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752" r:id="rId2"/>
    <p:sldId id="638" r:id="rId3"/>
    <p:sldId id="640" r:id="rId4"/>
    <p:sldId id="641" r:id="rId5"/>
    <p:sldId id="642" r:id="rId6"/>
    <p:sldId id="639" r:id="rId7"/>
    <p:sldId id="643" r:id="rId8"/>
    <p:sldId id="645" r:id="rId9"/>
    <p:sldId id="646" r:id="rId10"/>
    <p:sldId id="647" r:id="rId11"/>
    <p:sldId id="623" r:id="rId12"/>
    <p:sldId id="1744" r:id="rId13"/>
    <p:sldId id="1743" r:id="rId14"/>
    <p:sldId id="1751" r:id="rId15"/>
    <p:sldId id="1746" r:id="rId16"/>
    <p:sldId id="1747" r:id="rId17"/>
  </p:sldIdLst>
  <p:sldSz cx="12192000" cy="6858000"/>
  <p:notesSz cx="6805613" cy="99441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D7CF55-EF38-44D8-BDDE-C54B88D8A5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113C506-F9BB-4A98-BD83-8558020F6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2E75516-B713-4B5B-88C7-B747112AF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A50D-69B6-4A9F-9D69-5FB1231EBDB4}" type="datetimeFigureOut">
              <a:rPr lang="sv-SE" smtClean="0"/>
              <a:t>2021-11-10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C1F75C1-B299-4F04-B1BB-0FD2F91D3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30C66A-20DF-4FDE-8E20-4D7154EDB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F08B-5B3A-40EC-A95C-88C28CB44E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7331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40E587-BB7E-4697-9F45-9EA7EC70A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C1DA185-280C-43C4-9EDF-5538A13318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708F3C-22DC-4DCD-8D06-B5A400EE1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A50D-69B6-4A9F-9D69-5FB1231EBDB4}" type="datetimeFigureOut">
              <a:rPr lang="sv-SE" smtClean="0"/>
              <a:t>2021-11-10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A69E180-9A97-40E4-B9F9-691E54E48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B4B25AA-B896-48DC-87CA-73EB8581C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F08B-5B3A-40EC-A95C-88C28CB44E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7477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A062E0F0-DA32-4BE8-AA86-9F20DA0A61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550A56A-113E-4421-867F-9D145A540E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04531CC-D635-482E-BAD2-1086415C7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A50D-69B6-4A9F-9D69-5FB1231EBDB4}" type="datetimeFigureOut">
              <a:rPr lang="sv-SE" smtClean="0"/>
              <a:t>2021-11-10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5170939-5B93-4F0F-AC4A-29B952560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B90A50B-79E7-4162-B688-46ABD036B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F08B-5B3A-40EC-A95C-88C28CB44E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55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10">
            <a:extLst>
              <a:ext uri="{FF2B5EF4-FFF2-40B4-BE49-F238E27FC236}">
                <a16:creationId xmlns:a16="http://schemas.microsoft.com/office/drawing/2014/main" id="{997CEA3C-BCCC-144B-8266-ED62B2372C4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88462" y="6433283"/>
            <a:ext cx="11197493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sz="180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6FDB0B8-691A-7444-8C3C-706AF87B042C}"/>
              </a:ext>
            </a:extLst>
          </p:cNvPr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482601" y="1275911"/>
            <a:ext cx="11205307" cy="5070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sv-SE" noProof="0" dirty="0"/>
              <a:t>Redigera format för bakgrundstext</a:t>
            </a:r>
          </a:p>
        </p:txBody>
      </p:sp>
      <p:sp>
        <p:nvSpPr>
          <p:cNvPr id="10" name="Rectangle 14">
            <a:extLst>
              <a:ext uri="{FF2B5EF4-FFF2-40B4-BE49-F238E27FC236}">
                <a16:creationId xmlns:a16="http://schemas.microsoft.com/office/drawing/2014/main" id="{80CD97B0-ED8E-3F40-914C-C12DAF4FB397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93347" y="511176"/>
            <a:ext cx="11205307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>
              <a:defRPr sz="3200" b="1"/>
            </a:lvl1pPr>
          </a:lstStyle>
          <a:p>
            <a:pPr lvl="0"/>
            <a:r>
              <a:rPr lang="sv-SE" noProof="0" dirty="0"/>
              <a:t>Rubrik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25B2409-CD8D-FB4A-A93B-325CEC9E4A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6504" b="30285"/>
          <a:stretch/>
        </p:blipFill>
        <p:spPr>
          <a:xfrm>
            <a:off x="482601" y="6519742"/>
            <a:ext cx="1875878" cy="278154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6B414A-6153-D540-9D81-6774A5BDEA6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11093" y="141515"/>
            <a:ext cx="6361723" cy="254619"/>
          </a:xfrm>
        </p:spPr>
        <p:txBody>
          <a:bodyPr lIns="0" rIns="9000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sv-SE" noProof="0" dirty="0"/>
              <a:t>Kapitel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74CC593-4E77-D14B-B3FD-4F490BD7BBA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0966257" y="6419522"/>
            <a:ext cx="719697" cy="365125"/>
          </a:xfrm>
        </p:spPr>
        <p:txBody>
          <a:bodyPr/>
          <a:lstStyle/>
          <a:p>
            <a:fld id="{5818BEF9-6AEC-154B-B50F-057E6E327BFC}" type="slidenum">
              <a:rPr lang="en-SE" smtClean="0"/>
              <a:t>‹#›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357571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625FDE-A4BF-4940-8EFB-3E1A81888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F86A168-950E-493F-84E8-EE59E6CD1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B5BD6C4-E318-410A-8A0C-F53B80743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A50D-69B6-4A9F-9D69-5FB1231EBDB4}" type="datetimeFigureOut">
              <a:rPr lang="sv-SE" smtClean="0"/>
              <a:t>2021-11-10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A4449E-1030-40D3-BC1B-48E9DD79C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62319B2-1B36-4B7A-A60C-25738D870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F08B-5B3A-40EC-A95C-88C28CB44E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3858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A0B188-D670-4A3A-B8C2-C6BA3D7DF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FBF3DC7-76FD-4C03-96F3-D01B3FC0B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FAB3DF0-151B-45FD-B3F1-8B0B96E2F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A50D-69B6-4A9F-9D69-5FB1231EBDB4}" type="datetimeFigureOut">
              <a:rPr lang="sv-SE" smtClean="0"/>
              <a:t>2021-11-10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EBDF703-8246-41E0-ABA5-8C09A17AD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EF2E1D-D75F-4426-B3BC-5428E097A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F08B-5B3A-40EC-A95C-88C28CB44E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1330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6F8CE4-81A8-4549-8AB2-46E809905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1F24049-39BC-4E05-A044-B01D6FB182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6B8451A-5F0C-422F-B6FF-1A9FDF56CD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D42671A-5AA6-4090-86CF-40013B2EC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A50D-69B6-4A9F-9D69-5FB1231EBDB4}" type="datetimeFigureOut">
              <a:rPr lang="sv-SE" smtClean="0"/>
              <a:t>2021-11-10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5249C34-F212-4186-8B47-A5A7551A5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D1679E7-B2C1-4685-93B7-11D4CA695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F08B-5B3A-40EC-A95C-88C28CB44E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6906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7F56ED-1153-4C60-AECF-DCE6FAE0F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CCDC640-DD8A-41B3-810C-887F4D438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01A0B9C-65FB-4A47-AB22-57B69BEB2F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91E485E-1328-464A-8280-A071733ADE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D5913A0-A73E-40E3-9AE6-8075B4BAD3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6AF6B716-814A-4B6E-8938-591793F27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A50D-69B6-4A9F-9D69-5FB1231EBDB4}" type="datetimeFigureOut">
              <a:rPr lang="sv-SE" smtClean="0"/>
              <a:t>2021-11-10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5F7AF40-83D6-4BAC-B544-A6871F333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F2F8F64-3EA2-44BE-AB98-9E3E4BB29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F08B-5B3A-40EC-A95C-88C28CB44E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3750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CA3C4E-BB33-483D-80F0-EC75CF42C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F02A30A-7EB1-477D-9706-F345F0873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A50D-69B6-4A9F-9D69-5FB1231EBDB4}" type="datetimeFigureOut">
              <a:rPr lang="sv-SE" smtClean="0"/>
              <a:t>2021-11-10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8D39E7C-9F4E-43AD-B0BD-DA7A91D90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83FFAAF-72E3-4F87-8754-598795301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F08B-5B3A-40EC-A95C-88C28CB44E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2615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7C4C406-9960-4839-BA77-76E1349A1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A50D-69B6-4A9F-9D69-5FB1231EBDB4}" type="datetimeFigureOut">
              <a:rPr lang="sv-SE" smtClean="0"/>
              <a:t>2021-11-10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74C24CD-B4CC-4703-B345-00032E6EB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9609CD7-50EE-474B-9FD1-6E8D36222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F08B-5B3A-40EC-A95C-88C28CB44E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908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93B207-47AC-4341-9CEC-848BAB57A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B686A6E-04DC-428C-B168-32303C1AE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1DD5513-C464-4EEE-8181-B49C933DE3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A4CD847-95E0-4C59-BE32-5EBC014D4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A50D-69B6-4A9F-9D69-5FB1231EBDB4}" type="datetimeFigureOut">
              <a:rPr lang="sv-SE" smtClean="0"/>
              <a:t>2021-11-10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4A8567C-3862-4691-9FA7-796DCDA1C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3AE77FD-6F42-43D6-B017-6AEF2C055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F08B-5B3A-40EC-A95C-88C28CB44E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441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7FB3F6-1B0B-482C-8856-ACA8FBA7A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17EE5BC-679C-4C69-B8EE-F4949360BA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68CFC67-9C4A-4DD8-A40B-ADCCD8AAD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FF73414-DA63-4BE3-A222-0848CE493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A50D-69B6-4A9F-9D69-5FB1231EBDB4}" type="datetimeFigureOut">
              <a:rPr lang="sv-SE" smtClean="0"/>
              <a:t>2021-11-10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9010486-F2F9-4AD1-91AC-CF503349F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12ACA51-E39C-4C9D-B9FA-934E3FC74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F08B-5B3A-40EC-A95C-88C28CB44E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8638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2F39C5C-A968-4399-A5A3-28B50E0BD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434BE02-FDB7-4303-8543-BBD71E595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B03B3DE-F49F-4AF9-B204-DF6757ECE4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7A50D-69B6-4A9F-9D69-5FB1231EBDB4}" type="datetimeFigureOut">
              <a:rPr lang="sv-SE" smtClean="0"/>
              <a:t>2021-11-10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BD53172-1FDB-4A82-B76B-6EE2A54FBB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B42304B-9DA0-4857-B063-E18214AC57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5F08B-5B3A-40EC-A95C-88C28CB44E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5613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Transportföretagen">
            <a:extLst>
              <a:ext uri="{FF2B5EF4-FFF2-40B4-BE49-F238E27FC236}">
                <a16:creationId xmlns:a16="http://schemas.microsoft.com/office/drawing/2014/main" id="{48D781D2-3D06-4DE7-80C9-D5AD8FBD81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" r="24927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7BE2E-1160-4250-B70D-2DBA802696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9532" y="1695576"/>
            <a:ext cx="8652938" cy="2857191"/>
          </a:xfrm>
        </p:spPr>
        <p:txBody>
          <a:bodyPr anchor="ctr">
            <a:normAutofit/>
          </a:bodyPr>
          <a:lstStyle/>
          <a:p>
            <a:r>
              <a:rPr lang="sv-SE" sz="8000" dirty="0"/>
              <a:t>Övningsuppgifter transportföretagen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FE09C70-2999-435B-8E96-3A8F196F1F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9532" y="4623127"/>
            <a:ext cx="8655200" cy="457201"/>
          </a:xfrm>
        </p:spPr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9138253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C82A99-C512-9D46-AD32-905BE583B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v-SE" dirty="0"/>
              <a:t>Vad skall man tänka på när man mäter motstånd?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Tändningen måste vara av vid mätningen.</a:t>
            </a:r>
            <a:br>
              <a:rPr lang="sv-SE" dirty="0"/>
            </a:br>
            <a:r>
              <a:rPr lang="sv-SE" dirty="0"/>
              <a:t>B	En batteriladdare måste vara inkopplad vid mätningen.</a:t>
            </a:r>
            <a:br>
              <a:rPr lang="sv-SE" dirty="0"/>
            </a:br>
            <a:r>
              <a:rPr lang="sv-SE" dirty="0"/>
              <a:t>C	Komponenten som skall mätas måste vara frånkopplad från kretsen.</a:t>
            </a:r>
            <a:br>
              <a:rPr lang="sv-SE" dirty="0"/>
            </a:br>
            <a:r>
              <a:rPr lang="sv-SE" dirty="0"/>
              <a:t>D	Inga elektriska förbrukare får vara aktiva vid mätningen.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Hur ska en multimeter vara inkopplad vid mätning av ström?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Parallellt med komponenten som man vill mäta strömmen genom.</a:t>
            </a:r>
            <a:br>
              <a:rPr lang="sv-SE" dirty="0"/>
            </a:br>
            <a:r>
              <a:rPr lang="sv-SE" dirty="0"/>
              <a:t>B	Parallellt med spänningskällan.</a:t>
            </a:r>
            <a:br>
              <a:rPr lang="sv-SE" dirty="0"/>
            </a:br>
            <a:r>
              <a:rPr lang="sv-SE" dirty="0"/>
              <a:t>C	I serie med komponenten som man vill mäta strömmen genom.</a:t>
            </a:r>
            <a:br>
              <a:rPr lang="sv-SE" dirty="0"/>
            </a:br>
            <a:r>
              <a:rPr lang="sv-SE" dirty="0"/>
              <a:t>D	Med spänningskällan borttagen och multimetern i stället för spänningskälla. 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Hur ska en multimeter vara inkopplad vid mätning av spänning?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Parallellt med komponenten som man vill mäta spänningen över.</a:t>
            </a:r>
            <a:br>
              <a:rPr lang="sv-SE" dirty="0"/>
            </a:br>
            <a:r>
              <a:rPr lang="sv-SE" dirty="0"/>
              <a:t>B	Parallellt med spänningskällan.</a:t>
            </a:r>
            <a:br>
              <a:rPr lang="sv-SE" dirty="0"/>
            </a:br>
            <a:r>
              <a:rPr lang="sv-SE" dirty="0"/>
              <a:t>C	I serie med komponenten som man vill mäta spänningen över.</a:t>
            </a:r>
            <a:br>
              <a:rPr lang="sv-SE" dirty="0"/>
            </a:br>
            <a:r>
              <a:rPr lang="sv-SE" dirty="0"/>
              <a:t>D	Med spänningskällan borttagen och multimetern i stället för spänningskälla.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F41FCD-06D7-0740-AE3D-C62DD805D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  <a:r>
              <a:rPr lang="sv-SE" dirty="0"/>
              <a:t> 5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1793CE-3D07-E348-B407-30CB1BF73C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2.1 Mätning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09128B-6629-7043-8314-5117FC74764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10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592880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0C1CBA-F3B8-E449-AD99-64E48DBF7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sv-SE" dirty="0"/>
              <a:t>Vilka skador kan uppstå om den mänskliga kroppen utsätts för elektrisk strömgenomgång?</a:t>
            </a:r>
            <a:br>
              <a:rPr lang="sv-SE" dirty="0"/>
            </a:br>
            <a:r>
              <a:rPr lang="sv-SE" i="1" dirty="0"/>
              <a:t>Svar: 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sv-SE" dirty="0"/>
              <a:t>Vid vilka spänningsnivåer, AC och DC, ska åtgärder vidtas för att förhindra att personskada uppstår.</a:t>
            </a:r>
            <a:br>
              <a:rPr lang="sv-SE" dirty="0"/>
            </a:br>
            <a:r>
              <a:rPr lang="sv-SE" i="1" dirty="0"/>
              <a:t>Svar: 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sv-SE" dirty="0"/>
              <a:t>Vilken lägsta ström kan orsaka allvarlig personskada eller i värsta fall dödsfall?</a:t>
            </a:r>
            <a:br>
              <a:rPr lang="sv-SE" dirty="0"/>
            </a:br>
            <a:r>
              <a:rPr lang="sv-SE" i="1" dirty="0"/>
              <a:t>Svar: 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sv-SE" dirty="0"/>
              <a:t>Hur reagerar den mänskliga kroppens resistans då den utsätts för ökad spänning.</a:t>
            </a:r>
            <a:br>
              <a:rPr lang="sv-SE" dirty="0"/>
            </a:br>
            <a:r>
              <a:rPr lang="sv-SE" i="1" dirty="0"/>
              <a:t>Svar</a:t>
            </a:r>
            <a:r>
              <a:rPr lang="sv-SE" i="1"/>
              <a:t>: 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sv-SE"/>
              <a:t>Ange </a:t>
            </a:r>
            <a:r>
              <a:rPr lang="sv-SE" dirty="0"/>
              <a:t>fem orsaker som påverkar hur allvarlig skadan blir vid en strömgenomgång.</a:t>
            </a:r>
            <a:br>
              <a:rPr lang="sv-SE" dirty="0"/>
            </a:br>
            <a:r>
              <a:rPr lang="sv-SE" i="1" dirty="0"/>
              <a:t>Svar:</a:t>
            </a:r>
            <a:endParaRPr lang="sv-SE" i="1" dirty="0">
              <a:solidFill>
                <a:srgbClr val="FF0000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2DA817E-0338-4344-B3FD-FB1DAB50F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Arbetsuppgift 6</a:t>
            </a:r>
            <a:endParaRPr lang="en-SE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AE571AE-9B1B-5C4B-9F60-976F3DEE76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3.1 Risker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FF3532-6DBD-4846-82DC-3B8CA128D82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11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018331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86ECFD2-D306-4B42-9E31-8952D9C16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SE" dirty="0"/>
              <a:t>Beskriv skillnaden mellan en elbil (BEV), en fullhybrid (HEV) och en pluginhybrid (PHEV).</a:t>
            </a:r>
          </a:p>
          <a:p>
            <a:pPr marL="342900" indent="-342900">
              <a:buFont typeface="+mj-lt"/>
              <a:buAutoNum type="arabicPeriod"/>
            </a:pPr>
            <a:r>
              <a:rPr lang="en-SE" dirty="0"/>
              <a:t>Beskriv skillnaden mellan seriehybrid och en parallellhybrid.</a:t>
            </a:r>
          </a:p>
          <a:p>
            <a:pPr marL="342900" indent="-342900">
              <a:buFont typeface="+mj-lt"/>
              <a:buAutoNum type="arabicPeriod"/>
            </a:pPr>
            <a:r>
              <a:rPr lang="en-SE" dirty="0"/>
              <a:t>Vad skiljer en mildhybrid från en fullhybrid?</a:t>
            </a:r>
          </a:p>
          <a:p>
            <a:pPr marL="342900" indent="-342900">
              <a:buFont typeface="+mj-lt"/>
              <a:buAutoNum type="arabicPeriod"/>
            </a:pPr>
            <a:r>
              <a:rPr lang="en-SE" dirty="0"/>
              <a:t>Varför används högvoltsbatterier?</a:t>
            </a:r>
          </a:p>
          <a:p>
            <a:pPr marL="342900" indent="-342900">
              <a:buFont typeface="+mj-lt"/>
              <a:buAutoNum type="arabicPeriod"/>
            </a:pPr>
            <a:endParaRPr lang="en-SE" dirty="0"/>
          </a:p>
          <a:p>
            <a:pPr marL="342900" indent="-342900">
              <a:buFont typeface="+mj-lt"/>
              <a:buAutoNum type="arabicPeriod"/>
            </a:pPr>
            <a:endParaRPr lang="en-S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1380EAA-65BA-0640-A393-73F251FC4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Arbets</a:t>
            </a:r>
            <a:r>
              <a:rPr lang="sv-SE" dirty="0"/>
              <a:t> uppgift 6a HV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9959AF-BAB8-6C48-BA19-B68EC26ABC3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1 Drivkoncept</a:t>
            </a:r>
          </a:p>
          <a:p>
            <a:endParaRPr lang="en-S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85B33C-4233-A045-B657-5E53C92C0EA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12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274786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4B19029-C74A-414D-AF5B-408CF0099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b="1" dirty="0"/>
          </a:p>
          <a:p>
            <a:endParaRPr lang="sv-SE" dirty="0"/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Vad får en HVT göra? (</a:t>
            </a:r>
            <a:r>
              <a:rPr lang="sv-SE" dirty="0" err="1"/>
              <a:t>Fackkunig</a:t>
            </a:r>
            <a:r>
              <a:rPr lang="sv-SE" dirty="0"/>
              <a:t> elfordon)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Vad får en HVE göra? (</a:t>
            </a:r>
            <a:r>
              <a:rPr lang="sv-SE" dirty="0" err="1"/>
              <a:t>Fackkunig</a:t>
            </a:r>
            <a:r>
              <a:rPr lang="sv-SE" dirty="0"/>
              <a:t> elfordon med högre kompetens)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Vem bär ansvaret?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B4427CA-A959-0647-843D-D5C9180D6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3844" y="488027"/>
            <a:ext cx="9104312" cy="684213"/>
          </a:xfrm>
        </p:spPr>
        <p:txBody>
          <a:bodyPr/>
          <a:lstStyle/>
          <a:p>
            <a:r>
              <a:rPr lang="sv-SE" dirty="0"/>
              <a:t>Arbetsuppgift 6b HV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A37CF4-8960-1747-BCC0-3B18F61CE47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2 Lagar och ansvar</a:t>
            </a:r>
          </a:p>
          <a:p>
            <a:endParaRPr lang="en-S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AA1FBF-2EB6-B44B-AEFD-EFB5ECA2CFC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13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641317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A32E17-9060-FE40-B144-B863DC0E2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SE" dirty="0"/>
              <a:t>Ett blybatteri och ett litiumjonbatteri har lika stor kapacitet. Vilket av batterierna har störst vikt och störst volym?</a:t>
            </a:r>
            <a:endParaRPr lang="sv-SE" dirty="0"/>
          </a:p>
          <a:p>
            <a:pPr marL="342900" indent="-342900">
              <a:buFont typeface="+mj-lt"/>
              <a:buAutoNum type="arabicPeriod"/>
            </a:pPr>
            <a:endParaRPr lang="en-SE" dirty="0"/>
          </a:p>
          <a:p>
            <a:pPr marL="342900" indent="-342900">
              <a:buFont typeface="+mj-lt"/>
              <a:buAutoNum type="arabicPeriod"/>
            </a:pPr>
            <a:r>
              <a:rPr lang="en-SE" dirty="0"/>
              <a:t>Varje cell i ett litiumjonbatteri har en sp</a:t>
            </a:r>
            <a:r>
              <a:rPr lang="sv-SE" dirty="0"/>
              <a:t>ä</a:t>
            </a:r>
            <a:r>
              <a:rPr lang="en-SE" dirty="0"/>
              <a:t>nning på ca 4V. Hur åstadkommer man den höga spänningen i ett elbilsbatteri?</a:t>
            </a:r>
            <a:endParaRPr lang="sv-SE" dirty="0"/>
          </a:p>
          <a:p>
            <a:pPr marL="342900" indent="-342900">
              <a:buFont typeface="+mj-lt"/>
              <a:buAutoNum type="arabicPeriod"/>
            </a:pPr>
            <a:endParaRPr lang="en-SE" i="1" dirty="0"/>
          </a:p>
          <a:p>
            <a:pPr marL="342900" indent="-342900">
              <a:buFont typeface="+mj-lt"/>
              <a:buAutoNum type="arabicPeriod"/>
            </a:pPr>
            <a:r>
              <a:rPr lang="en-SE" dirty="0"/>
              <a:t>Vad ska man göra om ett litiumjonbatteri blir överhettat och börjar brinna?</a:t>
            </a:r>
          </a:p>
          <a:p>
            <a:pPr marL="342900" indent="-342900">
              <a:buFont typeface="+mj-lt"/>
              <a:buAutoNum type="arabicPeriod"/>
            </a:pPr>
            <a:endParaRPr lang="en-SE" dirty="0"/>
          </a:p>
          <a:p>
            <a:pPr marL="342900" indent="-342900">
              <a:buFont typeface="+mj-lt"/>
              <a:buAutoNum type="arabicPeriod"/>
            </a:pPr>
            <a:endParaRPr lang="en-S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5340C29-BE69-E04D-ABD1-706FBDFAC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  <a:r>
              <a:rPr lang="sv-SE" dirty="0"/>
              <a:t> 7 HV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E50B5A-5F5A-3549-94B8-BBC8ADE6427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3 Batteriteknik	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9DDA2D-B351-7740-8A3C-603D33020B2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14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193041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FFB04FD-202F-5B40-AAA1-4FC26DB38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SE" dirty="0"/>
              <a:t>Beskriv skillnaden mellan ett enledarsystem och ett tvåledarsystem.</a:t>
            </a:r>
            <a:endParaRPr lang="sv-SE" dirty="0"/>
          </a:p>
          <a:p>
            <a:pPr marL="342900" indent="-342900">
              <a:buFont typeface="+mj-lt"/>
              <a:buAutoNum type="arabicPeriod"/>
            </a:pPr>
            <a:endParaRPr lang="en-SE" dirty="0"/>
          </a:p>
          <a:p>
            <a:pPr marL="342900" indent="-342900">
              <a:buFont typeface="+mj-lt"/>
              <a:buAutoNum type="arabicPeriod"/>
            </a:pPr>
            <a:r>
              <a:rPr lang="en-SE" dirty="0"/>
              <a:t>Vad har styrenheten BECM för funktion vid inkopplingen av ett högvoltssystem?</a:t>
            </a:r>
            <a:endParaRPr lang="sv-SE" dirty="0"/>
          </a:p>
          <a:p>
            <a:pPr marL="342900" indent="-342900">
              <a:buFont typeface="+mj-lt"/>
              <a:buAutoNum type="arabicPeriod"/>
            </a:pPr>
            <a:endParaRPr lang="en-SE" dirty="0"/>
          </a:p>
          <a:p>
            <a:pPr marL="342900" indent="-342900">
              <a:buFont typeface="+mj-lt"/>
              <a:buAutoNum type="arabicPeriod"/>
            </a:pPr>
            <a:r>
              <a:rPr lang="en-SE" dirty="0"/>
              <a:t>Vad har pilotledningen för funktion?</a:t>
            </a:r>
            <a:endParaRPr lang="sv-SE" dirty="0"/>
          </a:p>
          <a:p>
            <a:pPr marL="342900" indent="-342900">
              <a:buFont typeface="+mj-lt"/>
              <a:buAutoNum type="arabicPeriod"/>
            </a:pPr>
            <a:endParaRPr lang="en-SE" dirty="0"/>
          </a:p>
          <a:p>
            <a:pPr marL="342900" indent="-342900">
              <a:buFont typeface="+mj-lt"/>
              <a:buAutoNum type="arabicPeriod"/>
            </a:pPr>
            <a:r>
              <a:rPr lang="en-SE" dirty="0"/>
              <a:t>Beskriv skillnaden mellan servicebrytare och säkerhetsbrytare</a:t>
            </a:r>
          </a:p>
          <a:p>
            <a:pPr marL="342900" indent="-342900">
              <a:buFont typeface="+mj-lt"/>
              <a:buAutoNum type="arabicPeriod"/>
            </a:pPr>
            <a:endParaRPr lang="en-SE" dirty="0"/>
          </a:p>
          <a:p>
            <a:pPr marL="342900" indent="-342900">
              <a:buFont typeface="+mj-lt"/>
              <a:buAutoNum type="arabicPeriod"/>
            </a:pPr>
            <a:endParaRPr lang="en-S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AED708D-9A34-0743-9E27-2E9BEB3D3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  <a:r>
              <a:rPr lang="sv-SE" dirty="0"/>
              <a:t> 8 HV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8253FB-12DB-724C-94E3-9DA718C557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4 Högvolt säkerhet</a:t>
            </a:r>
          </a:p>
          <a:p>
            <a:endParaRPr lang="en-S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82F9AF-BE99-7A4E-8717-4AC53973302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15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8632876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C2C379F-7925-2241-917C-C4F644F2A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>
              <a:buAutoNum type="arabicPeriod"/>
            </a:pPr>
            <a:r>
              <a:rPr lang="en-SE" dirty="0"/>
              <a:t>Hur stor kapacitet har ett batteri i en elbil (BEV)?</a:t>
            </a:r>
            <a:br>
              <a:rPr lang="en-SE" dirty="0"/>
            </a:br>
            <a:br>
              <a:rPr lang="en-SE" dirty="0"/>
            </a:br>
            <a:r>
              <a:rPr lang="en-SE" dirty="0"/>
              <a:t>A	1-2 kWh</a:t>
            </a:r>
            <a:br>
              <a:rPr lang="en-SE" dirty="0"/>
            </a:br>
            <a:r>
              <a:rPr lang="en-SE" dirty="0"/>
              <a:t>B	10-20 kWh</a:t>
            </a:r>
            <a:br>
              <a:rPr lang="en-SE" dirty="0"/>
            </a:br>
            <a:r>
              <a:rPr lang="en-SE" dirty="0"/>
              <a:t>C	20-100 kWh</a:t>
            </a:r>
            <a:br>
              <a:rPr lang="en-SE" dirty="0"/>
            </a:br>
            <a:r>
              <a:rPr lang="en-SE" dirty="0"/>
              <a:t>D	200-1000 kWh</a:t>
            </a:r>
          </a:p>
          <a:p>
            <a:pPr marL="342900" indent="-342900">
              <a:buAutoNum type="arabicPeriod"/>
            </a:pPr>
            <a:r>
              <a:rPr lang="en-SE" dirty="0"/>
              <a:t>Hur stor kapacitet har ett batteri i en hybridbil (HEV)?</a:t>
            </a:r>
            <a:br>
              <a:rPr lang="en-SE" dirty="0"/>
            </a:br>
            <a:br>
              <a:rPr lang="en-SE" dirty="0"/>
            </a:br>
            <a:r>
              <a:rPr lang="en-SE" dirty="0"/>
              <a:t>A	1-2 kWh</a:t>
            </a:r>
            <a:br>
              <a:rPr lang="en-SE" dirty="0"/>
            </a:br>
            <a:r>
              <a:rPr lang="en-SE" dirty="0"/>
              <a:t>B	10-20 kWh</a:t>
            </a:r>
            <a:br>
              <a:rPr lang="en-SE" dirty="0"/>
            </a:br>
            <a:r>
              <a:rPr lang="en-SE" dirty="0"/>
              <a:t>C	20-100 kWh</a:t>
            </a:r>
            <a:br>
              <a:rPr lang="en-SE" dirty="0"/>
            </a:br>
            <a:r>
              <a:rPr lang="en-SE" dirty="0"/>
              <a:t>D	200-1000 kWh </a:t>
            </a:r>
          </a:p>
          <a:p>
            <a:pPr marL="342900" indent="-342900">
              <a:buAutoNum type="arabicPeriod"/>
            </a:pPr>
            <a:r>
              <a:rPr lang="en-SE" dirty="0"/>
              <a:t>Levererar ett batteri likspänning eller växelspänning?</a:t>
            </a:r>
            <a:endParaRPr lang="sv-SE" dirty="0"/>
          </a:p>
          <a:p>
            <a:endParaRPr lang="en-SE" dirty="0"/>
          </a:p>
          <a:p>
            <a:pPr marL="342900" indent="-342900">
              <a:buAutoNum type="arabicPeriod"/>
            </a:pPr>
            <a:r>
              <a:rPr lang="en-SE" dirty="0"/>
              <a:t>Drivs elmotorn i en elbil med likspänning eller växelspänning?</a:t>
            </a:r>
            <a:endParaRPr lang="sv-SE" dirty="0"/>
          </a:p>
          <a:p>
            <a:pPr marL="342900" indent="-342900">
              <a:buFont typeface="+mj-lt"/>
              <a:buAutoNum type="arabicPeriod"/>
            </a:pPr>
            <a:endParaRPr lang="en-SE" dirty="0"/>
          </a:p>
          <a:p>
            <a:pPr marL="342900" indent="-342900">
              <a:buAutoNum type="arabicPeriod"/>
            </a:pPr>
            <a:r>
              <a:rPr lang="en-SE" dirty="0"/>
              <a:t>Producerar generatorn likspänning eller växelspänning?</a:t>
            </a:r>
            <a:endParaRPr lang="sv-SE" dirty="0"/>
          </a:p>
          <a:p>
            <a:pPr marL="342900" indent="-342900">
              <a:buFont typeface="+mj-lt"/>
              <a:buAutoNum type="arabicPeriod"/>
            </a:pPr>
            <a:endParaRPr lang="en-SE" dirty="0"/>
          </a:p>
          <a:p>
            <a:pPr marL="342900" indent="-342900">
              <a:buAutoNum type="arabicPeriod"/>
            </a:pPr>
            <a:r>
              <a:rPr lang="en-SE" dirty="0"/>
              <a:t>Förklara funktionerna DC/DC, DC/AC och AC/DC i elbilens kraftelektronik. </a:t>
            </a:r>
            <a:endParaRPr lang="sv-SE" dirty="0"/>
          </a:p>
          <a:p>
            <a:pPr marL="342900" indent="-342900">
              <a:buFont typeface="+mj-lt"/>
              <a:buAutoNum type="arabicPeriod"/>
            </a:pPr>
            <a:endParaRPr lang="en-SE" dirty="0"/>
          </a:p>
          <a:p>
            <a:pPr marL="342900" indent="-342900">
              <a:buAutoNum type="arabicPeriod"/>
            </a:pPr>
            <a:r>
              <a:rPr lang="en-SE" dirty="0"/>
              <a:t>Vilken funktion har en jordfelsbrytare?</a:t>
            </a:r>
          </a:p>
          <a:p>
            <a:r>
              <a:rPr lang="en-SE" dirty="0"/>
              <a:t>	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57775C-26AB-C44D-B9CD-709D95E21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  <a:r>
              <a:rPr lang="sv-SE" dirty="0"/>
              <a:t> 9 HV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8884E4-36D9-4D4E-B797-9BC27190EE7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5 Uppbyggnad och funktion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9B638-2B99-4B45-ABB4-CE5805B422E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16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42191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A76A3D9-D837-7E4D-8F08-DAE071785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1. Förklara vad elektrisk ström är.</a:t>
            </a:r>
          </a:p>
          <a:p>
            <a:r>
              <a:rPr lang="sv-SE" i="1" dirty="0"/>
              <a:t>Svar: </a:t>
            </a:r>
            <a:endParaRPr lang="sv-SE" b="1" i="1" dirty="0">
              <a:solidFill>
                <a:srgbClr val="FF0000"/>
              </a:solidFill>
            </a:endParaRPr>
          </a:p>
          <a:p>
            <a:endParaRPr lang="sv-SE" dirty="0"/>
          </a:p>
          <a:p>
            <a:r>
              <a:rPr lang="sv-SE" dirty="0"/>
              <a:t>2. Förklara vad elektrisk spänning är.</a:t>
            </a:r>
          </a:p>
          <a:p>
            <a:r>
              <a:rPr lang="sv-SE" i="1" dirty="0"/>
              <a:t>Svar: </a:t>
            </a:r>
            <a:endParaRPr lang="sv-SE" b="1" i="1" dirty="0">
              <a:solidFill>
                <a:srgbClr val="FF0000"/>
              </a:solidFill>
            </a:endParaRPr>
          </a:p>
          <a:p>
            <a:endParaRPr lang="sv-SE" dirty="0"/>
          </a:p>
          <a:p>
            <a:r>
              <a:rPr lang="sv-SE" dirty="0"/>
              <a:t>3. Förklara vad elektrisk resistans är.</a:t>
            </a:r>
          </a:p>
          <a:p>
            <a:r>
              <a:rPr lang="sv-SE" i="1" dirty="0"/>
              <a:t>Svar:</a:t>
            </a:r>
            <a:endParaRPr lang="sv-SE" i="1" dirty="0">
              <a:solidFill>
                <a:srgbClr val="FF0000"/>
              </a:solidFill>
            </a:endParaRPr>
          </a:p>
          <a:p>
            <a:endParaRPr lang="sv-SE" dirty="0"/>
          </a:p>
          <a:p>
            <a:r>
              <a:rPr lang="sv-SE" dirty="0"/>
              <a:t>4. Förklara vad effekt är.</a:t>
            </a:r>
          </a:p>
          <a:p>
            <a:r>
              <a:rPr lang="sv-SE" i="1" dirty="0"/>
              <a:t>Svar</a:t>
            </a:r>
            <a:r>
              <a:rPr lang="sv-SE" i="1"/>
              <a:t>: </a:t>
            </a:r>
            <a:endParaRPr lang="sv-SE" b="1" i="1" dirty="0">
              <a:solidFill>
                <a:srgbClr val="FF0000"/>
              </a:solidFill>
            </a:endParaRPr>
          </a:p>
          <a:p>
            <a:endParaRPr lang="sv-S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F249753-B2C1-AC4D-99BF-66957C01D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  <a:r>
              <a:rPr lang="sv-SE" dirty="0"/>
              <a:t> 1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A3712F-3B51-8A40-BD3F-AF48A463D05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1.1 Grundläggande ellära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4BEDB7-996D-FF42-B67D-311CE9233CD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2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474132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620AD7-F01B-2B47-81DA-5F08F7BBD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v-SE" dirty="0"/>
              <a:t>Vilket påstående är riktigt gällande elektrisk ström?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Ström består av neutroner, elektroner och protoner.</a:t>
            </a:r>
            <a:br>
              <a:rPr lang="sv-SE" dirty="0"/>
            </a:br>
            <a:r>
              <a:rPr lang="sv-SE" dirty="0"/>
              <a:t>B	Ström kan endast ledas i en sluten krets.</a:t>
            </a:r>
            <a:br>
              <a:rPr lang="sv-SE" dirty="0"/>
            </a:br>
            <a:r>
              <a:rPr lang="sv-SE" dirty="0"/>
              <a:t>C	Ström skapas av ett överflöd av neutroner.</a:t>
            </a:r>
            <a:br>
              <a:rPr lang="sv-SE" dirty="0"/>
            </a:br>
            <a:r>
              <a:rPr lang="sv-SE" dirty="0"/>
              <a:t>D	Ström leds lika väl i alla material.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Vilken är storheten för elektriskt motstånd?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Ohm</a:t>
            </a:r>
            <a:br>
              <a:rPr lang="sv-SE" dirty="0"/>
            </a:br>
            <a:r>
              <a:rPr lang="sv-SE" dirty="0"/>
              <a:t>B	R</a:t>
            </a:r>
            <a:br>
              <a:rPr lang="sv-SE" dirty="0"/>
            </a:br>
            <a:r>
              <a:rPr lang="sv-SE" dirty="0"/>
              <a:t>C	A</a:t>
            </a:r>
            <a:br>
              <a:rPr lang="sv-SE" dirty="0"/>
            </a:br>
            <a:r>
              <a:rPr lang="sv-SE" dirty="0"/>
              <a:t>D	P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Hur hög blir den effektiva spänningen i en 12 Volts fyrkantssignal med en 30% pulsbredd (PWM)?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3 Volt</a:t>
            </a:r>
            <a:br>
              <a:rPr lang="sv-SE" dirty="0"/>
            </a:br>
            <a:r>
              <a:rPr lang="sv-SE" dirty="0"/>
              <a:t>B	3,6 Volt</a:t>
            </a:r>
            <a:br>
              <a:rPr lang="sv-SE" dirty="0"/>
            </a:br>
            <a:r>
              <a:rPr lang="sv-SE" dirty="0"/>
              <a:t>C	9 Volt</a:t>
            </a:r>
            <a:br>
              <a:rPr lang="sv-SE" dirty="0"/>
            </a:br>
            <a:r>
              <a:rPr lang="sv-SE" dirty="0"/>
              <a:t>D	12 Volt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D540525-8A90-CC42-A21E-B43CA7F36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  <a:r>
              <a:rPr lang="sv-SE" dirty="0"/>
              <a:t> 2</a:t>
            </a:r>
            <a:endParaRPr lang="en-SE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7E9D06F-5FB0-4641-9408-E49A1F7356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1.1 Grundläggande ellära</a:t>
            </a:r>
          </a:p>
          <a:p>
            <a:endParaRPr lang="en-SE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E0D502A-4058-0C4C-A6CF-1DB957983E1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3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665549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620AD7-F01B-2B47-81DA-5F08F7BBD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sv-SE" dirty="0"/>
              <a:t>En 12 Volts startmotor har en effekt på 1,5 kW. Hur stark blir strömmen?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125 mA</a:t>
            </a:r>
            <a:br>
              <a:rPr lang="sv-SE" dirty="0"/>
            </a:br>
            <a:r>
              <a:rPr lang="sv-SE" dirty="0"/>
              <a:t>B	8 mA</a:t>
            </a:r>
            <a:br>
              <a:rPr lang="sv-SE" dirty="0"/>
            </a:br>
            <a:r>
              <a:rPr lang="sv-SE" dirty="0"/>
              <a:t>C	125 A</a:t>
            </a:r>
            <a:br>
              <a:rPr lang="sv-SE" dirty="0"/>
            </a:br>
            <a:r>
              <a:rPr lang="sv-SE" dirty="0"/>
              <a:t>D	12.5 Ohm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sv-SE" dirty="0"/>
              <a:t>Hur mycket effekt levererar en generator vid 13,8 Volt och 55 Ampere?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759 Watt</a:t>
            </a:r>
            <a:br>
              <a:rPr lang="sv-SE" dirty="0"/>
            </a:br>
            <a:r>
              <a:rPr lang="sv-SE" dirty="0"/>
              <a:t>B	590 Watt</a:t>
            </a:r>
            <a:br>
              <a:rPr lang="sv-SE" dirty="0"/>
            </a:br>
            <a:r>
              <a:rPr lang="sv-SE" dirty="0"/>
              <a:t>C	698 Watt</a:t>
            </a:r>
            <a:br>
              <a:rPr lang="sv-SE" dirty="0"/>
            </a:br>
            <a:r>
              <a:rPr lang="sv-SE" dirty="0"/>
              <a:t>D	290 Watt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D540525-8A90-CC42-A21E-B43CA7F36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  <a:r>
              <a:rPr lang="sv-SE" dirty="0"/>
              <a:t> 2</a:t>
            </a:r>
            <a:endParaRPr lang="en-SE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7E9D06F-5FB0-4641-9408-E49A1F7356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1.1 Grundläggande ellära</a:t>
            </a:r>
          </a:p>
          <a:p>
            <a:endParaRPr lang="en-SE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F86F92E-FCAC-764B-8C65-6A28823EC84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4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625447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620AD7-F01B-2B47-81DA-5F08F7BBD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6"/>
            </a:pPr>
            <a:r>
              <a:rPr lang="sv-SE" dirty="0"/>
              <a:t>Enheten för elektrisk effekt är...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Volt</a:t>
            </a:r>
            <a:br>
              <a:rPr lang="sv-SE" dirty="0"/>
            </a:br>
            <a:r>
              <a:rPr lang="sv-SE" dirty="0"/>
              <a:t>B	Ampere</a:t>
            </a:r>
            <a:br>
              <a:rPr lang="sv-SE" dirty="0"/>
            </a:br>
            <a:r>
              <a:rPr lang="sv-SE" dirty="0"/>
              <a:t>C	Ohm</a:t>
            </a:r>
            <a:br>
              <a:rPr lang="sv-SE" dirty="0"/>
            </a:br>
            <a:r>
              <a:rPr lang="sv-SE" dirty="0"/>
              <a:t>D	Watt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sv-SE" dirty="0"/>
              <a:t>En elmotor förbrukar effekten 10 kW vid en viss belastning. Hur mycket elektrisk energi har motorn förbrukat efter 15 minuter vid den här belastningen?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150 Wh</a:t>
            </a:r>
            <a:br>
              <a:rPr lang="sv-SE" dirty="0"/>
            </a:br>
            <a:r>
              <a:rPr lang="sv-SE" dirty="0"/>
              <a:t>B	2,5 kWh</a:t>
            </a:r>
            <a:br>
              <a:rPr lang="sv-SE" dirty="0"/>
            </a:br>
            <a:r>
              <a:rPr lang="sv-SE" dirty="0"/>
              <a:t>C	150 kWh</a:t>
            </a:r>
            <a:br>
              <a:rPr lang="sv-SE" dirty="0"/>
            </a:br>
            <a:r>
              <a:rPr lang="sv-SE" dirty="0"/>
              <a:t>D	1,5 kWh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D540525-8A90-CC42-A21E-B43CA7F36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  <a:r>
              <a:rPr lang="sv-SE" dirty="0"/>
              <a:t> 2</a:t>
            </a:r>
            <a:endParaRPr lang="en-SE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7E9D06F-5FB0-4641-9408-E49A1F7356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1.1 Grundläggande ellära</a:t>
            </a:r>
          </a:p>
          <a:p>
            <a:endParaRPr lang="en-SE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0E556B-543F-1B4C-B944-41DA8CE4615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5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85040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B7695D-F72D-2C43-B9E2-560E7A812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1.Vad händer med spänningen vid seriekoppling av batterier?</a:t>
            </a:r>
          </a:p>
          <a:p>
            <a:r>
              <a:rPr lang="sv-SE" i="1" dirty="0"/>
              <a:t>Svar: </a:t>
            </a:r>
            <a:endParaRPr lang="sv-SE" i="1" dirty="0">
              <a:solidFill>
                <a:srgbClr val="FF0000"/>
              </a:solidFill>
            </a:endParaRPr>
          </a:p>
          <a:p>
            <a:r>
              <a:rPr lang="sv-SE" dirty="0"/>
              <a:t>2. Hur ska batterierna kopplas med varandra vid seriekoppling?</a:t>
            </a:r>
          </a:p>
          <a:p>
            <a:r>
              <a:rPr lang="sv-SE" i="1" dirty="0"/>
              <a:t>Svar: </a:t>
            </a:r>
            <a:endParaRPr lang="sv-SE" i="1" dirty="0">
              <a:solidFill>
                <a:srgbClr val="FF0000"/>
              </a:solidFill>
            </a:endParaRPr>
          </a:p>
          <a:p>
            <a:r>
              <a:rPr lang="sv-SE" dirty="0"/>
              <a:t>3. Vad händer med kapaciteten vid seriekoppling av batterier?</a:t>
            </a:r>
          </a:p>
          <a:p>
            <a:r>
              <a:rPr lang="sv-SE" i="1" dirty="0"/>
              <a:t>Svar: </a:t>
            </a:r>
            <a:endParaRPr lang="sv-SE" i="1" dirty="0">
              <a:solidFill>
                <a:srgbClr val="FF0000"/>
              </a:solidFill>
            </a:endParaRPr>
          </a:p>
          <a:p>
            <a:r>
              <a:rPr lang="sv-SE" i="1" dirty="0"/>
              <a:t>4</a:t>
            </a:r>
            <a:r>
              <a:rPr lang="sv-SE" dirty="0"/>
              <a:t>. Hur ska batterierna kopplas vid parallellkoppling?</a:t>
            </a:r>
          </a:p>
          <a:p>
            <a:r>
              <a:rPr lang="sv-SE" i="1" dirty="0"/>
              <a:t>Svar: </a:t>
            </a:r>
            <a:endParaRPr lang="sv-SE" i="1" dirty="0">
              <a:solidFill>
                <a:srgbClr val="FF0000"/>
              </a:solidFill>
            </a:endParaRPr>
          </a:p>
          <a:p>
            <a:r>
              <a:rPr lang="sv-SE" dirty="0"/>
              <a:t>5. Vad händer med kapaciteten vid parallellkoppling?</a:t>
            </a:r>
          </a:p>
          <a:p>
            <a:r>
              <a:rPr lang="sv-SE" i="1" dirty="0"/>
              <a:t>Svar:</a:t>
            </a:r>
            <a:endParaRPr lang="sv-SE" i="1" dirty="0">
              <a:solidFill>
                <a:srgbClr val="FF0000"/>
              </a:solidFill>
            </a:endParaRPr>
          </a:p>
          <a:p>
            <a:r>
              <a:rPr lang="sv-SE" dirty="0"/>
              <a:t>6. Vad händer med spänningen vid parallellkoppling?</a:t>
            </a:r>
          </a:p>
          <a:p>
            <a:r>
              <a:rPr lang="sv-SE" i="1" dirty="0"/>
              <a:t>Svar: </a:t>
            </a:r>
            <a:endParaRPr lang="sv-SE" i="1" dirty="0">
              <a:solidFill>
                <a:srgbClr val="FF0000"/>
              </a:solidFill>
            </a:endParaRPr>
          </a:p>
          <a:p>
            <a:endParaRPr lang="sv-SE" dirty="0"/>
          </a:p>
          <a:p>
            <a:endParaRPr lang="sv-S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C8DB846-F06E-ED49-9206-6D6A9D11F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  <a:r>
              <a:rPr lang="sv-SE" dirty="0"/>
              <a:t> 3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FFED1B-3813-144C-B517-7767A46293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1.2 Elektriska kretsar</a:t>
            </a:r>
          </a:p>
          <a:p>
            <a:endParaRPr lang="en-S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071B51-A1B9-534C-88DA-A63CCC2C5D1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6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964201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C82A99-C512-9D46-AD32-905BE583B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v-SE" dirty="0"/>
              <a:t>Hur beräknar du det totala motståndet i en seriekoppling med tre stycken motstånd?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Jag lägger ihop alla enskilda motstånd och delar med tre.</a:t>
            </a:r>
            <a:br>
              <a:rPr lang="sv-SE" dirty="0"/>
            </a:br>
            <a:r>
              <a:rPr lang="sv-SE" dirty="0"/>
              <a:t>B	Jag lägger ihop alla enskilda motstånd.</a:t>
            </a:r>
            <a:br>
              <a:rPr lang="sv-SE" dirty="0"/>
            </a:br>
            <a:r>
              <a:rPr lang="sv-SE" dirty="0"/>
              <a:t>C	Jag lägger ihop alla enskilda motstånd och skapar ett genomsnitt.</a:t>
            </a:r>
            <a:br>
              <a:rPr lang="sv-SE" dirty="0"/>
            </a:br>
            <a:r>
              <a:rPr lang="sv-SE" dirty="0"/>
              <a:t>D	Jag lägger ihop det genomsnittliga motståndet med de enskilda och delar med tre.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Vad är rätt gällande parallellkopplade motstånd?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Samma ström går genom alla motstånd.</a:t>
            </a:r>
            <a:br>
              <a:rPr lang="sv-SE" dirty="0"/>
            </a:br>
            <a:r>
              <a:rPr lang="sv-SE" dirty="0"/>
              <a:t>B	Samma spänning på alla motstånd.</a:t>
            </a:r>
            <a:br>
              <a:rPr lang="sv-SE" dirty="0"/>
            </a:br>
            <a:r>
              <a:rPr lang="sv-SE" dirty="0"/>
              <a:t>C	En ström på 0 A går genom det sista motståndet.</a:t>
            </a:r>
            <a:br>
              <a:rPr lang="sv-SE" dirty="0"/>
            </a:br>
            <a:r>
              <a:rPr lang="sv-SE" dirty="0"/>
              <a:t>D	Spänningen är 0 V vid det första motståndet.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Vad är rätt gällande seriekopplade motstånd?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Spänningen över alla motstånd är den samma.</a:t>
            </a:r>
            <a:br>
              <a:rPr lang="sv-SE" dirty="0"/>
            </a:br>
            <a:r>
              <a:rPr lang="sv-SE" dirty="0"/>
              <a:t>B	Samma ström flyter genom alla motstånd.</a:t>
            </a:r>
            <a:br>
              <a:rPr lang="sv-SE" dirty="0"/>
            </a:br>
            <a:r>
              <a:rPr lang="sv-SE" dirty="0"/>
              <a:t>C	Den lägsta strömmen leds genom det sista motståndet.</a:t>
            </a:r>
            <a:br>
              <a:rPr lang="sv-SE" dirty="0"/>
            </a:br>
            <a:r>
              <a:rPr lang="sv-SE" dirty="0"/>
              <a:t>D	Spänningen är 0V över det sista motståndet.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F41FCD-06D7-0740-AE3D-C62DD805D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  <a:r>
              <a:rPr lang="sv-SE" dirty="0"/>
              <a:t> 4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1793CE-3D07-E348-B407-30CB1BF73C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1.2 Elektriska kretsar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3AE466-ED0E-3249-A194-2F8EF0266E0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7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4131102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C82A99-C512-9D46-AD32-905BE583B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sv-SE" dirty="0"/>
              <a:t>Vad är en kondensator?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En kondensator är som ett relä, och kan aktivera större förbrukare med en svag ström.</a:t>
            </a:r>
            <a:br>
              <a:rPr lang="sv-SE" dirty="0"/>
            </a:br>
            <a:r>
              <a:rPr lang="sv-SE" dirty="0"/>
              <a:t>B	En kondensator är ett motstånd som består av flera parallellkopplade motstånd.</a:t>
            </a:r>
            <a:br>
              <a:rPr lang="sv-SE" dirty="0"/>
            </a:br>
            <a:r>
              <a:rPr lang="sv-SE" dirty="0"/>
              <a:t>C	En kondensator kan lagra energi.</a:t>
            </a:r>
            <a:br>
              <a:rPr lang="sv-SE" dirty="0"/>
            </a:br>
            <a:r>
              <a:rPr lang="sv-SE" dirty="0"/>
              <a:t>D	En kondensator kan transformera 24 V AC till 12 V DC.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sv-SE" dirty="0"/>
              <a:t>Vad händer med motståndet i NTC-motstånd om temperaturen stiger?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Ökar</a:t>
            </a:r>
            <a:br>
              <a:rPr lang="sv-SE" dirty="0"/>
            </a:br>
            <a:r>
              <a:rPr lang="sv-SE" dirty="0"/>
              <a:t>B	Minskar</a:t>
            </a:r>
            <a:br>
              <a:rPr lang="sv-SE" dirty="0"/>
            </a:br>
            <a:r>
              <a:rPr lang="sv-SE" dirty="0"/>
              <a:t>C	Oförändrat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sv-SE" dirty="0"/>
              <a:t>Vilket uttalande är korrekt?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En diod tillåter endast strömmen att ledas ena vägen.</a:t>
            </a:r>
            <a:br>
              <a:rPr lang="sv-SE" dirty="0"/>
            </a:br>
            <a:r>
              <a:rPr lang="sv-SE" dirty="0"/>
              <a:t>B	En diod är en komponent som kan lagra elektrisk energi.</a:t>
            </a:r>
            <a:br>
              <a:rPr lang="sv-SE" dirty="0"/>
            </a:br>
            <a:r>
              <a:rPr lang="sv-SE" dirty="0"/>
              <a:t>C	En diod är en elektrisk </a:t>
            </a:r>
            <a:r>
              <a:rPr lang="sv-SE" dirty="0" err="1"/>
              <a:t>microswitch</a:t>
            </a:r>
            <a:r>
              <a:rPr lang="sv-SE" dirty="0"/>
              <a:t>.</a:t>
            </a:r>
            <a:br>
              <a:rPr lang="sv-SE" dirty="0"/>
            </a:br>
            <a:r>
              <a:rPr lang="sv-SE" dirty="0"/>
              <a:t>D	Dioder kan enbart monteras parvis.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F41FCD-06D7-0740-AE3D-C62DD805D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  <a:r>
              <a:rPr lang="sv-SE" dirty="0"/>
              <a:t> 4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1793CE-3D07-E348-B407-30CB1BF73C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1.2 Elektriska kretsar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4A5AFB-2590-FB4F-8BF0-A8429A7B398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8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489231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C82A99-C512-9D46-AD32-905BE583B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7"/>
            </a:pPr>
            <a:r>
              <a:rPr lang="sv-SE" dirty="0"/>
              <a:t>Vilka är de grundläggande komponenterna i en elektrisk krets?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Spänningskälla, ledningar och säkring.</a:t>
            </a:r>
            <a:br>
              <a:rPr lang="sv-SE" dirty="0"/>
            </a:br>
            <a:r>
              <a:rPr lang="sv-SE" dirty="0"/>
              <a:t>B	Spänningskälla, strömställare och säkring.</a:t>
            </a:r>
            <a:br>
              <a:rPr lang="sv-SE" dirty="0"/>
            </a:br>
            <a:r>
              <a:rPr lang="sv-SE" dirty="0"/>
              <a:t>C	Spänningskälla, ledningar och förbrukare.</a:t>
            </a:r>
            <a:br>
              <a:rPr lang="sv-SE" dirty="0"/>
            </a:br>
            <a:r>
              <a:rPr lang="sv-SE" dirty="0"/>
              <a:t>D	Spänningskälla, kondensator och dioder.</a:t>
            </a:r>
          </a:p>
          <a:p>
            <a:pPr marL="342900" indent="-342900">
              <a:buFont typeface="+mj-lt"/>
              <a:buAutoNum type="arabicPeriod" startAt="7"/>
            </a:pPr>
            <a:r>
              <a:rPr lang="sv-SE" dirty="0"/>
              <a:t>Vad är rätt gällande motstånd i en parallell krets?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Det gemensamma motståndet är summan av de enskilda motstånden.</a:t>
            </a:r>
            <a:br>
              <a:rPr lang="sv-SE" dirty="0"/>
            </a:br>
            <a:r>
              <a:rPr lang="sv-SE" dirty="0"/>
              <a:t>B	I en parallell krets, så måste alla motstånd ha samma värde.</a:t>
            </a:r>
            <a:br>
              <a:rPr lang="sv-SE" dirty="0"/>
            </a:br>
            <a:r>
              <a:rPr lang="sv-SE" dirty="0"/>
              <a:t>C	Det gemensamma motståndet är alltid lägre än det minsta enskilda motståndet.</a:t>
            </a:r>
            <a:br>
              <a:rPr lang="sv-SE" dirty="0"/>
            </a:br>
            <a:r>
              <a:rPr lang="sv-SE" dirty="0"/>
              <a:t>D	Det gemensamma motståndet är alltid högre än det största enskilda motståndet.</a:t>
            </a:r>
          </a:p>
          <a:p>
            <a:pPr marL="342900" indent="-342900">
              <a:buFont typeface="+mj-lt"/>
              <a:buAutoNum type="arabicPeriod" startAt="7"/>
            </a:pPr>
            <a:endParaRPr lang="sv-S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F41FCD-06D7-0740-AE3D-C62DD805D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  <a:r>
              <a:rPr lang="sv-SE" dirty="0"/>
              <a:t> 4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1793CE-3D07-E348-B407-30CB1BF73C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1.2 Elektriska kretsar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A87F22-72C0-0543-827E-7C0E2F6D249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9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111228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3D35907F5FB014EAA3B0068FA9B990D" ma:contentTypeVersion="11" ma:contentTypeDescription="Skapa ett nytt dokument." ma:contentTypeScope="" ma:versionID="087ff54e1d3aa651867782d6b604d93e">
  <xsd:schema xmlns:xsd="http://www.w3.org/2001/XMLSchema" xmlns:xs="http://www.w3.org/2001/XMLSchema" xmlns:p="http://schemas.microsoft.com/office/2006/metadata/properties" xmlns:ns2="87aa4d14-4c8f-468b-9e06-d4f8ccce7202" xmlns:ns3="55d79369-1191-414f-abf7-37710848e7b1" targetNamespace="http://schemas.microsoft.com/office/2006/metadata/properties" ma:root="true" ma:fieldsID="820bf1a84f12006620a276b2f7618207" ns2:_="" ns3:_="">
    <xsd:import namespace="87aa4d14-4c8f-468b-9e06-d4f8ccce7202"/>
    <xsd:import namespace="55d79369-1191-414f-abf7-37710848e7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aa4d14-4c8f-468b-9e06-d4f8ccce72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d79369-1191-414f-abf7-37710848e7b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C63E62F-D51C-4D3A-84D1-5476DD13F6FE}"/>
</file>

<file path=customXml/itemProps2.xml><?xml version="1.0" encoding="utf-8"?>
<ds:datastoreItem xmlns:ds="http://schemas.openxmlformats.org/officeDocument/2006/customXml" ds:itemID="{A3EBAB88-A0FB-4FBF-B2F7-672A45E6E292}"/>
</file>

<file path=customXml/itemProps3.xml><?xml version="1.0" encoding="utf-8"?>
<ds:datastoreItem xmlns:ds="http://schemas.openxmlformats.org/officeDocument/2006/customXml" ds:itemID="{DC866049-F856-41E3-B227-8932D0E82F67}"/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1429</Words>
  <Application>Microsoft Office PowerPoint</Application>
  <PresentationFormat>Bredbild</PresentationFormat>
  <Paragraphs>125</Paragraphs>
  <Slides>16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Office-tema</vt:lpstr>
      <vt:lpstr>Övningsuppgifter transportföretagen</vt:lpstr>
      <vt:lpstr>Arbetsuppgift 1</vt:lpstr>
      <vt:lpstr>Arbetsuppgift 2</vt:lpstr>
      <vt:lpstr>Arbetsuppgift 2</vt:lpstr>
      <vt:lpstr>Arbetsuppgift 2</vt:lpstr>
      <vt:lpstr>Arbetsuppgift 3</vt:lpstr>
      <vt:lpstr>Arbetsuppgift 4</vt:lpstr>
      <vt:lpstr>Arbetsuppgift 4</vt:lpstr>
      <vt:lpstr>Arbetsuppgift 4</vt:lpstr>
      <vt:lpstr>Arbetsuppgift 5</vt:lpstr>
      <vt:lpstr>Arbetsuppgift 6</vt:lpstr>
      <vt:lpstr>Arbets uppgift 6a HV</vt:lpstr>
      <vt:lpstr>Arbetsuppgift 6b HV</vt:lpstr>
      <vt:lpstr>Arbetsuppgift 7 HV</vt:lpstr>
      <vt:lpstr>Arbetsuppgift 8 HV</vt:lpstr>
      <vt:lpstr>Arbetsuppgift 9 HV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Micael Björklund</dc:creator>
  <cp:lastModifiedBy>Micael Björklund</cp:lastModifiedBy>
  <cp:revision>5</cp:revision>
  <cp:lastPrinted>2021-11-04T07:42:52Z</cp:lastPrinted>
  <dcterms:created xsi:type="dcterms:W3CDTF">2021-11-04T07:22:53Z</dcterms:created>
  <dcterms:modified xsi:type="dcterms:W3CDTF">2021-11-10T17:19:25Z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0x01010023D35907F5FB014EAA3B0068FA9B990D</vt:lpwstr>
  </property>
</Properties>
</file>