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48" r:id="rId2"/>
    <p:sldId id="2239" r:id="rId3"/>
    <p:sldId id="2240" r:id="rId4"/>
    <p:sldId id="2241" r:id="rId5"/>
    <p:sldId id="2242" r:id="rId6"/>
    <p:sldId id="640" r:id="rId7"/>
    <p:sldId id="2243" r:id="rId8"/>
    <p:sldId id="2244" r:id="rId9"/>
    <p:sldId id="2245" r:id="rId10"/>
    <p:sldId id="641" r:id="rId11"/>
    <p:sldId id="2246" r:id="rId12"/>
    <p:sldId id="2247" r:id="rId13"/>
    <p:sldId id="642" r:id="rId14"/>
    <p:sldId id="2248" r:id="rId15"/>
    <p:sldId id="2249" r:id="rId16"/>
    <p:sldId id="639" r:id="rId17"/>
    <p:sldId id="2250" r:id="rId18"/>
    <p:sldId id="2251" r:id="rId19"/>
    <p:sldId id="2252" r:id="rId20"/>
    <p:sldId id="2253" r:id="rId21"/>
    <p:sldId id="2254" r:id="rId22"/>
    <p:sldId id="2255" r:id="rId23"/>
    <p:sldId id="643" r:id="rId24"/>
    <p:sldId id="2256" r:id="rId25"/>
    <p:sldId id="2257" r:id="rId26"/>
    <p:sldId id="2258" r:id="rId27"/>
    <p:sldId id="645" r:id="rId28"/>
    <p:sldId id="2259" r:id="rId29"/>
    <p:sldId id="2260" r:id="rId30"/>
    <p:sldId id="2261" r:id="rId31"/>
    <p:sldId id="646" r:id="rId32"/>
    <p:sldId id="2262" r:id="rId33"/>
    <p:sldId id="2263" r:id="rId34"/>
    <p:sldId id="644" r:id="rId35"/>
    <p:sldId id="2264" r:id="rId36"/>
    <p:sldId id="2265" r:id="rId37"/>
    <p:sldId id="2266" r:id="rId38"/>
    <p:sldId id="623" r:id="rId39"/>
    <p:sldId id="2267" r:id="rId40"/>
    <p:sldId id="2268" r:id="rId41"/>
    <p:sldId id="2269" r:id="rId42"/>
    <p:sldId id="2270" r:id="rId43"/>
    <p:sldId id="2271" r:id="rId44"/>
    <p:sldId id="1744" r:id="rId45"/>
    <p:sldId id="1743" r:id="rId46"/>
    <p:sldId id="1753" r:id="rId47"/>
    <p:sldId id="2274" r:id="rId48"/>
    <p:sldId id="1755" r:id="rId49"/>
    <p:sldId id="2275" r:id="rId50"/>
    <p:sldId id="1751" r:id="rId51"/>
    <p:sldId id="1746" r:id="rId52"/>
    <p:sldId id="1747" r:id="rId53"/>
    <p:sldId id="2272" r:id="rId54"/>
    <p:sldId id="2273" r:id="rId55"/>
    <p:sldId id="2276" r:id="rId56"/>
    <p:sldId id="2188" r:id="rId5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1C0158-7453-4E7A-B533-67F55B885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75B653-7B40-4673-8E5D-609A276B9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355299-D509-420F-851C-1B27FBC3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CCAC4B-046D-434E-85C4-728E846F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A6285C-41B8-476B-814E-AD80BB5E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067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EFA9F6-4FBB-4865-82D2-E7E029C6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4C0AB0-EA0D-4530-853E-B1534ECD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C1D243-ADD6-4E64-8282-23D12C63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089167-D087-434A-9037-83C822CD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3C6C28-6F53-4089-AC74-18599F90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69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923C530-060A-4DFA-8850-508D7ADAE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087917-7603-43BC-B346-F1BBC3D33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A333E3-70F8-4C10-A6A7-FD2D17C8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E235F9-BD18-4990-9998-7351DFFD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DFF8FE-0ADC-41A1-9799-31A54A62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10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0">
            <a:extLst>
              <a:ext uri="{FF2B5EF4-FFF2-40B4-BE49-F238E27FC236}">
                <a16:creationId xmlns:a16="http://schemas.microsoft.com/office/drawing/2014/main" id="{997CEA3C-BCCC-144B-8266-ED62B2372C4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88462" y="6433283"/>
            <a:ext cx="11197493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6FDB0B8-691A-7444-8C3C-706AF87B042C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482601" y="1275911"/>
            <a:ext cx="11205307" cy="507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 noProof="0" dirty="0"/>
              <a:t>Redigera format för bakgrundstext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80CD97B0-ED8E-3F40-914C-C12DAF4FB39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93347" y="511176"/>
            <a:ext cx="11205307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3200" b="1"/>
            </a:lvl1pPr>
          </a:lstStyle>
          <a:p>
            <a:pPr lvl="0"/>
            <a:r>
              <a:rPr lang="sv-SE" noProof="0" dirty="0"/>
              <a:t>Rubrik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5B2409-CD8D-FB4A-A93B-325CEC9E4A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504" b="30285"/>
          <a:stretch/>
        </p:blipFill>
        <p:spPr>
          <a:xfrm>
            <a:off x="482601" y="6519742"/>
            <a:ext cx="1875878" cy="2781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B414A-6153-D540-9D81-6774A5BDEA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093" y="141515"/>
            <a:ext cx="6361723" cy="254619"/>
          </a:xfrm>
        </p:spPr>
        <p:txBody>
          <a:bodyPr lIns="0" rIns="9000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sv-SE" noProof="0" dirty="0"/>
              <a:t>Kapitel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74CC593-4E77-D14B-B3FD-4F490BD7BB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966257" y="6419522"/>
            <a:ext cx="719697" cy="365125"/>
          </a:xfrm>
        </p:spPr>
        <p:txBody>
          <a:bodyPr/>
          <a:lstStyle/>
          <a:p>
            <a:fld id="{5818BEF9-6AEC-154B-B50F-057E6E327BFC}" type="slidenum">
              <a:rPr lang="en-SE" smtClean="0"/>
              <a:t>‹#›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236010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C891C-601B-4396-9773-317C7477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C6F618-C7D5-4EEB-BAE1-535E647E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70C1E4-6F23-4C8A-8EC0-461D61D4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0515A9-41C4-46A6-896B-0E7F8D34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594A77-C55B-46FA-814F-78D8FE8F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60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39C1C-C867-4645-A896-6CFA435B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51362A-562C-4B7B-97DD-A412643BB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8AD26C-8DAD-4D92-A4A5-494AC513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B38296-F1F8-40E0-8683-3DAF1C3E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3D12F8-855C-466E-9E1A-7977B35D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92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C7312A-60CD-45B4-841C-58AAC10E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0583DE-A534-403E-A1A5-CCCAFCB3F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E3D242-4F3E-4763-A579-A61701A2E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3CCAEF-A57D-4AC3-81E0-00C98021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429058-170B-4F13-8AE8-625FFB8C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D7CD85-A106-4AD9-B96C-1CDC9BD0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01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C33B61-2409-4FB3-892C-3E227A6AA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0C836D-5FC3-4065-8674-0FA378C7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2873764-B20F-4261-96B0-2DA8A52E4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EDC65B7-EB01-40D7-943C-49A4BC5F9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029B398-4706-455A-BF36-1C004303C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FA62AB-21B8-48FD-9985-1F413F4B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5FCDC9D-5654-4A35-95C1-307CF774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0603864-FFCE-42D7-9C35-F135F43B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62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98C8A0-025B-4AE3-B2C5-5EE5E974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8706CC-8E08-4460-8ECA-931D6F94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BDCE102-B9F7-4913-B579-FDA5547A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AFEDE3F-46F1-4985-A3F8-614055C61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05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755FE88-3EA1-439A-BEF0-5D9A530E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2F9154-434C-4E5C-AFC5-80044BE8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97D82DF-145B-4669-96BD-58CDAB60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68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4B2634-FD3F-446D-8E2E-50E12DF6E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DFEA79-8B53-4F8F-888D-3A62E6428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378ECB-421E-4372-A1A4-1F3273AFA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0D0254-F084-48CC-A5F6-455BECF2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D91BAD-55AA-453A-B103-029F15F5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AC9476-A506-41D2-B103-26573A982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5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8CCC73-551A-4A1C-BCD0-E441E24E5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F6D5E87-936F-4E79-AE9F-4D6F429E0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FA2600-E338-439F-9638-2896D248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4F7DEF-2E5C-4F1A-9F7B-24AD2003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7F9442-44FE-4BBC-8AC5-2EBD22BB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3694FA-ABD0-4EC8-831E-D44183FA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30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C80233-C6E4-4368-8493-067905FC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D52CCE-EAEE-45B6-86CF-506A76393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8E32A2-EE04-4D16-A23D-84BDAF165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8144-1465-4C32-AB49-6B2EAB57BB2B}" type="datetimeFigureOut">
              <a:rPr lang="sv-SE" smtClean="0"/>
              <a:t>2021-12-19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B47DD0-25B6-45C3-B945-283A253D3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273289-AB14-4E2B-AABC-08D519659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59A8-AABC-4B03-A3A3-307A23D6C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00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6A3D9-D837-7E4D-8F08-DAE07178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Förklara vad elektrisk ström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2. Förklara vad elektrisk spänning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3. Förklara vad elektrisk resistans är.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4. Förklara vad effekt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249753-B2C1-AC4D-99BF-66957C01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712F-3B51-8A40-BD3F-AF48A463D0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EDB7-996D-FF42-B67D-311CE9233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35212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En 12 Volts startmotor har en effekt på 1,5 kW. Hur stark blir strömmen?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125 mA</a:t>
            </a:r>
            <a:br>
              <a:rPr lang="sv-SE" dirty="0"/>
            </a:br>
            <a:r>
              <a:rPr lang="sv-SE" dirty="0"/>
              <a:t>B	8 mA</a:t>
            </a:r>
            <a:br>
              <a:rPr lang="sv-SE" dirty="0"/>
            </a:br>
            <a:r>
              <a:rPr lang="sv-SE" dirty="0"/>
              <a:t>C	125 A</a:t>
            </a:r>
            <a:br>
              <a:rPr lang="sv-SE" dirty="0"/>
            </a:br>
            <a:r>
              <a:rPr lang="sv-SE" dirty="0"/>
              <a:t>D	12.5 Ohm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mycket effekt levererar en generator vid 13,8 Volt och 55 Ampere?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759 Watt</a:t>
            </a:r>
            <a:br>
              <a:rPr lang="sv-SE" dirty="0"/>
            </a:br>
            <a:r>
              <a:rPr lang="sv-SE" dirty="0"/>
              <a:t>B	590 Watt</a:t>
            </a:r>
            <a:br>
              <a:rPr lang="sv-SE" dirty="0"/>
            </a:br>
            <a:r>
              <a:rPr lang="sv-SE" dirty="0"/>
              <a:t>C	698 Watt</a:t>
            </a:r>
            <a:br>
              <a:rPr lang="sv-SE" dirty="0"/>
            </a:br>
            <a:r>
              <a:rPr lang="sv-SE" dirty="0"/>
              <a:t>D	290 Watt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86F92E-FCAC-764B-8C65-6A28823EC8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10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25447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En 12 Volts startmotor har en effekt på 1,5 kW. Hur stark blir strömmen?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125 mA</a:t>
            </a:r>
            <a:br>
              <a:rPr lang="sv-SE" dirty="0"/>
            </a:br>
            <a:r>
              <a:rPr lang="sv-SE" dirty="0"/>
              <a:t>B	8 mA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125 A</a:t>
            </a:r>
            <a:br>
              <a:rPr lang="sv-SE" dirty="0"/>
            </a:br>
            <a:r>
              <a:rPr lang="sv-SE" dirty="0"/>
              <a:t>D	12.5 Ohm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mycket effekt levererar en generator vid 13,8 Volt och 55 Ampere?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759 Watt</a:t>
            </a:r>
            <a:br>
              <a:rPr lang="sv-SE" dirty="0"/>
            </a:br>
            <a:r>
              <a:rPr lang="sv-SE" dirty="0"/>
              <a:t>B	590 Watt</a:t>
            </a:r>
            <a:br>
              <a:rPr lang="sv-SE" dirty="0"/>
            </a:br>
            <a:r>
              <a:rPr lang="sv-SE" dirty="0"/>
              <a:t>C	698 Watt</a:t>
            </a:r>
            <a:br>
              <a:rPr lang="sv-SE" dirty="0"/>
            </a:br>
            <a:r>
              <a:rPr lang="sv-SE" dirty="0"/>
              <a:t>D	290 Watt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86F92E-FCAC-764B-8C65-6A28823EC8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89750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En 12 Volts startmotor har en effekt på 1,5 kW. Hur stark blir strömmen?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125 mA</a:t>
            </a:r>
            <a:br>
              <a:rPr lang="sv-SE" dirty="0"/>
            </a:br>
            <a:r>
              <a:rPr lang="sv-SE" dirty="0"/>
              <a:t>B	8 mA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125 A</a:t>
            </a:r>
            <a:br>
              <a:rPr lang="sv-SE" dirty="0"/>
            </a:br>
            <a:r>
              <a:rPr lang="sv-SE" dirty="0"/>
              <a:t>D	12.5 Ohm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mycket effekt levererar en generator vid 13,8 Volt och 55 Ampere?</a:t>
            </a: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A	759 Watt</a:t>
            </a:r>
            <a:br>
              <a:rPr lang="sv-SE" dirty="0"/>
            </a:br>
            <a:r>
              <a:rPr lang="sv-SE" dirty="0"/>
              <a:t>B	590 Watt</a:t>
            </a:r>
            <a:br>
              <a:rPr lang="sv-SE" dirty="0"/>
            </a:br>
            <a:r>
              <a:rPr lang="sv-SE" dirty="0"/>
              <a:t>C	698 Watt</a:t>
            </a:r>
            <a:br>
              <a:rPr lang="sv-SE" dirty="0"/>
            </a:br>
            <a:r>
              <a:rPr lang="sv-SE" dirty="0"/>
              <a:t>D	290 Watt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86F92E-FCAC-764B-8C65-6A28823EC8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7024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Enheten för elektrisk effekt är...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Volt</a:t>
            </a:r>
            <a:br>
              <a:rPr lang="sv-SE" dirty="0"/>
            </a:br>
            <a:r>
              <a:rPr lang="sv-SE" dirty="0"/>
              <a:t>B	Ampere</a:t>
            </a:r>
            <a:br>
              <a:rPr lang="sv-SE" dirty="0"/>
            </a:br>
            <a:r>
              <a:rPr lang="sv-SE" dirty="0"/>
              <a:t>C	Ohm</a:t>
            </a:r>
            <a:br>
              <a:rPr lang="sv-SE" dirty="0"/>
            </a:br>
            <a:r>
              <a:rPr lang="sv-SE" dirty="0"/>
              <a:t>D	Watt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 elmotor förbrukar effekten 10 kW vid en viss belastning. Hur mycket elektrisk energi har motorn förbrukat efter 15 minuter vid den här belastningen?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150 Wh</a:t>
            </a:r>
            <a:br>
              <a:rPr lang="sv-SE" dirty="0"/>
            </a:br>
            <a:r>
              <a:rPr lang="sv-SE" dirty="0"/>
              <a:t>B	2,5 kWh</a:t>
            </a:r>
            <a:br>
              <a:rPr lang="sv-SE" dirty="0"/>
            </a:br>
            <a:r>
              <a:rPr lang="sv-SE" dirty="0"/>
              <a:t>C	150 kWh</a:t>
            </a:r>
            <a:br>
              <a:rPr lang="sv-SE" dirty="0"/>
            </a:br>
            <a:r>
              <a:rPr lang="sv-SE" dirty="0"/>
              <a:t>D	1,5 kWh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0E556B-543F-1B4C-B944-41DA8CE461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50404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Enheten för elektrisk effekt är...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Volt</a:t>
            </a:r>
            <a:br>
              <a:rPr lang="sv-SE" dirty="0"/>
            </a:br>
            <a:r>
              <a:rPr lang="sv-SE" dirty="0"/>
              <a:t>B	Ampere</a:t>
            </a:r>
            <a:br>
              <a:rPr lang="sv-SE" dirty="0"/>
            </a:br>
            <a:r>
              <a:rPr lang="sv-SE" dirty="0"/>
              <a:t>C	Ohm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D	Watt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 elmotor förbrukar effekten 10 kW vid en viss belastning. Hur mycket elektrisk energi har motorn förbrukat efter 15 minuter vid den här belastningen?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150 Wh</a:t>
            </a:r>
            <a:br>
              <a:rPr lang="sv-SE" dirty="0"/>
            </a:br>
            <a:r>
              <a:rPr lang="sv-SE" dirty="0"/>
              <a:t>B	2,5 kWh</a:t>
            </a:r>
            <a:br>
              <a:rPr lang="sv-SE" dirty="0"/>
            </a:br>
            <a:r>
              <a:rPr lang="sv-SE" dirty="0"/>
              <a:t>C	150 kWh</a:t>
            </a:r>
            <a:br>
              <a:rPr lang="sv-SE" dirty="0"/>
            </a:br>
            <a:r>
              <a:rPr lang="sv-SE" dirty="0"/>
              <a:t>D	1,5 kWh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0E556B-543F-1B4C-B944-41DA8CE461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518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Enheten för elektrisk effekt är...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Volt</a:t>
            </a:r>
            <a:br>
              <a:rPr lang="sv-SE" dirty="0"/>
            </a:br>
            <a:r>
              <a:rPr lang="sv-SE" dirty="0"/>
              <a:t>B	Ampere</a:t>
            </a:r>
            <a:br>
              <a:rPr lang="sv-SE" dirty="0"/>
            </a:br>
            <a:r>
              <a:rPr lang="sv-SE" dirty="0"/>
              <a:t>C	Ohm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D	Watt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sv-SE" dirty="0"/>
              <a:t>En elmotor förbrukar effekten 10 kW vid en viss belastning. Hur mycket elektrisk energi har motorn förbrukat efter 15 minuter vid den här belastningen?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150 Wh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2,5 kWh</a:t>
            </a:r>
            <a:br>
              <a:rPr lang="sv-SE" dirty="0"/>
            </a:br>
            <a:r>
              <a:rPr lang="sv-SE" dirty="0"/>
              <a:t>C	150 kWh</a:t>
            </a:r>
            <a:br>
              <a:rPr lang="sv-SE" dirty="0"/>
            </a:br>
            <a:r>
              <a:rPr lang="sv-SE" dirty="0"/>
              <a:t>D	1,5 kWh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0E556B-543F-1B4C-B944-41DA8CE461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470491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</a:t>
            </a:r>
            <a:endParaRPr lang="sv-SE" dirty="0"/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64201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adderas för varje batteri som kopplas in. 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17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9624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adderas för varje batteri som kopplas in. 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Pluspol till minuspol, minuspol till pluspol, pluspol till minuspol, minuspol till pluspol osv.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18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54828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adderas för varje batteri som kopplas in. 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Pluspol till minuspol, minuspol till pluspol, pluspol till minuspol, minuspol till pluspol osv.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Kretsens totala kapacitet motsvarar vad ett batteri har.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19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794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6A3D9-D837-7E4D-8F08-DAE07178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Förklara vad elektrisk ström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Fria elektroner i rörelse = </a:t>
            </a:r>
            <a:r>
              <a:rPr lang="sv-SE" b="1" i="1" dirty="0">
                <a:solidFill>
                  <a:srgbClr val="FF0000"/>
                </a:solidFill>
              </a:rPr>
              <a:t>FLÖDE</a:t>
            </a:r>
          </a:p>
          <a:p>
            <a:endParaRPr lang="sv-SE" dirty="0"/>
          </a:p>
          <a:p>
            <a:r>
              <a:rPr lang="sv-SE" dirty="0"/>
              <a:t>2. Förklara vad elektrisk spänning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3. Förklara vad elektrisk resistans är.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4. Förklara vad effekt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249753-B2C1-AC4D-99BF-66957C01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712F-3B51-8A40-BD3F-AF48A463D0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EDB7-996D-FF42-B67D-311CE9233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22924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adderas för varje batteri som kopplas in. 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Pluspol till minuspol, minuspol till pluspol, pluspol till minuspol, minuspol till pluspol osv.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Kretsens totala kapacitet motsvarar vad ett batteri har.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 till plus, minus till minus.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20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998082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adderas för varje batteri som kopplas in. 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Pluspol till minuspol, minuspol till pluspol, pluspol till minuspol, minuspol till pluspol osv.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Kretsens totala kapacitet motsvarar vad ett batteri har.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 till plus, minus till minus.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Kapaciteten adderas för varje batteri som kopplas in.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</a:t>
            </a: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68048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B7695D-F72D-2C43-B9E2-560E7A812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1.Vad händer med spänningen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adderas för varje batteri som kopplas in. </a:t>
            </a:r>
          </a:p>
          <a:p>
            <a:r>
              <a:rPr lang="sv-SE" dirty="0"/>
              <a:t>2. Hur ska batterierna kopplas med varandra vid seriekoppling?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Pluspol till minuspol, minuspol till pluspol, pluspol till minuspol, minuspol till pluspol osv.</a:t>
            </a:r>
          </a:p>
          <a:p>
            <a:r>
              <a:rPr lang="sv-SE" dirty="0"/>
              <a:t>3. Vad händer med kapaciteten vid seriekoppling av batterier?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Kretsens totala kapacitet motsvarar vad ett batteri har.</a:t>
            </a:r>
          </a:p>
          <a:p>
            <a:r>
              <a:rPr lang="sv-SE" i="1" dirty="0"/>
              <a:t>4</a:t>
            </a:r>
            <a:r>
              <a:rPr lang="sv-SE" dirty="0"/>
              <a:t>. Hur ska batterierna kopplas vid parallellkoppling?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Plus till plus, minus till minus.</a:t>
            </a:r>
          </a:p>
          <a:p>
            <a:r>
              <a:rPr lang="sv-SE" dirty="0"/>
              <a:t>5. Vad händer med kapaciteten vid parallellkoppling?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Kapaciteten adderas för varje batteri som kopplas in.</a:t>
            </a:r>
          </a:p>
          <a:p>
            <a:r>
              <a:rPr lang="sv-SE" dirty="0"/>
              <a:t>6. Vad händer med spänningen vid parallellkoppling?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Spänningen motsvarar vad ett batteri har, eller vid serie-/parallellkoppling vad de seriekopplade batterierna har.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8DB846-F06E-ED49-9206-6D6A9D11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3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FED1B-3813-144C-B517-7767A46293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71B51-A1B9-534C-88DA-A63CCC2C5D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513888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Hur beräknar du det totala motståndet i en seriekoppling med tre stycken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Jag lägger ihop alla enskilda motstånd och delar med tre.</a:t>
            </a:r>
            <a:br>
              <a:rPr lang="sv-SE" dirty="0"/>
            </a:br>
            <a:r>
              <a:rPr lang="sv-SE" dirty="0"/>
              <a:t>B	Jag lägger ihop alla enskilda motstånd.</a:t>
            </a:r>
            <a:br>
              <a:rPr lang="sv-SE" dirty="0"/>
            </a:br>
            <a:r>
              <a:rPr lang="sv-SE" dirty="0"/>
              <a:t>C	Jag lägger ihop alla enskilda motstånd och skapar ett genomsnitt.</a:t>
            </a:r>
            <a:br>
              <a:rPr lang="sv-SE" dirty="0"/>
            </a:br>
            <a:r>
              <a:rPr lang="sv-SE" dirty="0"/>
              <a:t>D	Jag lägger ihop det genomsnittliga motståndet med de enskilda och delar med tre.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parallellkopplade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Samma ström går genom alla motstånd.</a:t>
            </a:r>
            <a:br>
              <a:rPr lang="sv-SE" dirty="0"/>
            </a:br>
            <a:r>
              <a:rPr lang="sv-SE" dirty="0"/>
              <a:t>B	Samma spänning på alla motstånd.</a:t>
            </a:r>
            <a:br>
              <a:rPr lang="sv-SE" dirty="0"/>
            </a:br>
            <a:r>
              <a:rPr lang="sv-SE" dirty="0"/>
              <a:t>C	En ström på 0 A går genom det sista motståndet.</a:t>
            </a:r>
            <a:br>
              <a:rPr lang="sv-SE" dirty="0"/>
            </a:br>
            <a:r>
              <a:rPr lang="sv-SE" dirty="0"/>
              <a:t>D	Spänningen är 0 V vid det första motståndet.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seriekopplade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Spänningen över alla motstånd är den samma.</a:t>
            </a:r>
            <a:br>
              <a:rPr lang="sv-SE" dirty="0"/>
            </a:br>
            <a:r>
              <a:rPr lang="sv-SE" dirty="0"/>
              <a:t>B	Samma ström flyter genom alla motstånd.</a:t>
            </a:r>
            <a:br>
              <a:rPr lang="sv-SE" dirty="0"/>
            </a:br>
            <a:r>
              <a:rPr lang="sv-SE" dirty="0"/>
              <a:t>C	Den lägsta strömmen leds genom det sista motståndet.</a:t>
            </a:r>
            <a:br>
              <a:rPr lang="sv-SE" dirty="0"/>
            </a:br>
            <a:r>
              <a:rPr lang="sv-SE" dirty="0"/>
              <a:t>D	Spänningen är 0V över det sista motståndet.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E466-ED0E-3249-A194-2F8EF0266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31102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Hur beräknar du det totala motståndet i en seriekoppling med tre stycken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Jag lägger ihop alla enskilda motstånd och delar med tre.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Jag lägger ihop alla enskilda motstånd.</a:t>
            </a:r>
            <a:br>
              <a:rPr lang="sv-SE" dirty="0"/>
            </a:br>
            <a:r>
              <a:rPr lang="sv-SE" dirty="0"/>
              <a:t>C	Jag lägger ihop alla enskilda motstånd och skapar ett genomsnitt.</a:t>
            </a:r>
            <a:br>
              <a:rPr lang="sv-SE" dirty="0"/>
            </a:br>
            <a:r>
              <a:rPr lang="sv-SE" dirty="0"/>
              <a:t>D	Jag lägger ihop det genomsnittliga motståndet med de enskilda och delar med tre.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parallellkopplade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Samma ström går genom alla motstånd.</a:t>
            </a:r>
            <a:br>
              <a:rPr lang="sv-SE" dirty="0"/>
            </a:br>
            <a:r>
              <a:rPr lang="sv-SE" dirty="0"/>
              <a:t>B	Samma spänning på alla motstånd.</a:t>
            </a:r>
            <a:br>
              <a:rPr lang="sv-SE" dirty="0"/>
            </a:br>
            <a:r>
              <a:rPr lang="sv-SE" dirty="0"/>
              <a:t>C	En ström på 0 A går genom det sista motståndet.</a:t>
            </a:r>
            <a:br>
              <a:rPr lang="sv-SE" dirty="0"/>
            </a:br>
            <a:r>
              <a:rPr lang="sv-SE" dirty="0"/>
              <a:t>D	Spänningen är 0 V vid det första motståndet.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seriekopplade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Spänningen över alla motstånd är den samma.</a:t>
            </a:r>
            <a:br>
              <a:rPr lang="sv-SE" dirty="0"/>
            </a:br>
            <a:r>
              <a:rPr lang="sv-SE" dirty="0"/>
              <a:t>B	Samma ström flyter genom alla motstånd.</a:t>
            </a:r>
            <a:br>
              <a:rPr lang="sv-SE" dirty="0"/>
            </a:br>
            <a:r>
              <a:rPr lang="sv-SE" dirty="0"/>
              <a:t>C	Den lägsta strömmen leds genom det sista motståndet.</a:t>
            </a:r>
            <a:br>
              <a:rPr lang="sv-SE" dirty="0"/>
            </a:br>
            <a:r>
              <a:rPr lang="sv-SE" dirty="0"/>
              <a:t>D	Spänningen är 0V över det sista motståndet.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E466-ED0E-3249-A194-2F8EF0266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960456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Hur beräknar du det totala motståndet i en seriekoppling med tre stycken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Jag lägger ihop alla enskilda motstånd och delar med tre.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Jag lägger ihop alla enskilda motstånd.</a:t>
            </a:r>
            <a:br>
              <a:rPr lang="sv-SE" dirty="0"/>
            </a:br>
            <a:r>
              <a:rPr lang="sv-SE" dirty="0"/>
              <a:t>C	Jag lägger ihop alla enskilda motstånd och skapar ett genomsnitt.</a:t>
            </a:r>
            <a:br>
              <a:rPr lang="sv-SE" dirty="0"/>
            </a:br>
            <a:r>
              <a:rPr lang="sv-SE" dirty="0"/>
              <a:t>D	Jag lägger ihop det genomsnittliga motståndet med de enskilda och delar med tre.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parallellkopplade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Samma ström går genom alla motstånd.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Samma spänning på alla motstånd.</a:t>
            </a:r>
            <a:br>
              <a:rPr lang="sv-SE" dirty="0"/>
            </a:br>
            <a:r>
              <a:rPr lang="sv-SE" dirty="0"/>
              <a:t>C	En ström på 0 A går genom det sista motståndet.</a:t>
            </a:r>
            <a:br>
              <a:rPr lang="sv-SE" dirty="0"/>
            </a:br>
            <a:r>
              <a:rPr lang="sv-SE" dirty="0"/>
              <a:t>D	Spänningen är 0 V vid det första motståndet.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seriekopplade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Spänningen över alla motstånd är den samma.</a:t>
            </a:r>
            <a:br>
              <a:rPr lang="sv-SE" dirty="0"/>
            </a:br>
            <a:r>
              <a:rPr lang="sv-SE" dirty="0"/>
              <a:t>B	Samma ström flyter genom alla motstånd.</a:t>
            </a:r>
            <a:br>
              <a:rPr lang="sv-SE" dirty="0"/>
            </a:br>
            <a:r>
              <a:rPr lang="sv-SE" dirty="0"/>
              <a:t>C	Den lägsta strömmen leds genom det sista motståndet.</a:t>
            </a:r>
            <a:br>
              <a:rPr lang="sv-SE" dirty="0"/>
            </a:br>
            <a:r>
              <a:rPr lang="sv-SE" dirty="0"/>
              <a:t>D	Spänningen är 0V över det sista motståndet.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E466-ED0E-3249-A194-2F8EF0266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04013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Hur beräknar du det totala motståndet i en seriekoppling med tre stycken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Jag lägger ihop alla enskilda motstånd och delar med tre.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Jag lägger ihop alla enskilda motstånd.</a:t>
            </a:r>
            <a:br>
              <a:rPr lang="sv-SE" dirty="0"/>
            </a:br>
            <a:r>
              <a:rPr lang="sv-SE" dirty="0"/>
              <a:t>C	Jag lägger ihop alla enskilda motstånd och skapar ett genomsnitt.</a:t>
            </a:r>
            <a:br>
              <a:rPr lang="sv-SE" dirty="0"/>
            </a:br>
            <a:r>
              <a:rPr lang="sv-SE" dirty="0"/>
              <a:t>D	Jag lägger ihop det genomsnittliga motståndet med de enskilda och delar med tre.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parallellkopplade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Samma ström går genom alla motstånd.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Samma spänning på alla motstånd.</a:t>
            </a:r>
            <a:br>
              <a:rPr lang="sv-SE" dirty="0"/>
            </a:br>
            <a:r>
              <a:rPr lang="sv-SE" dirty="0"/>
              <a:t>C	En ström på 0 A går genom det sista motståndet.</a:t>
            </a:r>
            <a:br>
              <a:rPr lang="sv-SE" dirty="0"/>
            </a:br>
            <a:r>
              <a:rPr lang="sv-SE" dirty="0"/>
              <a:t>D	Spänningen är 0 V vid det första motståndet.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är rätt gällande seriekopplade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Spänningen över alla motstånd är den samma.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Samma ström flyter genom alla motstånd.</a:t>
            </a:r>
            <a:br>
              <a:rPr lang="sv-SE" dirty="0"/>
            </a:br>
            <a:r>
              <a:rPr lang="sv-SE" dirty="0"/>
              <a:t>C	Den lägsta strömmen leds genom det sista motståndet.</a:t>
            </a:r>
            <a:br>
              <a:rPr lang="sv-SE" dirty="0"/>
            </a:br>
            <a:r>
              <a:rPr lang="sv-SE" dirty="0"/>
              <a:t>D	Spänningen är 0V över det sista motståndet.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E466-ED0E-3249-A194-2F8EF0266E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30456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är en kondensator?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kondensator är som ett relä, och kan aktivera större förbrukare med en svag ström.</a:t>
            </a:r>
            <a:br>
              <a:rPr lang="sv-SE" dirty="0"/>
            </a:br>
            <a:r>
              <a:rPr lang="sv-SE" dirty="0"/>
              <a:t>B	En kondensator är ett motstånd som består av flera parallellkopplade motstånd.</a:t>
            </a:r>
            <a:br>
              <a:rPr lang="sv-SE" dirty="0"/>
            </a:br>
            <a:r>
              <a:rPr lang="sv-SE" dirty="0"/>
              <a:t>C	En kondensator kan lagra energi.</a:t>
            </a:r>
            <a:br>
              <a:rPr lang="sv-SE" dirty="0"/>
            </a:br>
            <a:r>
              <a:rPr lang="sv-SE" dirty="0"/>
              <a:t>D	En kondensator kan transformera 24 V AC till 12 V DC.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händer med motståndet i NTC-motstånd om temperaturen stiger?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Ökar</a:t>
            </a:r>
            <a:br>
              <a:rPr lang="sv-SE" dirty="0"/>
            </a:br>
            <a:r>
              <a:rPr lang="sv-SE" dirty="0"/>
              <a:t>B	Minskar</a:t>
            </a:r>
            <a:br>
              <a:rPr lang="sv-SE" dirty="0"/>
            </a:br>
            <a:r>
              <a:rPr lang="sv-SE" dirty="0"/>
              <a:t>C	Oförändrat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Vilket uttalande är korrekt?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diod tillåter endast strömmen att ledas ena vägen.</a:t>
            </a:r>
            <a:br>
              <a:rPr lang="sv-SE" dirty="0"/>
            </a:br>
            <a:r>
              <a:rPr lang="sv-SE" dirty="0"/>
              <a:t>B	En diod är en komponent som kan lagra elektrisk energi.</a:t>
            </a:r>
            <a:br>
              <a:rPr lang="sv-SE" dirty="0"/>
            </a:br>
            <a:r>
              <a:rPr lang="sv-SE" dirty="0"/>
              <a:t>C	En diod är en elektrisk </a:t>
            </a:r>
            <a:r>
              <a:rPr lang="sv-SE" dirty="0" err="1"/>
              <a:t>microswitch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D	Dioder kan enbart monteras parvis.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A5AFB-2590-FB4F-8BF0-A8429A7B39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27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89231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är en kondensator?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kondensator är som ett relä, och kan aktivera större förbrukare med en svag ström.</a:t>
            </a:r>
            <a:br>
              <a:rPr lang="sv-SE" dirty="0"/>
            </a:br>
            <a:r>
              <a:rPr lang="sv-SE" dirty="0"/>
              <a:t>B	En kondensator är ett motstånd som består av flera parallellkopplade motstånd.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En kondensator kan lagra energi.</a:t>
            </a:r>
            <a:br>
              <a:rPr lang="sv-SE" dirty="0"/>
            </a:br>
            <a:r>
              <a:rPr lang="sv-SE" dirty="0"/>
              <a:t>D	En kondensator kan transformera 24 V AC till 12 V DC.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händer med motståndet i NTC-motstånd om temperaturen stiger?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Ökar</a:t>
            </a:r>
            <a:br>
              <a:rPr lang="sv-SE" dirty="0"/>
            </a:br>
            <a:r>
              <a:rPr lang="sv-SE" dirty="0"/>
              <a:t>B	Minskar</a:t>
            </a:r>
            <a:br>
              <a:rPr lang="sv-SE" dirty="0"/>
            </a:br>
            <a:r>
              <a:rPr lang="sv-SE" dirty="0"/>
              <a:t>C	Oförändrat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Vilket uttalande är korrekt?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diod tillåter endast strömmen att ledas ena vägen.</a:t>
            </a:r>
            <a:br>
              <a:rPr lang="sv-SE" dirty="0"/>
            </a:br>
            <a:r>
              <a:rPr lang="sv-SE" dirty="0"/>
              <a:t>B	En diod är en komponent som kan lagra elektrisk energi.</a:t>
            </a:r>
            <a:br>
              <a:rPr lang="sv-SE" dirty="0"/>
            </a:br>
            <a:r>
              <a:rPr lang="sv-SE" dirty="0"/>
              <a:t>C	En diod är en elektrisk </a:t>
            </a:r>
            <a:r>
              <a:rPr lang="sv-SE" dirty="0" err="1"/>
              <a:t>microswitch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D	Dioder kan enbart monteras parvis.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A5AFB-2590-FB4F-8BF0-A8429A7B39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28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4953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är en kondensator?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kondensator är som ett relä, och kan aktivera större förbrukare med en svag ström.</a:t>
            </a:r>
            <a:br>
              <a:rPr lang="sv-SE" dirty="0"/>
            </a:br>
            <a:r>
              <a:rPr lang="sv-SE" dirty="0"/>
              <a:t>B	En kondensator är ett motstånd som består av flera parallellkopplade motstånd.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En kondensator kan lagra energi.</a:t>
            </a:r>
            <a:br>
              <a:rPr lang="sv-SE" dirty="0"/>
            </a:br>
            <a:r>
              <a:rPr lang="sv-SE" dirty="0"/>
              <a:t>D	En kondensator kan transformera 24 V AC till 12 V DC.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händer med motståndet i NTC-motstånd om temperaturen stiger?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Ökar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Minskar</a:t>
            </a:r>
            <a:br>
              <a:rPr lang="sv-SE" dirty="0"/>
            </a:br>
            <a:r>
              <a:rPr lang="sv-SE" dirty="0"/>
              <a:t>C	Oförändrat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Vilket uttalande är korrekt?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diod tillåter endast strömmen att ledas ena vägen.</a:t>
            </a:r>
            <a:br>
              <a:rPr lang="sv-SE" dirty="0"/>
            </a:br>
            <a:r>
              <a:rPr lang="sv-SE" dirty="0"/>
              <a:t>B	En diod är en komponent som kan lagra elektrisk energi.</a:t>
            </a:r>
            <a:br>
              <a:rPr lang="sv-SE" dirty="0"/>
            </a:br>
            <a:r>
              <a:rPr lang="sv-SE" dirty="0"/>
              <a:t>C	En diod är en elektrisk </a:t>
            </a:r>
            <a:r>
              <a:rPr lang="sv-SE" dirty="0" err="1"/>
              <a:t>microswitch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D	Dioder kan enbart monteras parvis.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A5AFB-2590-FB4F-8BF0-A8429A7B39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29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8958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6A3D9-D837-7E4D-8F08-DAE07178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Förklara vad elektrisk ström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Fria elektroner i rörelse = </a:t>
            </a:r>
            <a:r>
              <a:rPr lang="sv-SE" b="1" i="1" dirty="0">
                <a:solidFill>
                  <a:srgbClr val="FF0000"/>
                </a:solidFill>
              </a:rPr>
              <a:t>FLÖDE</a:t>
            </a:r>
          </a:p>
          <a:p>
            <a:endParaRPr lang="sv-SE" dirty="0"/>
          </a:p>
          <a:p>
            <a:r>
              <a:rPr lang="sv-SE" dirty="0"/>
              <a:t>2. Förklara vad elektrisk spänning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Det elektriska trycket/elektriska kraften som påverkar/driver elektronerna = </a:t>
            </a:r>
            <a:r>
              <a:rPr lang="sv-SE" b="1" i="1" dirty="0">
                <a:solidFill>
                  <a:srgbClr val="FF0000"/>
                </a:solidFill>
              </a:rPr>
              <a:t>TRYCK</a:t>
            </a:r>
          </a:p>
          <a:p>
            <a:endParaRPr lang="sv-SE" dirty="0"/>
          </a:p>
          <a:p>
            <a:r>
              <a:rPr lang="sv-SE" dirty="0"/>
              <a:t>3. Förklara vad elektrisk resistans är.</a:t>
            </a:r>
          </a:p>
          <a:p>
            <a:r>
              <a:rPr lang="sv-SE" i="1" dirty="0"/>
              <a:t>Svar: 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4. Förklara vad effekt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249753-B2C1-AC4D-99BF-66957C01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712F-3B51-8A40-BD3F-AF48A463D0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EDB7-996D-FF42-B67D-311CE9233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56923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är en kondensator?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En kondensator är som ett relä, och kan aktivera större förbrukare med en svag ström.</a:t>
            </a:r>
            <a:br>
              <a:rPr lang="sv-SE" dirty="0"/>
            </a:br>
            <a:r>
              <a:rPr lang="sv-SE" dirty="0"/>
              <a:t>B	En kondensator är ett motstånd som består av flera parallellkopplade motstånd.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En kondensator kan lagra energi.</a:t>
            </a:r>
            <a:br>
              <a:rPr lang="sv-SE" dirty="0"/>
            </a:br>
            <a:r>
              <a:rPr lang="sv-SE" dirty="0"/>
              <a:t>D	En kondensator kan transformera 24 V AC till 12 V DC.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händer med motståndet i NTC-motstånd om temperaturen stiger?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Ökar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Minskar</a:t>
            </a:r>
            <a:br>
              <a:rPr lang="sv-SE" dirty="0"/>
            </a:br>
            <a:r>
              <a:rPr lang="sv-SE" dirty="0"/>
              <a:t>C	Oförändrat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Vilket uttalande är korrekt?</a:t>
            </a: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A	En diod tillåter endast strömmen att ledas ena vägen.</a:t>
            </a:r>
            <a:br>
              <a:rPr lang="sv-SE" dirty="0"/>
            </a:br>
            <a:r>
              <a:rPr lang="sv-SE" dirty="0"/>
              <a:t>B	En diod är en komponent som kan lagra elektrisk energi.</a:t>
            </a:r>
            <a:br>
              <a:rPr lang="sv-SE" dirty="0"/>
            </a:br>
            <a:r>
              <a:rPr lang="sv-SE" dirty="0"/>
              <a:t>C	En diod är en elektrisk </a:t>
            </a:r>
            <a:r>
              <a:rPr lang="sv-SE" dirty="0" err="1"/>
              <a:t>microswitch</a:t>
            </a:r>
            <a:r>
              <a:rPr lang="sv-SE" dirty="0"/>
              <a:t>.</a:t>
            </a:r>
            <a:br>
              <a:rPr lang="sv-SE" dirty="0"/>
            </a:br>
            <a:r>
              <a:rPr lang="sv-SE" dirty="0"/>
              <a:t>D	Dioder kan enbart monteras parvis.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A5AFB-2590-FB4F-8BF0-A8429A7B398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30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92148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sv-SE" dirty="0"/>
              <a:t>Vilka är de grundläggande komponenterna i en elektrisk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Spänningskälla, ledningar och säkring.</a:t>
            </a:r>
            <a:br>
              <a:rPr lang="sv-SE" dirty="0"/>
            </a:br>
            <a:r>
              <a:rPr lang="sv-SE" dirty="0"/>
              <a:t>B	Spänningskälla, strömställare och säkring.</a:t>
            </a:r>
            <a:br>
              <a:rPr lang="sv-SE" dirty="0"/>
            </a:br>
            <a:r>
              <a:rPr lang="sv-SE" dirty="0"/>
              <a:t>C	Spänningskälla, ledningar och förbrukare.</a:t>
            </a:r>
            <a:br>
              <a:rPr lang="sv-SE" dirty="0"/>
            </a:br>
            <a:r>
              <a:rPr lang="sv-SE" dirty="0"/>
              <a:t>D	Spänningskälla, kondensator och dioder.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sv-SE" dirty="0"/>
              <a:t>Vad är rätt gällande motstånd i en parallell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Det gemensamma motståndet är summan av de enskilda motstånden.</a:t>
            </a:r>
            <a:br>
              <a:rPr lang="sv-SE" dirty="0"/>
            </a:br>
            <a:r>
              <a:rPr lang="sv-SE" dirty="0"/>
              <a:t>B	I en parallell krets, så måste alla motstånd ha samma värde.</a:t>
            </a:r>
            <a:br>
              <a:rPr lang="sv-SE" dirty="0"/>
            </a:br>
            <a:r>
              <a:rPr lang="sv-SE" dirty="0"/>
              <a:t>C	Det gemensamma motståndet är alltid lägre än det minsta enskilda motståndet.</a:t>
            </a:r>
            <a:br>
              <a:rPr lang="sv-SE" dirty="0"/>
            </a:br>
            <a:r>
              <a:rPr lang="sv-SE" dirty="0"/>
              <a:t>D	Det gemensamma motståndet är alltid högre än det största enskilda motståndet.</a:t>
            </a:r>
          </a:p>
          <a:p>
            <a:pPr marL="342900" indent="-342900">
              <a:buFont typeface="+mj-lt"/>
              <a:buAutoNum type="arabicPeriod" startAt="7"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87F22-72C0-0543-827E-7C0E2F6D24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11228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sv-SE" dirty="0"/>
              <a:t>Vilka är de grundläggande komponenterna i en elektrisk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Spänningskälla, ledningar och säkring.</a:t>
            </a:r>
            <a:br>
              <a:rPr lang="sv-SE" dirty="0"/>
            </a:br>
            <a:r>
              <a:rPr lang="sv-SE" dirty="0"/>
              <a:t>B	Spänningskälla, strömställare och säkring.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Spänningskälla, ledningar och förbrukare.</a:t>
            </a:r>
            <a:br>
              <a:rPr lang="sv-SE" dirty="0"/>
            </a:br>
            <a:r>
              <a:rPr lang="sv-SE" dirty="0"/>
              <a:t>D	Spänningskälla, kondensator och dioder.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sv-SE" dirty="0"/>
              <a:t>Vad är rätt gällande motstånd i en parallell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Det gemensamma motståndet är summan av de enskilda motstånden.</a:t>
            </a:r>
            <a:br>
              <a:rPr lang="sv-SE" dirty="0"/>
            </a:br>
            <a:r>
              <a:rPr lang="sv-SE" dirty="0"/>
              <a:t>B	I en parallell krets, så måste alla motstånd ha samma värde.</a:t>
            </a:r>
            <a:br>
              <a:rPr lang="sv-SE" dirty="0"/>
            </a:br>
            <a:r>
              <a:rPr lang="sv-SE" dirty="0"/>
              <a:t>C	Det gemensamma motståndet är alltid lägre än det minsta enskilda motståndet.</a:t>
            </a:r>
            <a:br>
              <a:rPr lang="sv-SE" dirty="0"/>
            </a:br>
            <a:r>
              <a:rPr lang="sv-SE" dirty="0"/>
              <a:t>D	Det gemensamma motståndet är alltid högre än det största enskilda motståndet.</a:t>
            </a:r>
          </a:p>
          <a:p>
            <a:pPr marL="342900" indent="-342900">
              <a:buFont typeface="+mj-lt"/>
              <a:buAutoNum type="arabicPeriod" startAt="7"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87F22-72C0-0543-827E-7C0E2F6D24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2127539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sv-SE" dirty="0"/>
              <a:t>Vilka är de grundläggande komponenterna i en elektrisk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Spänningskälla, ledningar och säkring.</a:t>
            </a:r>
            <a:br>
              <a:rPr lang="sv-SE" dirty="0"/>
            </a:br>
            <a:r>
              <a:rPr lang="sv-SE" dirty="0"/>
              <a:t>B	Spänningskälla, strömställare och säkring.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Spänningskälla, ledningar och förbrukare.</a:t>
            </a:r>
            <a:br>
              <a:rPr lang="sv-SE" dirty="0"/>
            </a:br>
            <a:r>
              <a:rPr lang="sv-SE" dirty="0"/>
              <a:t>D	Spänningskälla, kondensator och dioder.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sv-SE" dirty="0"/>
              <a:t>Vad är rätt gällande motstånd i en parallell krets?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Det gemensamma motståndet är summan av de enskilda motstånden.</a:t>
            </a:r>
            <a:br>
              <a:rPr lang="sv-SE" dirty="0"/>
            </a:br>
            <a:r>
              <a:rPr lang="sv-SE" dirty="0"/>
              <a:t>B	I en parallell krets, så måste alla motstånd ha samma värde.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Det gemensamma motståndet är alltid lägre än det minsta enskilda motståndet.</a:t>
            </a:r>
            <a:br>
              <a:rPr lang="sv-SE" dirty="0"/>
            </a:br>
            <a:r>
              <a:rPr lang="sv-SE" dirty="0"/>
              <a:t>D	Det gemensamma motståndet är alltid högre än det största enskilda motståndet.</a:t>
            </a:r>
          </a:p>
          <a:p>
            <a:pPr marL="342900" indent="-342900">
              <a:buFont typeface="+mj-lt"/>
              <a:buAutoNum type="arabicPeriod" startAt="7"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4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1.2 Elektriska kretsar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A87F22-72C0-0543-827E-7C0E2F6D24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93865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skall man tänka på när man mäter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Tändningen måste vara av vid mätningen.</a:t>
            </a:r>
            <a:br>
              <a:rPr lang="sv-SE" dirty="0"/>
            </a:br>
            <a:r>
              <a:rPr lang="sv-SE" dirty="0"/>
              <a:t>B	En batteriladdare måste vara inkopplad vid mätningen.</a:t>
            </a:r>
            <a:br>
              <a:rPr lang="sv-SE" dirty="0"/>
            </a:br>
            <a:r>
              <a:rPr lang="sv-SE" dirty="0"/>
              <a:t>C	Komponenten som skall mätas måste vara frånkopplad från kretsen.</a:t>
            </a:r>
            <a:br>
              <a:rPr lang="sv-SE" dirty="0"/>
            </a:br>
            <a:r>
              <a:rPr lang="sv-SE" dirty="0"/>
              <a:t>D	Inga elektriska förbrukare får vara aktiva vid mätningen.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strömmen genom.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strömmen genom.</a:t>
            </a:r>
            <a:br>
              <a:rPr lang="sv-SE" dirty="0"/>
            </a:br>
            <a:r>
              <a:rPr lang="sv-SE" dirty="0"/>
              <a:t>D	Med spänningskällan borttagen och multimetern i stället för spänningskälla.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spänning?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spänningen över.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spänningen över.</a:t>
            </a:r>
            <a:br>
              <a:rPr lang="sv-SE" dirty="0"/>
            </a:br>
            <a:r>
              <a:rPr lang="sv-SE" dirty="0"/>
              <a:t>D	Med spänningskällan borttagen och multimetern i stället för spänningskälla.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</a:t>
            </a:r>
            <a:r>
              <a:rPr lang="sv-SE" dirty="0" err="1"/>
              <a:t>ft</a:t>
            </a:r>
            <a:r>
              <a:rPr lang="sv-SE" dirty="0"/>
              <a:t> 5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2.1 Mätning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128B-6629-7043-8314-5117FC7476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33923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skall man tänka på när man mäter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Tändningen måste vara av vid mätningen.</a:t>
            </a:r>
            <a:br>
              <a:rPr lang="sv-SE" dirty="0"/>
            </a:br>
            <a:r>
              <a:rPr lang="sv-SE" dirty="0"/>
              <a:t>B	En batteriladdare måste vara inkopplad vid mätningen.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Komponenten som skall mätas måste vara frånkopplad från kretsen.</a:t>
            </a:r>
            <a:br>
              <a:rPr lang="sv-SE" dirty="0"/>
            </a:br>
            <a:r>
              <a:rPr lang="sv-SE" dirty="0"/>
              <a:t>D	Inga elektriska förbrukare får vara aktiva vid mätningen.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strömmen genom.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strömmen genom.</a:t>
            </a:r>
            <a:br>
              <a:rPr lang="sv-SE" dirty="0"/>
            </a:br>
            <a:r>
              <a:rPr lang="sv-SE" dirty="0"/>
              <a:t>D	Med spänningskällan borttagen och multimetern i stället för spänningskälla.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spänning?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spänningen över.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spänningen över.</a:t>
            </a:r>
            <a:br>
              <a:rPr lang="sv-SE" dirty="0"/>
            </a:br>
            <a:r>
              <a:rPr lang="sv-SE" dirty="0"/>
              <a:t>D	Med spänningskällan borttagen och multimetern i stället för spänningskälla.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</a:t>
            </a:r>
            <a:r>
              <a:rPr lang="sv-SE" dirty="0" err="1"/>
              <a:t>ft</a:t>
            </a:r>
            <a:r>
              <a:rPr lang="sv-SE" dirty="0"/>
              <a:t> 5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2.1 Mätning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128B-6629-7043-8314-5117FC7476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43374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skall man tänka på när man mäter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Tändningen måste vara av vid mätningen.</a:t>
            </a:r>
            <a:br>
              <a:rPr lang="sv-SE" dirty="0"/>
            </a:br>
            <a:r>
              <a:rPr lang="sv-SE" dirty="0"/>
              <a:t>B	En batteriladdare måste vara inkopplad vid mätningen.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Komponenten som skall mätas måste vara frånkopplad från kretsen.</a:t>
            </a:r>
            <a:br>
              <a:rPr lang="sv-SE" dirty="0"/>
            </a:br>
            <a:r>
              <a:rPr lang="sv-SE" dirty="0"/>
              <a:t>D	Inga elektriska förbrukare får vara aktiva vid mätningen.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strömmen genom.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I serie med komponenten som man vill mäta strömmen genom.</a:t>
            </a:r>
            <a:br>
              <a:rPr lang="sv-SE" dirty="0"/>
            </a:br>
            <a:r>
              <a:rPr lang="sv-SE" dirty="0"/>
              <a:t>D	Med spänningskällan borttagen och multimetern i stället för spänningskälla.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spänning?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spänningen över.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spänningen över.</a:t>
            </a:r>
            <a:br>
              <a:rPr lang="sv-SE" dirty="0"/>
            </a:br>
            <a:r>
              <a:rPr lang="sv-SE" dirty="0"/>
              <a:t>D	Med spänningskällan borttagen och multimetern i stället för spänningskälla.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</a:t>
            </a:r>
            <a:r>
              <a:rPr lang="sv-SE" dirty="0" err="1"/>
              <a:t>ft</a:t>
            </a:r>
            <a:r>
              <a:rPr lang="sv-SE" dirty="0"/>
              <a:t> 5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2.1 Mätning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128B-6629-7043-8314-5117FC7476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5940992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C82A99-C512-9D46-AD32-905BE583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sv-SE" dirty="0"/>
              <a:t>Vad skall man tänka på när man mäter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Tändningen måste vara av vid mätningen.</a:t>
            </a:r>
            <a:br>
              <a:rPr lang="sv-SE" dirty="0"/>
            </a:br>
            <a:r>
              <a:rPr lang="sv-SE" dirty="0"/>
              <a:t>B	En batteriladdare måste vara inkopplad vid mätningen.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Komponenten som skall mätas måste vara frånkopplad från kretsen.</a:t>
            </a:r>
            <a:br>
              <a:rPr lang="sv-SE" dirty="0"/>
            </a:br>
            <a:r>
              <a:rPr lang="sv-SE" dirty="0"/>
              <a:t>D	Inga elektriska förbrukare får vara aktiva vid mätningen.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Parallellt med komponenten som man vill mäta strömmen genom.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C	I serie med komponenten som man vill mäta strömmen genom.</a:t>
            </a:r>
            <a:br>
              <a:rPr lang="sv-SE" dirty="0"/>
            </a:br>
            <a:r>
              <a:rPr lang="sv-SE" dirty="0"/>
              <a:t>D	Med spänningskällan borttagen och multimetern i stället för spänningskälla. 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sv-SE" dirty="0"/>
              <a:t>Hur ska en multimeter vara inkopplad vid mätning av spänning?</a:t>
            </a:r>
            <a:br>
              <a:rPr lang="sv-SE" dirty="0"/>
            </a:b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A	Parallellt med komponenten som man vill mäta spänningen över.</a:t>
            </a:r>
            <a:br>
              <a:rPr lang="sv-SE" dirty="0"/>
            </a:br>
            <a:r>
              <a:rPr lang="sv-SE" dirty="0"/>
              <a:t>B	Parallellt med spänningskällan.</a:t>
            </a:r>
            <a:br>
              <a:rPr lang="sv-SE" dirty="0"/>
            </a:br>
            <a:r>
              <a:rPr lang="sv-SE" dirty="0"/>
              <a:t>C	I serie med komponenten som man vill mäta spänningen över.</a:t>
            </a:r>
            <a:br>
              <a:rPr lang="sv-SE" dirty="0"/>
            </a:br>
            <a:r>
              <a:rPr lang="sv-SE" dirty="0"/>
              <a:t>D	Med spänningskällan borttagen och multimetern i stället för spänningskälla.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F41FCD-06D7-0740-AE3D-C62DD805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</a:t>
            </a:r>
            <a:r>
              <a:rPr lang="sv-SE" dirty="0" err="1"/>
              <a:t>ft</a:t>
            </a:r>
            <a:r>
              <a:rPr lang="sv-SE" dirty="0"/>
              <a:t> 5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93CE-3D07-E348-B407-30CB1BF73C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2.1 Mätning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9128B-6629-7043-8314-5117FC7476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37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074683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Ange 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38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183316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Bestående nervskador. Bildas klumpar i blodet som kan fastna i hjärnan eller hjärtats trånga blodkärl och ge blodproppar (trombos). Förgiftning.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Ange 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39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1327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6A3D9-D837-7E4D-8F08-DAE07178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Förklara vad elektrisk ström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Fria elektroner i rörelse = </a:t>
            </a:r>
            <a:r>
              <a:rPr lang="sv-SE" b="1" i="1" dirty="0">
                <a:solidFill>
                  <a:srgbClr val="FF0000"/>
                </a:solidFill>
              </a:rPr>
              <a:t>FLÖDE</a:t>
            </a:r>
          </a:p>
          <a:p>
            <a:endParaRPr lang="sv-SE" dirty="0"/>
          </a:p>
          <a:p>
            <a:r>
              <a:rPr lang="sv-SE" dirty="0"/>
              <a:t>2. Förklara vad elektrisk spänning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Det elektriska trycket/elektriska kraften som påverkar/driver elektronerna = </a:t>
            </a:r>
            <a:r>
              <a:rPr lang="sv-SE" b="1" i="1" dirty="0">
                <a:solidFill>
                  <a:srgbClr val="FF0000"/>
                </a:solidFill>
              </a:rPr>
              <a:t>TRYCK</a:t>
            </a:r>
          </a:p>
          <a:p>
            <a:endParaRPr lang="sv-SE" dirty="0"/>
          </a:p>
          <a:p>
            <a:r>
              <a:rPr lang="sv-SE" dirty="0"/>
              <a:t>3. Förklara vad elektrisk resistans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Det elektriska motstånd elektronerna utsätts för. = </a:t>
            </a:r>
            <a:r>
              <a:rPr lang="sv-SE" b="1" i="1" dirty="0">
                <a:solidFill>
                  <a:srgbClr val="FF0000"/>
                </a:solidFill>
              </a:rPr>
              <a:t>MOTSTÅND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4. Förklara vad effekt är.</a:t>
            </a:r>
          </a:p>
          <a:p>
            <a:r>
              <a:rPr lang="sv-SE" i="1" dirty="0"/>
              <a:t>Svar: </a:t>
            </a:r>
            <a:endParaRPr lang="sv-SE" b="1" i="1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249753-B2C1-AC4D-99BF-66957C01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712F-3B51-8A40-BD3F-AF48A463D0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EDB7-996D-FF42-B67D-311CE9233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788198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Bestående nervskador. Bildas klumpar i blodet som kan fastna i hjärnan eller hjärtats trånga blodkärl och ge blodproppar (trombos). Förgiftning.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30V AC, 60V DC.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Ange 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40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21900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Bestående nervskador. Bildas klumpar i blodet som kan fastna i hjärnan eller hjärtats trånga blodkärl och ge blodproppar (trombos). Förgiftning.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30V AC, 60V DC.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80mA längre än 1 sekund.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Svar: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Ange 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01481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Bestående nervskador. Bildas klumpar i blodet som kan fastna i hjärnan eller hjärtats trånga blodkärl och ge blodproppar (trombos). Förgiftning.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30V AC, 60V DC.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80mA längre än 1 sekund.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Kroppsresistansen minskar.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Ange 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384777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1CBA-F3B8-E449-AD99-64E48DBF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Vilka skador kan uppstå om den mänskliga kroppen utsätts för elektrisk strömgenomgång?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Bestående nervskador. Bildas klumpar i blodet som kan fastna i hjärnan eller hjärtats trånga blodkärl och ge blodproppar (trombos). Förgiftning.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Vid vilka spänningsnivåer, AC och DC, ska åtgärder vidtas för att förhindra att personskada uppstår.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30V AC, 60V DC.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Vilken lägsta ström kan orsaka allvarlig personskada eller i värsta fall dödsfall?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80mA längre än 1 sekund.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Hur reagerar den mänskliga kroppens resistans då den utsätts för ökad spänning.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Kroppsresistansen minskar.</a:t>
            </a:r>
            <a:endParaRPr lang="sv-SE" i="1" dirty="0"/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sv-SE" dirty="0"/>
              <a:t>Ange fem orsaker som påverkar hur allvarlig skadan blir vid en strömgenomgång.</a:t>
            </a:r>
            <a:br>
              <a:rPr lang="sv-SE" dirty="0"/>
            </a:br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Strömstyrkan, Beröringsspänningen, tiden, frekvens AC, hudens fuktighetsgrad, temperaturer, strömmens väg, kontaktytans area, pålagt tryck.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2DA817E-0338-4344-B3FD-FB1DAB50F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Arbetsuppgift 6</a:t>
            </a:r>
            <a:endParaRPr lang="en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E571AE-9B1B-5C4B-9F60-976F3DEE7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3.1 Risker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FF3532-6DBD-4846-82DC-3B8CA128D82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7940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6ECFD2-D306-4B42-9E31-8952D9C1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en elbil (BEV), en fullhybrid (HEV) och en pluginhybrid (PHEV).</a:t>
            </a:r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seriehybrid och en parallellhybrid.</a:t>
            </a:r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skiljer en mildhybrid från en fullhybrid?</a:t>
            </a:r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Varför används högvoltsbatterier?</a:t>
            </a:r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380EAA-65BA-0640-A393-73F251FC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Arbets</a:t>
            </a:r>
            <a:r>
              <a:rPr lang="sv-SE" dirty="0"/>
              <a:t> uppgift 6a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959AF-BAB8-6C48-BA19-B68EC26ABC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 Drivkoncept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5B33C-4233-A045-B657-5E53C92C0E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2747863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B19029-C74A-414D-AF5B-408CF009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HVT göra? (</a:t>
            </a:r>
            <a:r>
              <a:rPr lang="sv-SE" dirty="0" err="1"/>
              <a:t>Fackkunig</a:t>
            </a:r>
            <a:r>
              <a:rPr lang="sv-SE" dirty="0"/>
              <a:t> elfordon)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HVE göra? (</a:t>
            </a:r>
            <a:r>
              <a:rPr lang="sv-SE" dirty="0" err="1"/>
              <a:t>Fackkunig</a:t>
            </a:r>
            <a:r>
              <a:rPr lang="sv-SE" dirty="0"/>
              <a:t> elfordon med högre kompetens)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Vem bär ansvaret?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4427CA-A959-0647-843D-D5C9180D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44" y="488027"/>
            <a:ext cx="9104312" cy="684213"/>
          </a:xfrm>
        </p:spPr>
        <p:txBody>
          <a:bodyPr/>
          <a:lstStyle/>
          <a:p>
            <a:r>
              <a:rPr lang="sv-SE" dirty="0"/>
              <a:t>Arbetsuppgift 6b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37CF4-8960-1747-BCC0-3B18F61C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 Lagar och ansvar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A1FBF-2EB6-B44B-AEFD-EFB5ECA2CF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413174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B19029-C74A-414D-AF5B-408CF009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HVT göra? (</a:t>
            </a:r>
            <a:r>
              <a:rPr lang="sv-SE" dirty="0" err="1"/>
              <a:t>Fackkunig</a:t>
            </a:r>
            <a:r>
              <a:rPr lang="sv-SE" dirty="0"/>
              <a:t> elfordon)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  <a:latin typeface="ArialMT"/>
              </a:rPr>
              <a:t>-</a:t>
            </a:r>
            <a:r>
              <a:rPr lang="sv-SE" sz="1800" b="0" i="0" u="none" strike="noStrike" baseline="0" dirty="0">
                <a:solidFill>
                  <a:srgbClr val="FF0000"/>
                </a:solidFill>
              </a:rPr>
              <a:t>delta i och kunna utföra riskanalyser, och där behov uppstår riskidentifieringar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utforma och säkra arbetsplatsen för att minimera risken for elektrisk skada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utföra besiktning och matning, exempelvis spännings-isolationsmätning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utföra frånskiljning och tillkoppling av högvoltsspänningskällor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säkra mot oavsiktlig tillkoppling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utföra service och reparation av spänningslösa högvoltssystem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rapportera elektrisk </a:t>
            </a:r>
            <a:r>
              <a:rPr lang="sv-SE" sz="1800" b="0" i="0" u="none" strike="noStrike" baseline="0" dirty="0" err="1">
                <a:solidFill>
                  <a:srgbClr val="FF0000"/>
                </a:solidFill>
              </a:rPr>
              <a:t>riskkälla</a:t>
            </a:r>
            <a:r>
              <a:rPr lang="sv-SE" sz="1800" b="0" i="0" u="none" strike="noStrike" baseline="0" dirty="0">
                <a:solidFill>
                  <a:srgbClr val="FF0000"/>
                </a:solidFill>
              </a:rPr>
              <a:t> och tillbud till </a:t>
            </a:r>
            <a:r>
              <a:rPr lang="sv-SE" sz="1800" b="0" i="1" u="none" strike="noStrike" baseline="0" dirty="0">
                <a:solidFill>
                  <a:srgbClr val="FF0000"/>
                </a:solidFill>
              </a:rPr>
              <a:t>säkerhetsansvarig elfordon</a:t>
            </a:r>
            <a:endParaRPr lang="sv-SE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4427CA-A959-0647-843D-D5C9180D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44" y="488027"/>
            <a:ext cx="9104312" cy="684213"/>
          </a:xfrm>
        </p:spPr>
        <p:txBody>
          <a:bodyPr/>
          <a:lstStyle/>
          <a:p>
            <a:r>
              <a:rPr lang="sv-SE" dirty="0"/>
              <a:t>Arbetsuppgift 6b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37CF4-8960-1747-BCC0-3B18F61C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 Lagar och ansvar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A1FBF-2EB6-B44B-AEFD-EFB5ECA2CF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2549001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B19029-C74A-414D-AF5B-408CF009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HVT göra? (</a:t>
            </a:r>
            <a:r>
              <a:rPr lang="sv-SE" dirty="0" err="1"/>
              <a:t>Fackkunig</a:t>
            </a:r>
            <a:r>
              <a:rPr lang="sv-SE" dirty="0"/>
              <a:t> elfordon)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HVE göra? (</a:t>
            </a:r>
            <a:r>
              <a:rPr lang="sv-SE" dirty="0" err="1"/>
              <a:t>Fackkunig</a:t>
            </a:r>
            <a:r>
              <a:rPr lang="sv-SE" dirty="0"/>
              <a:t> elfordon med högre kompetens)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Vem bär ansvaret?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4427CA-A959-0647-843D-D5C9180D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44" y="488027"/>
            <a:ext cx="9104312" cy="684213"/>
          </a:xfrm>
        </p:spPr>
        <p:txBody>
          <a:bodyPr/>
          <a:lstStyle/>
          <a:p>
            <a:r>
              <a:rPr lang="sv-SE" dirty="0"/>
              <a:t>Arbetsuppgift 6b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37CF4-8960-1747-BCC0-3B18F61C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 Lagar och ansvar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A1FBF-2EB6-B44B-AEFD-EFB5ECA2CF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47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024706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B19029-C74A-414D-AF5B-408CF009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HVT göra? (</a:t>
            </a:r>
            <a:r>
              <a:rPr lang="sv-SE" dirty="0" err="1"/>
              <a:t>Fackkunig</a:t>
            </a:r>
            <a:r>
              <a:rPr lang="sv-SE" dirty="0"/>
              <a:t> elfordon)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HVE göra? (</a:t>
            </a:r>
            <a:r>
              <a:rPr lang="sv-SE" dirty="0" err="1"/>
              <a:t>Fackkunig</a:t>
            </a:r>
            <a:r>
              <a:rPr lang="sv-SE" dirty="0"/>
              <a:t> elfordon med högre kompetens)</a:t>
            </a:r>
          </a:p>
          <a:p>
            <a:pPr algn="l"/>
            <a:r>
              <a:rPr lang="sv-SE" sz="1800" b="0" i="1" u="none" strike="noStrike" baseline="0" dirty="0">
                <a:solidFill>
                  <a:srgbClr val="FF0000"/>
                </a:solidFill>
              </a:rPr>
              <a:t>Fackkunnig elfordon med högre kompetens </a:t>
            </a:r>
            <a:r>
              <a:rPr lang="sv-SE" dirty="0">
                <a:solidFill>
                  <a:srgbClr val="FF0000"/>
                </a:solidFill>
              </a:rPr>
              <a:t>ä</a:t>
            </a:r>
            <a:r>
              <a:rPr lang="sv-SE" sz="1800" b="0" i="0" u="none" strike="noStrike" baseline="0" dirty="0">
                <a:solidFill>
                  <a:srgbClr val="FF0000"/>
                </a:solidFill>
              </a:rPr>
              <a:t>r </a:t>
            </a:r>
            <a:r>
              <a:rPr lang="sv-SE" sz="1800" b="0" i="1" u="none" strike="noStrike" baseline="0" dirty="0">
                <a:solidFill>
                  <a:srgbClr val="FF0000"/>
                </a:solidFill>
              </a:rPr>
              <a:t>fackkunnig elfordon </a:t>
            </a:r>
            <a:r>
              <a:rPr lang="sv-SE" sz="1800" b="0" i="0" u="none" strike="noStrike" baseline="0" dirty="0">
                <a:solidFill>
                  <a:srgbClr val="FF0000"/>
                </a:solidFill>
              </a:rPr>
              <a:t>i grunden, men innehar ytterligare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kompetens inom någon eller några av nedanstående arbetsuppgifter: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arbete på eller nära tillkopplat högvoltssystem</a:t>
            </a:r>
          </a:p>
          <a:p>
            <a:pPr algn="l"/>
            <a:r>
              <a:rPr lang="sv-SE" sz="1800" b="0" i="0" u="none" strike="noStrike" baseline="0" dirty="0">
                <a:solidFill>
                  <a:srgbClr val="FF0000"/>
                </a:solidFill>
              </a:rPr>
              <a:t>- arbete på elektriska energilagringssystem</a:t>
            </a:r>
          </a:p>
          <a:p>
            <a:pPr marL="285750" indent="-285750" algn="l">
              <a:buFontTx/>
              <a:buChar char="-"/>
            </a:pPr>
            <a:r>
              <a:rPr lang="sv-SE" sz="1800" b="0" i="0" u="none" strike="noStrike" baseline="0" dirty="0">
                <a:solidFill>
                  <a:srgbClr val="FF0000"/>
                </a:solidFill>
              </a:rPr>
              <a:t>riskanalys av krockskadade fordon</a:t>
            </a: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4427CA-A959-0647-843D-D5C9180D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44" y="488027"/>
            <a:ext cx="9104312" cy="684213"/>
          </a:xfrm>
        </p:spPr>
        <p:txBody>
          <a:bodyPr/>
          <a:lstStyle/>
          <a:p>
            <a:r>
              <a:rPr lang="sv-SE" dirty="0"/>
              <a:t>Arbetsuppgift 6b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37CF4-8960-1747-BCC0-3B18F61C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 Lagar och ansvar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A1FBF-2EB6-B44B-AEFD-EFB5ECA2CF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48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583211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B19029-C74A-414D-AF5B-408CF0099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HVT göra? (</a:t>
            </a:r>
            <a:r>
              <a:rPr lang="sv-SE" dirty="0" err="1"/>
              <a:t>Fackkunig</a:t>
            </a:r>
            <a:r>
              <a:rPr lang="sv-SE" dirty="0"/>
              <a:t> elfordon)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Vad får en HVE göra? (</a:t>
            </a:r>
            <a:r>
              <a:rPr lang="sv-SE" dirty="0" err="1"/>
              <a:t>Fackkunig</a:t>
            </a:r>
            <a:r>
              <a:rPr lang="sv-SE" dirty="0"/>
              <a:t> elfordon med högre kompetens)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Vem bär ansvaret?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4427CA-A959-0647-843D-D5C9180D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844" y="488027"/>
            <a:ext cx="9104312" cy="684213"/>
          </a:xfrm>
        </p:spPr>
        <p:txBody>
          <a:bodyPr/>
          <a:lstStyle/>
          <a:p>
            <a:r>
              <a:rPr lang="sv-SE" dirty="0"/>
              <a:t>Arbetsuppgift 6b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37CF4-8960-1747-BCC0-3B18F61CE4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2 Lagar och ansvar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A1FBF-2EB6-B44B-AEFD-EFB5ECA2CF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49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7700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6A3D9-D837-7E4D-8F08-DAE071785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1. Förklara vad elektrisk ström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Fria elektroner i rörelse = </a:t>
            </a:r>
            <a:r>
              <a:rPr lang="sv-SE" b="1" i="1" dirty="0">
                <a:solidFill>
                  <a:srgbClr val="FF0000"/>
                </a:solidFill>
              </a:rPr>
              <a:t>FLÖDE</a:t>
            </a:r>
          </a:p>
          <a:p>
            <a:endParaRPr lang="sv-SE" dirty="0"/>
          </a:p>
          <a:p>
            <a:r>
              <a:rPr lang="sv-SE" dirty="0"/>
              <a:t>2. Förklara vad elektrisk spänning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Det elektriska trycket/elektriska kraften som påverkar/driver elektronerna = </a:t>
            </a:r>
            <a:r>
              <a:rPr lang="sv-SE" b="1" i="1" dirty="0">
                <a:solidFill>
                  <a:srgbClr val="FF0000"/>
                </a:solidFill>
              </a:rPr>
              <a:t>TRYCK</a:t>
            </a:r>
          </a:p>
          <a:p>
            <a:endParaRPr lang="sv-SE" dirty="0"/>
          </a:p>
          <a:p>
            <a:r>
              <a:rPr lang="sv-SE" dirty="0"/>
              <a:t>3. Förklara vad elektrisk resistans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Det elektriska motstånd elektronerna utsätts för. = </a:t>
            </a:r>
            <a:r>
              <a:rPr lang="sv-SE" b="1" i="1" dirty="0">
                <a:solidFill>
                  <a:srgbClr val="FF0000"/>
                </a:solidFill>
              </a:rPr>
              <a:t>MOTSTÅND</a:t>
            </a:r>
            <a:endParaRPr lang="sv-SE" i="1" dirty="0">
              <a:solidFill>
                <a:srgbClr val="FF0000"/>
              </a:solidFill>
            </a:endParaRPr>
          </a:p>
          <a:p>
            <a:endParaRPr lang="sv-SE" dirty="0"/>
          </a:p>
          <a:p>
            <a:r>
              <a:rPr lang="sv-SE" dirty="0"/>
              <a:t>4. Förklara vad effekt är.</a:t>
            </a:r>
          </a:p>
          <a:p>
            <a:r>
              <a:rPr lang="sv-SE" i="1" dirty="0"/>
              <a:t>Svar: </a:t>
            </a:r>
            <a:r>
              <a:rPr lang="sv-SE" i="1" dirty="0">
                <a:solidFill>
                  <a:srgbClr val="FF0000"/>
                </a:solidFill>
              </a:rPr>
              <a:t>Det arbete som utförs under en viss tid = </a:t>
            </a:r>
            <a:r>
              <a:rPr lang="sv-SE" b="1" i="1" dirty="0">
                <a:solidFill>
                  <a:srgbClr val="FF0000"/>
                </a:solidFill>
              </a:rPr>
              <a:t>KRAFT</a:t>
            </a: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249753-B2C1-AC4D-99BF-66957C01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712F-3B51-8A40-BD3F-AF48A463D0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4BEDB7-996D-FF42-B67D-311CE9233C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707388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A32E17-9060-FE40-B144-B863DC0E2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SE" dirty="0"/>
              <a:t>Ett blybatteri och ett litiumjonbatteri har lika stor kapacitet. Vilket av batterierna har störst vikt och störst volym?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Varje cell i ett litiumjonbatteri har en sp</a:t>
            </a:r>
            <a:r>
              <a:rPr lang="sv-SE" dirty="0"/>
              <a:t>ä</a:t>
            </a:r>
            <a:r>
              <a:rPr lang="en-SE" dirty="0"/>
              <a:t>nning på ca 4V. Hur åstadkommer man den höga spänningen i ett elbilsbatteri?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i="1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ska man göra om ett litiumjonbatteri blir överhettat och börjar brinna?</a:t>
            </a:r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340C29-BE69-E04D-ABD1-706FBDFA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7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50B5A-5F5A-3549-94B8-BBC8ADE642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3 Batteriteknik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9DDA2D-B351-7740-8A3C-603D33020B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50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930410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FB04FD-202F-5B40-AAA1-4FC26DB3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ett enledarsystem och ett tvåledarsystem.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har styrenheten BECM för funktion vid inkopplingen av ett högvoltssystem?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Vad har pilotledningen för funktion?</a:t>
            </a:r>
            <a:endParaRPr lang="sv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r>
              <a:rPr lang="en-SE" dirty="0"/>
              <a:t>Beskriv skillnaden mellan servicebrytare och säkerhetsbrytare</a:t>
            </a:r>
          </a:p>
          <a:p>
            <a:pPr marL="342900" indent="-342900">
              <a:buFont typeface="+mj-lt"/>
              <a:buAutoNum type="arabicPeriod"/>
            </a:pPr>
            <a:endParaRPr lang="en-SE" dirty="0"/>
          </a:p>
          <a:p>
            <a:pPr marL="342900" indent="-342900">
              <a:buFont typeface="+mj-lt"/>
              <a:buAutoNum type="arabicPeriod"/>
            </a:pPr>
            <a:endParaRPr lang="en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ED708D-9A34-0743-9E27-2E9BEB3D3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8 HV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253FB-12DB-724C-94E3-9DA718C557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4 Högvolt säkerhet</a:t>
            </a:r>
          </a:p>
          <a:p>
            <a:endParaRPr lang="en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2F9AF-BE99-7A4E-8717-4AC53973302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51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8632876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2C379F-7925-2241-917C-C4F644F2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SE" dirty="0"/>
              <a:t>Hur stor kapacitet har ett batteri i en elbil (BEV)?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/>
              <a:t>C	20-100 kWh</a:t>
            </a:r>
            <a:br>
              <a:rPr lang="en-SE" dirty="0"/>
            </a:br>
            <a:r>
              <a:rPr lang="en-SE" dirty="0"/>
              <a:t>D	200-1000 kWh</a:t>
            </a:r>
          </a:p>
          <a:p>
            <a:pPr marL="342900" indent="-342900">
              <a:buAutoNum type="arabicPeriod"/>
            </a:pPr>
            <a:r>
              <a:rPr lang="en-SE" dirty="0"/>
              <a:t>Hur stor kapacitet har ett batteri i en hybridbil (HEV)?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/>
              <a:t>C	20-100 kWh</a:t>
            </a:r>
            <a:br>
              <a:rPr lang="en-SE" dirty="0"/>
            </a:br>
            <a:r>
              <a:rPr lang="en-SE" dirty="0"/>
              <a:t>D	200-1000 kWh </a:t>
            </a:r>
          </a:p>
          <a:p>
            <a:pPr marL="342900" indent="-342900">
              <a:buAutoNum type="arabicPeriod"/>
            </a:pPr>
            <a:r>
              <a:rPr lang="en-SE" dirty="0"/>
              <a:t>Levererar ett batteri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Drivs elmotorn i en elbil med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Producerar generatorn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Förklara funktionerna DC/DC, DC/AC och AC/DC i elbilens kraftelektronik. </a:t>
            </a:r>
          </a:p>
          <a:p>
            <a:pPr marL="342900" indent="-342900">
              <a:buAutoNum type="arabicPeriod"/>
            </a:pPr>
            <a:r>
              <a:rPr lang="en-SE" dirty="0"/>
              <a:t>Vilken funktion har en jordfelsbrytare?</a:t>
            </a:r>
          </a:p>
          <a:p>
            <a:r>
              <a:rPr lang="en-SE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57775C-26AB-C44D-B9CD-709D95E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9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884E4-36D9-4D4E-B797-9BC27190EE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5 Uppbyggnad och funktion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9B638-2B99-4B45-ABB4-CE5805B422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52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421910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2C379F-7925-2241-917C-C4F644F2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SE" dirty="0"/>
              <a:t>Hur stor kapacitet har ett batteri i en elbil (BEV)?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>
                <a:solidFill>
                  <a:srgbClr val="FF0000"/>
                </a:solidFill>
              </a:rPr>
              <a:t>C	20-100 kWh</a:t>
            </a:r>
            <a:br>
              <a:rPr lang="en-SE" dirty="0"/>
            </a:br>
            <a:r>
              <a:rPr lang="en-SE" dirty="0"/>
              <a:t>D	200-1000 kWh</a:t>
            </a:r>
          </a:p>
          <a:p>
            <a:pPr marL="342900" indent="-342900">
              <a:buAutoNum type="arabicPeriod"/>
            </a:pPr>
            <a:r>
              <a:rPr lang="en-SE" dirty="0"/>
              <a:t>Hur stor kapacitet har ett batteri i en hybridbil (HEV)?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/>
              <a:t>C	20-100 kWh</a:t>
            </a:r>
            <a:br>
              <a:rPr lang="en-SE" dirty="0"/>
            </a:br>
            <a:r>
              <a:rPr lang="en-SE" dirty="0"/>
              <a:t>D	200-1000 kWh </a:t>
            </a:r>
          </a:p>
          <a:p>
            <a:pPr marL="342900" indent="-342900">
              <a:buAutoNum type="arabicPeriod"/>
            </a:pPr>
            <a:r>
              <a:rPr lang="en-SE" dirty="0"/>
              <a:t>Levererar ett batteri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Drivs elmotorn i en elbil med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Producerar generatorn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Förklara funktionerna DC/DC, DC/AC och AC/DC i elbilens kraftelektronik. </a:t>
            </a:r>
          </a:p>
          <a:p>
            <a:pPr marL="342900" indent="-342900">
              <a:buAutoNum type="arabicPeriod"/>
            </a:pPr>
            <a:r>
              <a:rPr lang="en-SE" dirty="0"/>
              <a:t>Vilken funktion har en jordfelsbrytare?</a:t>
            </a:r>
          </a:p>
          <a:p>
            <a:r>
              <a:rPr lang="en-SE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57775C-26AB-C44D-B9CD-709D95E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9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884E4-36D9-4D4E-B797-9BC27190EE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5 Uppbyggnad och funktion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9B638-2B99-4B45-ABB4-CE5805B422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53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187562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2C379F-7925-2241-917C-C4F644F2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SE" dirty="0"/>
              <a:t>Hur stor kapacitet har ett batteri i en elbil (BEV)?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/>
              <a:t>B	10-20 kWh</a:t>
            </a:r>
            <a:br>
              <a:rPr lang="en-SE" dirty="0"/>
            </a:br>
            <a:r>
              <a:rPr lang="en-SE" dirty="0">
                <a:solidFill>
                  <a:srgbClr val="FF0000"/>
                </a:solidFill>
              </a:rPr>
              <a:t>C	20-100 kWh</a:t>
            </a:r>
            <a:br>
              <a:rPr lang="en-SE" dirty="0"/>
            </a:br>
            <a:r>
              <a:rPr lang="en-SE" dirty="0"/>
              <a:t>D	200-1000 kWh</a:t>
            </a:r>
          </a:p>
          <a:p>
            <a:pPr marL="342900" indent="-342900">
              <a:buAutoNum type="arabicPeriod"/>
            </a:pPr>
            <a:r>
              <a:rPr lang="en-SE" dirty="0"/>
              <a:t>Hur stor kapacitet har ett batteri i en hybridbil (HEV)?</a:t>
            </a:r>
            <a:br>
              <a:rPr lang="en-SE" dirty="0"/>
            </a:br>
            <a:br>
              <a:rPr lang="en-SE" dirty="0"/>
            </a:br>
            <a:r>
              <a:rPr lang="en-SE" dirty="0"/>
              <a:t>A	1-2 kWh</a:t>
            </a:r>
            <a:br>
              <a:rPr lang="en-SE" dirty="0"/>
            </a:br>
            <a:r>
              <a:rPr lang="en-SE" dirty="0">
                <a:solidFill>
                  <a:srgbClr val="FF0000"/>
                </a:solidFill>
              </a:rPr>
              <a:t>B	10-20 kWh</a:t>
            </a:r>
            <a:br>
              <a:rPr lang="en-SE" dirty="0"/>
            </a:br>
            <a:r>
              <a:rPr lang="en-SE" dirty="0"/>
              <a:t>C	20-100 kWh</a:t>
            </a:r>
            <a:br>
              <a:rPr lang="en-SE" dirty="0"/>
            </a:br>
            <a:r>
              <a:rPr lang="en-SE" dirty="0"/>
              <a:t>D	200-1000 kWh </a:t>
            </a:r>
          </a:p>
          <a:p>
            <a:pPr marL="342900" indent="-342900">
              <a:buAutoNum type="arabicPeriod"/>
            </a:pPr>
            <a:r>
              <a:rPr lang="en-SE" dirty="0"/>
              <a:t>Levererar ett batteri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Drivs elmotorn i en elbil med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Producerar generatorn likspänning eller växelspänning?</a:t>
            </a:r>
          </a:p>
          <a:p>
            <a:pPr marL="342900" indent="-342900">
              <a:buAutoNum type="arabicPeriod"/>
            </a:pPr>
            <a:r>
              <a:rPr lang="en-SE" dirty="0"/>
              <a:t>Förklara funktionerna DC/DC, DC/AC och AC/DC i elbilens kraftelektronik. </a:t>
            </a:r>
          </a:p>
          <a:p>
            <a:pPr marL="342900" indent="-342900">
              <a:buAutoNum type="arabicPeriod"/>
            </a:pPr>
            <a:r>
              <a:rPr lang="en-SE" dirty="0"/>
              <a:t>Vilken funktion har en jordfelsbrytare?</a:t>
            </a:r>
          </a:p>
          <a:p>
            <a:r>
              <a:rPr lang="en-SE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57775C-26AB-C44D-B9CD-709D95E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9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884E4-36D9-4D4E-B797-9BC27190EE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5 Uppbyggnad och funktion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9B638-2B99-4B45-ABB4-CE5805B422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54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2228638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5F1D20E-4945-4D17-B883-2DB4677A4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89582A1-7E88-4F46-A676-C5784458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5F446F-9F1E-4A61-B614-F3E119F17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8251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2459814-16D7-4428-87F4-3A0F6A0C75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1" b="160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6C5F55-7CD5-4FD7-9CD3-BBBA9926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396BD98-F185-41B9-8BC4-7B2EB0D91B18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45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Vilket påstående är riktigt gällande elektrisk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Ström består av neutroner, elektroner och protoner.</a:t>
            </a:r>
            <a:br>
              <a:rPr lang="sv-SE" dirty="0"/>
            </a:br>
            <a:r>
              <a:rPr lang="sv-SE" dirty="0"/>
              <a:t>B	Ström kan endast ledas i en sluten krets.</a:t>
            </a:r>
            <a:br>
              <a:rPr lang="sv-SE" dirty="0"/>
            </a:br>
            <a:r>
              <a:rPr lang="sv-SE" dirty="0"/>
              <a:t>C	Ström skapas av ett överflöd av neutroner.</a:t>
            </a:r>
            <a:br>
              <a:rPr lang="sv-SE" dirty="0"/>
            </a:br>
            <a:r>
              <a:rPr lang="sv-SE" dirty="0"/>
              <a:t>D	Ström leds lika väl i alla material.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Vilken är storheten för elektriskt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Ohm</a:t>
            </a:r>
            <a:br>
              <a:rPr lang="sv-SE" dirty="0"/>
            </a:br>
            <a:r>
              <a:rPr lang="sv-SE" dirty="0"/>
              <a:t>B	R</a:t>
            </a:r>
            <a:br>
              <a:rPr lang="sv-SE" dirty="0"/>
            </a:br>
            <a:r>
              <a:rPr lang="sv-SE" dirty="0"/>
              <a:t>C	A</a:t>
            </a:r>
            <a:br>
              <a:rPr lang="sv-SE" dirty="0"/>
            </a:br>
            <a:r>
              <a:rPr lang="sv-SE" dirty="0"/>
              <a:t>D	P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hög blir den effektiva spänningen i en 12 Volts fyrkantssignal med en 30% pulsbredd (PWM)?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3 Volt</a:t>
            </a:r>
            <a:br>
              <a:rPr lang="sv-SE" dirty="0"/>
            </a:br>
            <a:r>
              <a:rPr lang="sv-SE" dirty="0"/>
              <a:t>B	3,6 Volt</a:t>
            </a:r>
            <a:br>
              <a:rPr lang="sv-SE" dirty="0"/>
            </a:br>
            <a:r>
              <a:rPr lang="sv-SE" dirty="0"/>
              <a:t>C	9 Volt</a:t>
            </a:r>
            <a:br>
              <a:rPr lang="sv-SE" dirty="0"/>
            </a:br>
            <a:r>
              <a:rPr lang="sv-SE" dirty="0"/>
              <a:t>D	12 Volt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D502A-4058-0C4C-A6CF-1DB957983E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6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554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Vilket påstående är riktigt gällande elektrisk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Ström består av neutroner, elektroner och protoner.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Ström kan endast ledas i en sluten krets.</a:t>
            </a:r>
            <a:br>
              <a:rPr lang="sv-SE" dirty="0"/>
            </a:br>
            <a:r>
              <a:rPr lang="sv-SE" dirty="0"/>
              <a:t>C	Ström skapas av ett överflöd av neutroner.</a:t>
            </a:r>
            <a:br>
              <a:rPr lang="sv-SE" dirty="0"/>
            </a:br>
            <a:r>
              <a:rPr lang="sv-SE" dirty="0"/>
              <a:t>D	Ström leds lika väl i alla material.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Vilken är storheten för elektriskt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Ohm</a:t>
            </a:r>
            <a:br>
              <a:rPr lang="sv-SE" dirty="0"/>
            </a:br>
            <a:r>
              <a:rPr lang="sv-SE" dirty="0"/>
              <a:t>B	R</a:t>
            </a:r>
            <a:br>
              <a:rPr lang="sv-SE" dirty="0"/>
            </a:br>
            <a:r>
              <a:rPr lang="sv-SE" dirty="0"/>
              <a:t>C	A</a:t>
            </a:r>
            <a:br>
              <a:rPr lang="sv-SE" dirty="0"/>
            </a:br>
            <a:r>
              <a:rPr lang="sv-SE" dirty="0"/>
              <a:t>D	P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hög blir den effektiva spänningen i en 12 Volts fyrkantssignal med en 30% pulsbredd (PWM)?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3 Volt</a:t>
            </a:r>
            <a:br>
              <a:rPr lang="sv-SE" dirty="0"/>
            </a:br>
            <a:r>
              <a:rPr lang="sv-SE" dirty="0"/>
              <a:t>B	3,6 Volt</a:t>
            </a:r>
            <a:br>
              <a:rPr lang="sv-SE" dirty="0"/>
            </a:br>
            <a:r>
              <a:rPr lang="sv-SE" dirty="0"/>
              <a:t>C	9 Volt</a:t>
            </a:r>
            <a:br>
              <a:rPr lang="sv-SE" dirty="0"/>
            </a:br>
            <a:r>
              <a:rPr lang="sv-SE" dirty="0"/>
              <a:t>D	12 Volt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D502A-4058-0C4C-A6CF-1DB957983E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7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088386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Vilket påstående är riktigt gällande elektrisk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Ström består av neutroner, elektroner och protoner.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Ström kan endast ledas i en sluten krets.</a:t>
            </a:r>
            <a:br>
              <a:rPr lang="sv-SE" dirty="0"/>
            </a:br>
            <a:r>
              <a:rPr lang="sv-SE" dirty="0"/>
              <a:t>C	Ström skapas av ett överflöd av neutroner.</a:t>
            </a:r>
            <a:br>
              <a:rPr lang="sv-SE" dirty="0"/>
            </a:br>
            <a:r>
              <a:rPr lang="sv-SE" dirty="0"/>
              <a:t>D	Ström leds lika väl i alla material.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Vilken är storheten för elektriskt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Ohm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R</a:t>
            </a:r>
            <a:br>
              <a:rPr lang="sv-SE" dirty="0"/>
            </a:br>
            <a:r>
              <a:rPr lang="sv-SE" dirty="0"/>
              <a:t>C	A</a:t>
            </a:r>
            <a:br>
              <a:rPr lang="sv-SE" dirty="0"/>
            </a:br>
            <a:r>
              <a:rPr lang="sv-SE" dirty="0"/>
              <a:t>D	P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hög blir den effektiva spänningen i en 12 Volts fyrkantssignal med en 30% pulsbredd (PWM)?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3 Volt</a:t>
            </a:r>
            <a:br>
              <a:rPr lang="sv-SE" dirty="0"/>
            </a:br>
            <a:r>
              <a:rPr lang="sv-SE" dirty="0"/>
              <a:t>B	3,6 Volt</a:t>
            </a:r>
            <a:br>
              <a:rPr lang="sv-SE" dirty="0"/>
            </a:br>
            <a:r>
              <a:rPr lang="sv-SE" dirty="0"/>
              <a:t>C	9 Volt</a:t>
            </a:r>
            <a:br>
              <a:rPr lang="sv-SE" dirty="0"/>
            </a:br>
            <a:r>
              <a:rPr lang="sv-SE" dirty="0"/>
              <a:t>D	12 Volt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D502A-4058-0C4C-A6CF-1DB957983E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8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045636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620AD7-F01B-2B47-81DA-5F08F7BB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/>
              <a:t>Vilket påstående är riktigt gällande elektrisk ström?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Ström består av neutroner, elektroner och protoner.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Ström kan endast ledas i en sluten krets.</a:t>
            </a:r>
            <a:br>
              <a:rPr lang="sv-SE" dirty="0"/>
            </a:br>
            <a:r>
              <a:rPr lang="sv-SE" dirty="0"/>
              <a:t>C	Ström skapas av ett överflöd av neutroner.</a:t>
            </a:r>
            <a:br>
              <a:rPr lang="sv-SE" dirty="0"/>
            </a:br>
            <a:r>
              <a:rPr lang="sv-SE" dirty="0"/>
              <a:t>D	Ström leds lika väl i alla material.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Vilken är storheten för elektriskt motstånd?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Ohm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R</a:t>
            </a:r>
            <a:br>
              <a:rPr lang="sv-SE" dirty="0"/>
            </a:br>
            <a:r>
              <a:rPr lang="sv-SE" dirty="0"/>
              <a:t>C	A</a:t>
            </a:r>
            <a:br>
              <a:rPr lang="sv-SE" dirty="0"/>
            </a:br>
            <a:r>
              <a:rPr lang="sv-SE" dirty="0"/>
              <a:t>D	P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Hur hög blir den effektiva spänningen i en 12 Volts fyrkantssignal med en 30% pulsbredd (PWM)?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	3 Volt</a:t>
            </a:r>
            <a:br>
              <a:rPr lang="sv-SE" dirty="0"/>
            </a:br>
            <a:r>
              <a:rPr lang="sv-SE" dirty="0">
                <a:solidFill>
                  <a:srgbClr val="FF0000"/>
                </a:solidFill>
              </a:rPr>
              <a:t>B	3,6 Volt</a:t>
            </a:r>
            <a:br>
              <a:rPr lang="sv-SE" dirty="0"/>
            </a:br>
            <a:r>
              <a:rPr lang="sv-SE" dirty="0"/>
              <a:t>C	9 Volt</a:t>
            </a:r>
            <a:br>
              <a:rPr lang="sv-SE" dirty="0"/>
            </a:br>
            <a:r>
              <a:rPr lang="sv-SE" dirty="0"/>
              <a:t>D	12 Volt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40525-8A90-CC42-A21E-B43CA7F3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Arbetsuppgift</a:t>
            </a:r>
            <a:r>
              <a:rPr lang="sv-SE" dirty="0"/>
              <a:t> 2</a:t>
            </a:r>
            <a:endParaRPr lang="en-S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E9D06F-5FB0-4641-9408-E49A1F735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SE" dirty="0"/>
              <a:t>1.1 Grundläggande ellära</a:t>
            </a:r>
          </a:p>
          <a:p>
            <a:endParaRPr lang="en-S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0D502A-4058-0C4C-A6CF-1DB957983E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818BEF9-6AEC-154B-B50F-057E6E327BFC}" type="slidenum">
              <a:rPr lang="en-SE" smtClean="0"/>
              <a:t>9</a:t>
            </a:fld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0950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D35907F5FB014EAA3B0068FA9B990D" ma:contentTypeVersion="11" ma:contentTypeDescription="Skapa ett nytt dokument." ma:contentTypeScope="" ma:versionID="087ff54e1d3aa651867782d6b604d93e">
  <xsd:schema xmlns:xsd="http://www.w3.org/2001/XMLSchema" xmlns:xs="http://www.w3.org/2001/XMLSchema" xmlns:p="http://schemas.microsoft.com/office/2006/metadata/properties" xmlns:ns2="87aa4d14-4c8f-468b-9e06-d4f8ccce7202" xmlns:ns3="55d79369-1191-414f-abf7-37710848e7b1" targetNamespace="http://schemas.microsoft.com/office/2006/metadata/properties" ma:root="true" ma:fieldsID="820bf1a84f12006620a276b2f7618207" ns2:_="" ns3:_="">
    <xsd:import namespace="87aa4d14-4c8f-468b-9e06-d4f8ccce7202"/>
    <xsd:import namespace="55d79369-1191-414f-abf7-37710848e7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a4d14-4c8f-468b-9e06-d4f8ccce7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79369-1191-414f-abf7-37710848e7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9A224D-19AD-4795-83E7-2945DF79E834}"/>
</file>

<file path=customXml/itemProps2.xml><?xml version="1.0" encoding="utf-8"?>
<ds:datastoreItem xmlns:ds="http://schemas.openxmlformats.org/officeDocument/2006/customXml" ds:itemID="{59CC4702-9CA7-4A45-B76F-A747C5A6D5FC}"/>
</file>

<file path=customXml/itemProps3.xml><?xml version="1.0" encoding="utf-8"?>
<ds:datastoreItem xmlns:ds="http://schemas.openxmlformats.org/officeDocument/2006/customXml" ds:itemID="{006D71ED-6F6B-4EBB-AE3C-DF71AE8F52DE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5949</Words>
  <Application>Microsoft Office PowerPoint</Application>
  <PresentationFormat>Bredbild</PresentationFormat>
  <Paragraphs>472</Paragraphs>
  <Slides>56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56</vt:i4>
      </vt:variant>
    </vt:vector>
  </HeadingPairs>
  <TitlesOfParts>
    <vt:vector size="61" baseType="lpstr">
      <vt:lpstr>Arial</vt:lpstr>
      <vt:lpstr>ArialMT</vt:lpstr>
      <vt:lpstr>Calibri</vt:lpstr>
      <vt:lpstr>Calibri Light</vt:lpstr>
      <vt:lpstr>Office-tema</vt:lpstr>
      <vt:lpstr>Arbetsuppgift</vt:lpstr>
      <vt:lpstr>Arbetsuppgift</vt:lpstr>
      <vt:lpstr>Arbetsuppgift</vt:lpstr>
      <vt:lpstr>Arbetsuppgift</vt:lpstr>
      <vt:lpstr>Arbetsuppgift</vt:lpstr>
      <vt:lpstr>Arbetsuppgift 2</vt:lpstr>
      <vt:lpstr>Arbetsuppgift 2</vt:lpstr>
      <vt:lpstr>Arbetsuppgift 2</vt:lpstr>
      <vt:lpstr>Arbetsuppgift 2</vt:lpstr>
      <vt:lpstr>Arbetsuppgift 2</vt:lpstr>
      <vt:lpstr>Arbetsuppgift 2</vt:lpstr>
      <vt:lpstr>Arbetsuppgift 2</vt:lpstr>
      <vt:lpstr>Arbetsuppgift 2</vt:lpstr>
      <vt:lpstr>Arbetsuppgift 2</vt:lpstr>
      <vt:lpstr>Arbetsuppgift 2</vt:lpstr>
      <vt:lpstr>Arbetsuppgift 3</vt:lpstr>
      <vt:lpstr>Arbetsuppgift 3</vt:lpstr>
      <vt:lpstr>Arbetsuppgift 3</vt:lpstr>
      <vt:lpstr>Arbetsuppgift 3</vt:lpstr>
      <vt:lpstr>Arbetsuppgift 3</vt:lpstr>
      <vt:lpstr>Arbetsuppgift 3</vt:lpstr>
      <vt:lpstr>Arbetsuppgift 3</vt:lpstr>
      <vt:lpstr>Arbetsuppgift 4</vt:lpstr>
      <vt:lpstr>Arbetsuppgift 4</vt:lpstr>
      <vt:lpstr>Arbetsuppgift 4</vt:lpstr>
      <vt:lpstr>Arbetsuppgift 4</vt:lpstr>
      <vt:lpstr>Arbetsuppgift 4</vt:lpstr>
      <vt:lpstr>Arbetsuppgift 4</vt:lpstr>
      <vt:lpstr>Arbetsuppgift 4</vt:lpstr>
      <vt:lpstr>Arbetsuppgift 4</vt:lpstr>
      <vt:lpstr>Arbetsuppgift 4</vt:lpstr>
      <vt:lpstr>Arbetsuppgift 4</vt:lpstr>
      <vt:lpstr>Arbetsuppgift 4</vt:lpstr>
      <vt:lpstr>Arbetsuppgift 5</vt:lpstr>
      <vt:lpstr>Arbetsuppgift 5</vt:lpstr>
      <vt:lpstr>Arbetsuppgift 5</vt:lpstr>
      <vt:lpstr>Arbetsuppgift 5</vt:lpstr>
      <vt:lpstr>Arbetsuppgift 6</vt:lpstr>
      <vt:lpstr>Arbetsuppgift 6</vt:lpstr>
      <vt:lpstr>Arbetsuppgift 6</vt:lpstr>
      <vt:lpstr>Arbetsuppgift 6</vt:lpstr>
      <vt:lpstr>Arbetsuppgift 6</vt:lpstr>
      <vt:lpstr>Arbetsuppgift 6</vt:lpstr>
      <vt:lpstr>Arbets uppgift 6a HV</vt:lpstr>
      <vt:lpstr>Arbetsuppgift 6b HV</vt:lpstr>
      <vt:lpstr>Arbetsuppgift 6b HV</vt:lpstr>
      <vt:lpstr>Arbetsuppgift 6b HV</vt:lpstr>
      <vt:lpstr>Arbetsuppgift 6b HV</vt:lpstr>
      <vt:lpstr>Arbetsuppgift 6b HV</vt:lpstr>
      <vt:lpstr>Arbetsuppgift 7 HV</vt:lpstr>
      <vt:lpstr>Arbetsuppgift 8 HV</vt:lpstr>
      <vt:lpstr>Arbetsuppgift 9</vt:lpstr>
      <vt:lpstr>Arbetsuppgift 9</vt:lpstr>
      <vt:lpstr>Arbetsuppgift 9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Arbetsuppgift</dc:title>
  <dc:creator>Micael Björklund</dc:creator>
  <cp:lastModifiedBy>Micael Björklund</cp:lastModifiedBy>
  <cp:revision>7</cp:revision>
  <dcterms:created xsi:type="dcterms:W3CDTF">2021-11-04T14:38:24Z</dcterms:created>
  <dcterms:modified xsi:type="dcterms:W3CDTF">2021-12-19T10:06:50Z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0x01010023D35907F5FB014EAA3B0068FA9B990D</vt:lpwstr>
  </property>
</Properties>
</file>