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media/image23.jpg" ContentType="image/jpg"/>
  <Override PartName="/ppt/media/image74.jpg" ContentType="image/jpg"/>
  <Override PartName="/ppt/media/image76.jpg" ContentType="image/jpg"/>
  <Override PartName="/ppt/media/image77.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118"/>
  </p:notesMasterIdLst>
  <p:sldIdLst>
    <p:sldId id="275" r:id="rId5"/>
    <p:sldId id="258" r:id="rId6"/>
    <p:sldId id="259" r:id="rId7"/>
    <p:sldId id="260" r:id="rId8"/>
    <p:sldId id="637" r:id="rId9"/>
    <p:sldId id="261" r:id="rId10"/>
    <p:sldId id="262" r:id="rId11"/>
    <p:sldId id="263" r:id="rId12"/>
    <p:sldId id="264" r:id="rId13"/>
    <p:sldId id="265" r:id="rId14"/>
    <p:sldId id="299" r:id="rId15"/>
    <p:sldId id="301" r:id="rId16"/>
    <p:sldId id="300" r:id="rId17"/>
    <p:sldId id="302" r:id="rId18"/>
    <p:sldId id="266" r:id="rId19"/>
    <p:sldId id="267" r:id="rId20"/>
    <p:sldId id="268" r:id="rId21"/>
    <p:sldId id="303" r:id="rId22"/>
    <p:sldId id="304" r:id="rId23"/>
    <p:sldId id="269" r:id="rId24"/>
    <p:sldId id="270" r:id="rId25"/>
    <p:sldId id="271" r:id="rId26"/>
    <p:sldId id="272" r:id="rId27"/>
    <p:sldId id="273" r:id="rId28"/>
    <p:sldId id="276" r:id="rId29"/>
    <p:sldId id="280" r:id="rId30"/>
    <p:sldId id="306" r:id="rId31"/>
    <p:sldId id="307" r:id="rId32"/>
    <p:sldId id="308" r:id="rId33"/>
    <p:sldId id="277" r:id="rId34"/>
    <p:sldId id="278" r:id="rId35"/>
    <p:sldId id="305" r:id="rId36"/>
    <p:sldId id="281" r:id="rId37"/>
    <p:sldId id="282" r:id="rId38"/>
    <p:sldId id="283" r:id="rId39"/>
    <p:sldId id="287" r:id="rId40"/>
    <p:sldId id="285" r:id="rId41"/>
    <p:sldId id="286" r:id="rId42"/>
    <p:sldId id="284" r:id="rId43"/>
    <p:sldId id="288" r:id="rId44"/>
    <p:sldId id="289" r:id="rId45"/>
    <p:sldId id="295" r:id="rId46"/>
    <p:sldId id="296" r:id="rId47"/>
    <p:sldId id="297" r:id="rId48"/>
    <p:sldId id="290" r:id="rId49"/>
    <p:sldId id="298" r:id="rId50"/>
    <p:sldId id="474" r:id="rId51"/>
    <p:sldId id="475" r:id="rId52"/>
    <p:sldId id="476" r:id="rId53"/>
    <p:sldId id="477" r:id="rId54"/>
    <p:sldId id="479" r:id="rId55"/>
    <p:sldId id="478" r:id="rId56"/>
    <p:sldId id="480" r:id="rId57"/>
    <p:sldId id="481" r:id="rId58"/>
    <p:sldId id="482" r:id="rId59"/>
    <p:sldId id="483" r:id="rId60"/>
    <p:sldId id="484" r:id="rId61"/>
    <p:sldId id="485" r:id="rId62"/>
    <p:sldId id="486" r:id="rId63"/>
    <p:sldId id="590" r:id="rId64"/>
    <p:sldId id="589" r:id="rId65"/>
    <p:sldId id="487" r:id="rId66"/>
    <p:sldId id="291" r:id="rId67"/>
    <p:sldId id="292" r:id="rId68"/>
    <p:sldId id="293" r:id="rId69"/>
    <p:sldId id="294" r:id="rId70"/>
    <p:sldId id="488" r:id="rId71"/>
    <p:sldId id="489" r:id="rId72"/>
    <p:sldId id="491" r:id="rId73"/>
    <p:sldId id="490" r:id="rId74"/>
    <p:sldId id="492" r:id="rId75"/>
    <p:sldId id="591" r:id="rId76"/>
    <p:sldId id="592" r:id="rId77"/>
    <p:sldId id="594" r:id="rId78"/>
    <p:sldId id="635" r:id="rId79"/>
    <p:sldId id="636" r:id="rId80"/>
    <p:sldId id="384" r:id="rId81"/>
    <p:sldId id="431" r:id="rId82"/>
    <p:sldId id="432" r:id="rId83"/>
    <p:sldId id="434" r:id="rId84"/>
    <p:sldId id="433" r:id="rId85"/>
    <p:sldId id="595" r:id="rId86"/>
    <p:sldId id="596" r:id="rId87"/>
    <p:sldId id="563" r:id="rId88"/>
    <p:sldId id="435" r:id="rId89"/>
    <p:sldId id="436" r:id="rId90"/>
    <p:sldId id="437" r:id="rId91"/>
    <p:sldId id="438" r:id="rId92"/>
    <p:sldId id="439" r:id="rId93"/>
    <p:sldId id="440" r:id="rId94"/>
    <p:sldId id="441" r:id="rId95"/>
    <p:sldId id="378" r:id="rId96"/>
    <p:sldId id="379" r:id="rId97"/>
    <p:sldId id="380" r:id="rId98"/>
    <p:sldId id="381" r:id="rId99"/>
    <p:sldId id="382" r:id="rId100"/>
    <p:sldId id="383" r:id="rId101"/>
    <p:sldId id="634" r:id="rId102"/>
    <p:sldId id="624" r:id="rId103"/>
    <p:sldId id="571" r:id="rId104"/>
    <p:sldId id="572" r:id="rId105"/>
    <p:sldId id="573" r:id="rId106"/>
    <p:sldId id="574" r:id="rId107"/>
    <p:sldId id="625" r:id="rId108"/>
    <p:sldId id="576" r:id="rId109"/>
    <p:sldId id="626" r:id="rId110"/>
    <p:sldId id="627" r:id="rId111"/>
    <p:sldId id="630" r:id="rId112"/>
    <p:sldId id="633" r:id="rId113"/>
    <p:sldId id="628" r:id="rId114"/>
    <p:sldId id="629" r:id="rId115"/>
    <p:sldId id="631" r:id="rId116"/>
    <p:sldId id="632" r:id="rId11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sida" id="{5393B3D5-31FA-D846-AE94-E9E05444FDEB}">
          <p14:sldIdLst>
            <p14:sldId id="275"/>
          </p14:sldIdLst>
        </p14:section>
        <p14:section name="1 Grundläggande ellära och elektriska kretsar" id="{D6A32EB8-3A73-3645-B7B6-D7D9C50581C6}">
          <p14:sldIdLst>
            <p14:sldId id="258"/>
          </p14:sldIdLst>
        </p14:section>
        <p14:section name="1.1 Grundläggande ellära" id="{7CC8DC3E-9CB3-F54D-8A6E-1A6BF90BBBE4}">
          <p14:sldIdLst>
            <p14:sldId id="259"/>
            <p14:sldId id="260"/>
            <p14:sldId id="637"/>
            <p14:sldId id="261"/>
            <p14:sldId id="262"/>
            <p14:sldId id="263"/>
            <p14:sldId id="264"/>
            <p14:sldId id="265"/>
            <p14:sldId id="299"/>
            <p14:sldId id="301"/>
            <p14:sldId id="300"/>
            <p14:sldId id="302"/>
            <p14:sldId id="266"/>
            <p14:sldId id="267"/>
            <p14:sldId id="268"/>
            <p14:sldId id="303"/>
            <p14:sldId id="304"/>
            <p14:sldId id="269"/>
            <p14:sldId id="270"/>
            <p14:sldId id="271"/>
            <p14:sldId id="272"/>
            <p14:sldId id="273"/>
          </p14:sldIdLst>
        </p14:section>
        <p14:section name="1.2 Elektriska kretsar" id="{C6E7E90F-7EC5-124C-959C-6ED23D912B4F}">
          <p14:sldIdLst>
            <p14:sldId id="276"/>
            <p14:sldId id="280"/>
            <p14:sldId id="306"/>
            <p14:sldId id="307"/>
            <p14:sldId id="308"/>
            <p14:sldId id="277"/>
            <p14:sldId id="278"/>
            <p14:sldId id="305"/>
            <p14:sldId id="281"/>
            <p14:sldId id="282"/>
            <p14:sldId id="283"/>
            <p14:sldId id="287"/>
            <p14:sldId id="285"/>
            <p14:sldId id="286"/>
            <p14:sldId id="284"/>
            <p14:sldId id="288"/>
            <p14:sldId id="289"/>
            <p14:sldId id="295"/>
            <p14:sldId id="296"/>
            <p14:sldId id="297"/>
            <p14:sldId id="290"/>
          </p14:sldIdLst>
        </p14:section>
        <p14:section name="2 Mätning och fordonsel" id="{911FA493-C93D-4C40-8333-304F74F5BEFD}">
          <p14:sldIdLst>
            <p14:sldId id="298"/>
          </p14:sldIdLst>
        </p14:section>
        <p14:section name="2.1 Mätning" id="{290C3055-731B-5A47-9E29-EAD63BD51B34}">
          <p14:sldIdLst>
            <p14:sldId id="474"/>
            <p14:sldId id="475"/>
            <p14:sldId id="476"/>
            <p14:sldId id="477"/>
            <p14:sldId id="479"/>
            <p14:sldId id="478"/>
            <p14:sldId id="480"/>
            <p14:sldId id="481"/>
            <p14:sldId id="482"/>
            <p14:sldId id="483"/>
            <p14:sldId id="484"/>
            <p14:sldId id="485"/>
            <p14:sldId id="486"/>
            <p14:sldId id="590"/>
            <p14:sldId id="589"/>
          </p14:sldIdLst>
        </p14:section>
        <p14:section name="2.2 Fordonsel" id="{A65F7D09-A62B-1441-A6EB-4C7CDC28F9F9}">
          <p14:sldIdLst>
            <p14:sldId id="487"/>
            <p14:sldId id="291"/>
            <p14:sldId id="292"/>
            <p14:sldId id="293"/>
            <p14:sldId id="294"/>
            <p14:sldId id="488"/>
            <p14:sldId id="489"/>
            <p14:sldId id="491"/>
            <p14:sldId id="490"/>
            <p14:sldId id="492"/>
            <p14:sldId id="591"/>
          </p14:sldIdLst>
        </p14:section>
        <p14:section name="3 Risker och säkerhet" id="{BEE643A4-9835-BA49-8AB6-2E0410C9742D}">
          <p14:sldIdLst>
            <p14:sldId id="592"/>
          </p14:sldIdLst>
        </p14:section>
        <p14:section name="3.1 Risker" id="{D57E410B-32D7-F640-94A3-61E40516F2F5}">
          <p14:sldIdLst>
            <p14:sldId id="594"/>
            <p14:sldId id="635"/>
            <p14:sldId id="636"/>
            <p14:sldId id="384"/>
            <p14:sldId id="431"/>
            <p14:sldId id="432"/>
            <p14:sldId id="434"/>
            <p14:sldId id="433"/>
            <p14:sldId id="595"/>
            <p14:sldId id="596"/>
            <p14:sldId id="563"/>
            <p14:sldId id="435"/>
            <p14:sldId id="436"/>
            <p14:sldId id="437"/>
            <p14:sldId id="438"/>
            <p14:sldId id="439"/>
            <p14:sldId id="440"/>
          </p14:sldIdLst>
        </p14:section>
        <p14:section name="3.2 Elolycka" id="{993DAAF2-C047-B84A-BC27-731327FBB975}">
          <p14:sldIdLst>
            <p14:sldId id="441"/>
            <p14:sldId id="378"/>
            <p14:sldId id="379"/>
            <p14:sldId id="380"/>
            <p14:sldId id="381"/>
            <p14:sldId id="382"/>
            <p14:sldId id="383"/>
          </p14:sldIdLst>
        </p14:section>
        <p14:section name="3.3 Säkerhet" id="{AF42D7E3-5F26-314F-AA40-B8736F100E46}">
          <p14:sldIdLst>
            <p14:sldId id="634"/>
            <p14:sldId id="624"/>
            <p14:sldId id="571"/>
            <p14:sldId id="572"/>
            <p14:sldId id="573"/>
            <p14:sldId id="574"/>
            <p14:sldId id="625"/>
            <p14:sldId id="576"/>
            <p14:sldId id="626"/>
            <p14:sldId id="627"/>
            <p14:sldId id="630"/>
            <p14:sldId id="633"/>
            <p14:sldId id="628"/>
            <p14:sldId id="629"/>
            <p14:sldId id="631"/>
            <p14:sldId id="63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0"/>
    <p:restoredTop sz="92993"/>
  </p:normalViewPr>
  <p:slideViewPr>
    <p:cSldViewPr snapToGrid="0" snapToObjects="1">
      <p:cViewPr varScale="1">
        <p:scale>
          <a:sx n="60" d="100"/>
          <a:sy n="60" d="100"/>
        </p:scale>
        <p:origin x="132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F5702-DD74-5A4D-81F5-29A318FDBF67}" type="datetimeFigureOut">
              <a:rPr lang="en-SE" smtClean="0"/>
              <a:t>11/30/2021</a:t>
            </a:fld>
            <a:endParaRPr lang="en-SE"/>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B39E1-3456-4A48-83DE-48739682CD64}" type="slidenum">
              <a:rPr lang="en-SE" smtClean="0"/>
              <a:t>‹#›</a:t>
            </a:fld>
            <a:endParaRPr lang="en-SE"/>
          </a:p>
        </p:txBody>
      </p:sp>
    </p:spTree>
    <p:extLst>
      <p:ext uri="{BB962C8B-B14F-4D97-AF65-F5344CB8AC3E}">
        <p14:creationId xmlns:p14="http://schemas.microsoft.com/office/powerpoint/2010/main" val="263356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92B0D0-35E0-4DC8-B4A6-118214BEA3B7}" type="slidenum">
              <a:rPr lang="sv-SE" smtClean="0"/>
              <a:t>77</a:t>
            </a:fld>
            <a:endParaRPr lang="sv-SE"/>
          </a:p>
        </p:txBody>
      </p:sp>
    </p:spTree>
    <p:extLst>
      <p:ext uri="{BB962C8B-B14F-4D97-AF65-F5344CB8AC3E}">
        <p14:creationId xmlns:p14="http://schemas.microsoft.com/office/powerpoint/2010/main" val="3006583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sv-SE" sz="1200" dirty="0">
                <a:latin typeface="VWAG TheSans" panose="020B0502050302020203" pitchFamily="34" charset="0"/>
              </a:rPr>
              <a:t>Personer med aktiva implantat som vistas vid HV system, direkt inpå eller i dess närhet, utsätts för magnetiska fält alstrat av t ex elmaskinen eller andra delar i HV systemet.</a:t>
            </a:r>
            <a:br>
              <a:rPr lang="sv-SE" sz="1200" dirty="0">
                <a:latin typeface="VWAG TheSans" panose="020B0502050302020203" pitchFamily="34" charset="0"/>
              </a:rPr>
            </a:br>
            <a:r>
              <a:rPr lang="sv-SE" sz="1200" dirty="0">
                <a:latin typeface="VWAG TheSans" panose="020B0502050302020203" pitchFamily="34" charset="0"/>
              </a:rPr>
              <a:t>Det kan påverka funktionen på </a:t>
            </a:r>
            <a:r>
              <a:rPr lang="sv-SE" altLang="sv-SE" sz="1200" dirty="0">
                <a:latin typeface="VWAG TheSans" panose="020B0502050302020203" pitchFamily="34" charset="0"/>
              </a:rPr>
              <a:t>aktiva implantat</a:t>
            </a:r>
            <a:r>
              <a:rPr lang="sv-SE" sz="1200" dirty="0">
                <a:latin typeface="VWAG TheSans" panose="020B0502050302020203" pitchFamily="34" charset="0"/>
              </a:rPr>
              <a:t>, personer som har dessa </a:t>
            </a:r>
            <a:br>
              <a:rPr lang="sv-SE" sz="1200" dirty="0">
                <a:latin typeface="VWAG TheSans" panose="020B0502050302020203" pitchFamily="34" charset="0"/>
              </a:rPr>
            </a:br>
            <a:r>
              <a:rPr lang="sv-SE" sz="1200" dirty="0">
                <a:latin typeface="VWAG TheSans" panose="020B0502050302020203" pitchFamily="34" charset="0"/>
              </a:rPr>
              <a:t>implantat får inte arbeta med högvoltsfordon.</a:t>
            </a:r>
          </a:p>
          <a:p>
            <a:pPr marL="0" lvl="1" indent="0" defTabSz="958850" fontAlgn="base">
              <a:spcBef>
                <a:spcPct val="0"/>
              </a:spcBef>
              <a:spcAft>
                <a:spcPct val="25000"/>
              </a:spcAft>
              <a:buClr>
                <a:srgbClr val="003366"/>
              </a:buClr>
              <a:buSzPct val="110000"/>
              <a:buNone/>
              <a:defRPr/>
            </a:pPr>
            <a:r>
              <a:rPr lang="sv-SE" kern="0" dirty="0">
                <a:solidFill>
                  <a:srgbClr val="000000"/>
                </a:solidFill>
                <a:latin typeface="VWAG TheSans" panose="020B0502050302020203" pitchFamily="34" charset="0"/>
              </a:rPr>
              <a:t>Med elektriskt </a:t>
            </a:r>
            <a:r>
              <a:rPr lang="sv-SE" altLang="sv-SE" kern="0" dirty="0">
                <a:solidFill>
                  <a:srgbClr val="000000"/>
                </a:solidFill>
                <a:latin typeface="VWAG TheSans" panose="020B0502050302020203" pitchFamily="34" charset="0"/>
              </a:rPr>
              <a:t>aktiva implantat</a:t>
            </a:r>
            <a:r>
              <a:rPr lang="sv-SE" kern="0" dirty="0">
                <a:solidFill>
                  <a:srgbClr val="000000"/>
                </a:solidFill>
                <a:latin typeface="VWAG TheSans" panose="020B0502050302020203" pitchFamily="34" charset="0"/>
              </a:rPr>
              <a:t> menas:</a:t>
            </a:r>
          </a:p>
          <a:p>
            <a:pPr marL="0" lvl="1" defTabSz="958850" fontAlgn="base">
              <a:spcBef>
                <a:spcPct val="0"/>
              </a:spcBef>
              <a:spcAft>
                <a:spcPct val="25000"/>
              </a:spcAft>
              <a:buClr>
                <a:srgbClr val="003366"/>
              </a:buClr>
              <a:buSzPct val="110000"/>
              <a:buFont typeface="Wingdings" pitchFamily="2" charset="2"/>
              <a:buChar char="§"/>
              <a:defRPr/>
            </a:pPr>
            <a:r>
              <a:rPr lang="sv-SE" kern="0" dirty="0">
                <a:solidFill>
                  <a:srgbClr val="000000"/>
                </a:solidFill>
                <a:latin typeface="VWAG TheSans" panose="020B0502050302020203" pitchFamily="34" charset="0"/>
              </a:rPr>
              <a:t>  Infusionspump för insulin, smärtstillande eller andra medel</a:t>
            </a:r>
          </a:p>
          <a:p>
            <a:pPr marL="0" lvl="1" defTabSz="958850" fontAlgn="base">
              <a:spcBef>
                <a:spcPct val="0"/>
              </a:spcBef>
              <a:spcAft>
                <a:spcPct val="25000"/>
              </a:spcAft>
              <a:buClr>
                <a:srgbClr val="003366"/>
              </a:buClr>
              <a:buSzPct val="110000"/>
              <a:buFont typeface="Wingdings" pitchFamily="2" charset="2"/>
              <a:buChar char="§"/>
              <a:defRPr/>
            </a:pPr>
            <a:r>
              <a:rPr lang="sv-SE" kern="0" dirty="0">
                <a:solidFill>
                  <a:srgbClr val="000000"/>
                </a:solidFill>
                <a:latin typeface="VWAG TheSans" panose="020B0502050302020203" pitchFamily="34" charset="0"/>
              </a:rPr>
              <a:t>  Inopererad defibrillator</a:t>
            </a:r>
          </a:p>
          <a:p>
            <a:pPr marL="0" lvl="1" defTabSz="958850" fontAlgn="base">
              <a:spcBef>
                <a:spcPct val="0"/>
              </a:spcBef>
              <a:spcAft>
                <a:spcPct val="25000"/>
              </a:spcAft>
              <a:buClr>
                <a:srgbClr val="003366"/>
              </a:buClr>
              <a:buSzPct val="110000"/>
              <a:buFont typeface="Wingdings" pitchFamily="2" charset="2"/>
              <a:buChar char="§"/>
              <a:defRPr/>
            </a:pPr>
            <a:r>
              <a:rPr lang="sv-SE" kern="0" dirty="0">
                <a:solidFill>
                  <a:srgbClr val="000000"/>
                </a:solidFill>
                <a:latin typeface="VWAG TheSans" panose="020B0502050302020203" pitchFamily="34" charset="0"/>
              </a:rPr>
              <a:t>  Pacemaker</a:t>
            </a:r>
          </a:p>
          <a:p>
            <a:pPr marL="0" lvl="1" defTabSz="958850" fontAlgn="base">
              <a:spcBef>
                <a:spcPct val="0"/>
              </a:spcBef>
              <a:spcAft>
                <a:spcPct val="25000"/>
              </a:spcAft>
              <a:buClr>
                <a:srgbClr val="003366"/>
              </a:buClr>
              <a:buSzPct val="110000"/>
              <a:buFont typeface="Wingdings" pitchFamily="2" charset="2"/>
              <a:buChar char="§"/>
              <a:defRPr/>
            </a:pPr>
            <a:r>
              <a:rPr lang="sv-SE" kern="0" dirty="0">
                <a:solidFill>
                  <a:srgbClr val="000000"/>
                </a:solidFill>
                <a:latin typeface="VWAG TheSans" panose="020B0502050302020203" pitchFamily="34" charset="0"/>
              </a:rPr>
              <a:t>  Pacemaker för hjärnan </a:t>
            </a:r>
          </a:p>
          <a:p>
            <a:pPr marL="0" lvl="1" defTabSz="958850" fontAlgn="base">
              <a:spcBef>
                <a:spcPct val="0"/>
              </a:spcBef>
              <a:spcAft>
                <a:spcPct val="25000"/>
              </a:spcAft>
              <a:buClr>
                <a:srgbClr val="003366"/>
              </a:buClr>
              <a:buSzPct val="110000"/>
              <a:buFont typeface="Wingdings" pitchFamily="2" charset="2"/>
              <a:buChar char="§"/>
              <a:defRPr/>
            </a:pPr>
            <a:r>
              <a:rPr lang="sv-SE" kern="0" dirty="0">
                <a:solidFill>
                  <a:srgbClr val="000000"/>
                </a:solidFill>
                <a:latin typeface="VWAG TheSans" panose="020B0502050302020203" pitchFamily="34" charset="0"/>
              </a:rPr>
              <a:t>  Hörapparat</a:t>
            </a:r>
          </a:p>
          <a:p>
            <a:pPr marL="0" lvl="1" defTabSz="958850" fontAlgn="base">
              <a:spcBef>
                <a:spcPct val="0"/>
              </a:spcBef>
              <a:spcAft>
                <a:spcPct val="25000"/>
              </a:spcAft>
              <a:buClr>
                <a:srgbClr val="003366"/>
              </a:buClr>
              <a:buSzPct val="110000"/>
              <a:buFont typeface="Wingdings" pitchFamily="2" charset="2"/>
              <a:buChar char="§"/>
              <a:defRPr/>
            </a:pPr>
            <a:r>
              <a:rPr lang="sv-SE" kern="0" dirty="0">
                <a:solidFill>
                  <a:srgbClr val="000000"/>
                </a:solidFill>
                <a:latin typeface="VWAG TheSans" panose="020B0502050302020203" pitchFamily="34" charset="0"/>
              </a:rPr>
              <a:t>  Med mera……….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srgbClr val="FF0000"/>
                </a:solidFill>
                <a:latin typeface="VWAG TheSans" panose="020B0502050302020203" pitchFamily="34" charset="0"/>
              </a:rPr>
              <a:t>Anställda som bär aktiva implantat och samtidigt arbetar </a:t>
            </a:r>
            <a:br>
              <a:rPr lang="sv-SE" b="1" dirty="0">
                <a:solidFill>
                  <a:srgbClr val="FF0000"/>
                </a:solidFill>
                <a:latin typeface="VWAG TheSans" panose="020B0502050302020203" pitchFamily="34" charset="0"/>
              </a:rPr>
            </a:br>
            <a:r>
              <a:rPr lang="sv-SE" b="1" dirty="0">
                <a:solidFill>
                  <a:srgbClr val="FF0000"/>
                </a:solidFill>
                <a:latin typeface="VWAG TheSans" panose="020B0502050302020203" pitchFamily="34" charset="0"/>
              </a:rPr>
              <a:t>med högvoltsfordon utsätter sig för mycket stora hälsorisker </a:t>
            </a:r>
            <a:br>
              <a:rPr lang="sv-SE" b="1" dirty="0">
                <a:solidFill>
                  <a:srgbClr val="FF0000"/>
                </a:solidFill>
                <a:latin typeface="VWAG TheSans" panose="020B0502050302020203" pitchFamily="34" charset="0"/>
              </a:rPr>
            </a:br>
            <a:r>
              <a:rPr lang="sv-SE" b="1" dirty="0">
                <a:solidFill>
                  <a:srgbClr val="FF0000"/>
                </a:solidFill>
                <a:latin typeface="VWAG TheSans" panose="020B0502050302020203" pitchFamily="34" charset="0"/>
              </a:rPr>
              <a:t>som kan leda till mycket allvarliga komplikationer!</a:t>
            </a:r>
          </a:p>
          <a:p>
            <a:pPr marL="182563" indent="-182563" eaLnBrk="1" hangingPunct="1">
              <a:spcBef>
                <a:spcPts val="1200"/>
              </a:spcBef>
              <a:buFontTx/>
              <a:buChar char="•"/>
            </a:pPr>
            <a:r>
              <a:rPr lang="sv-SE" dirty="0"/>
              <a:t>En maximal energi på 350 </a:t>
            </a:r>
            <a:r>
              <a:rPr lang="sv-SE" dirty="0" err="1"/>
              <a:t>millijoule</a:t>
            </a:r>
            <a:r>
              <a:rPr lang="sv-SE" dirty="0"/>
              <a:t> (</a:t>
            </a:r>
            <a:r>
              <a:rPr lang="sv-SE" dirty="0" err="1"/>
              <a:t>mJ</a:t>
            </a:r>
            <a:r>
              <a:rPr lang="sv-SE" dirty="0"/>
              <a:t>) får inte överskridas.</a:t>
            </a:r>
          </a:p>
          <a:p>
            <a:pPr marL="182563" indent="-182563" eaLnBrk="1" hangingPunct="1">
              <a:spcBef>
                <a:spcPts val="1200"/>
              </a:spcBef>
              <a:buFontTx/>
              <a:buChar char="•"/>
            </a:pPr>
            <a:r>
              <a:rPr lang="en-US" dirty="0"/>
              <a:t>1 joule (J) = time (t) x voltage (V) x current (A)</a:t>
            </a:r>
            <a:br>
              <a:rPr lang="en-US" dirty="0"/>
            </a:br>
            <a:r>
              <a:rPr lang="sv-SE" dirty="0"/>
              <a:t>Spänning multiplicerad med ström ger elkraft. Detta innebär att joule är den elektriska kraft som ges under en viss period, eller den elektriska aktiviteten (mängd energi).</a:t>
            </a:r>
            <a:endParaRPr lang="sv-SE" b="1" dirty="0">
              <a:solidFill>
                <a:srgbClr val="FF0000"/>
              </a:solidFill>
              <a:latin typeface="VWAG TheSans" panose="020B0502050302020203" pitchFamily="34" charset="0"/>
            </a:endParaRPr>
          </a:p>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87</a:t>
            </a:fld>
            <a:endParaRPr lang="de-DE"/>
          </a:p>
        </p:txBody>
      </p:sp>
    </p:spTree>
    <p:extLst>
      <p:ext uri="{BB962C8B-B14F-4D97-AF65-F5344CB8AC3E}">
        <p14:creationId xmlns:p14="http://schemas.microsoft.com/office/powerpoint/2010/main" val="1982149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sz="1200" noProof="0" dirty="0">
                <a:solidFill>
                  <a:srgbClr val="000000"/>
                </a:solidFill>
                <a:latin typeface="VWAG TheSans" panose="020B0502050302020203" pitchFamily="34" charset="0"/>
              </a:rPr>
              <a:t>Alla</a:t>
            </a:r>
            <a:r>
              <a:rPr lang="sv-SE" altLang="sv-SE" sz="1200" baseline="0" noProof="0" dirty="0">
                <a:solidFill>
                  <a:srgbClr val="000000"/>
                </a:solidFill>
                <a:latin typeface="VWAG TheSans" panose="020B0502050302020203" pitchFamily="34" charset="0"/>
              </a:rPr>
              <a:t> nedanstående e</a:t>
            </a:r>
            <a:r>
              <a:rPr lang="sv-SE" altLang="sv-SE" sz="1200" noProof="0" dirty="0">
                <a:solidFill>
                  <a:srgbClr val="000000"/>
                </a:solidFill>
                <a:latin typeface="VWAG TheSans" panose="020B0502050302020203" pitchFamily="34" charset="0"/>
              </a:rPr>
              <a:t>ffekter varierar beroende på kroppens motstånd, </a:t>
            </a:r>
            <a:br>
              <a:rPr lang="sv-SE" altLang="sv-SE" sz="1200" noProof="0" dirty="0">
                <a:solidFill>
                  <a:srgbClr val="000000"/>
                </a:solidFill>
                <a:latin typeface="VWAG TheSans" panose="020B0502050302020203" pitchFamily="34" charset="0"/>
              </a:rPr>
            </a:br>
            <a:r>
              <a:rPr lang="sv-SE" altLang="sv-SE" sz="1200" noProof="0" dirty="0">
                <a:solidFill>
                  <a:srgbClr val="000000"/>
                </a:solidFill>
                <a:latin typeface="VWAG TheSans" panose="020B0502050302020203" pitchFamily="34" charset="0"/>
              </a:rPr>
              <a:t>ström / spänning</a:t>
            </a:r>
            <a:r>
              <a:rPr lang="sv-SE" altLang="sv-SE" sz="1200" baseline="0" noProof="0" dirty="0">
                <a:solidFill>
                  <a:srgbClr val="000000"/>
                </a:solidFill>
                <a:latin typeface="VWAG TheSans" panose="020B0502050302020203" pitchFamily="34" charset="0"/>
              </a:rPr>
              <a:t> -nivån</a:t>
            </a:r>
            <a:r>
              <a:rPr lang="sv-SE" altLang="sv-SE" sz="1200" noProof="0" dirty="0">
                <a:solidFill>
                  <a:srgbClr val="000000"/>
                </a:solidFill>
                <a:latin typeface="VWAG TheSans" panose="020B0502050302020203" pitchFamily="34" charset="0"/>
              </a:rPr>
              <a:t> och varaktigheten av beröringen.</a:t>
            </a:r>
            <a:endParaRPr lang="sv-SE" altLang="sv-SE" sz="1200" b="1" noProof="0" dirty="0">
              <a:latin typeface="VWAG TheSans" panose="020B0502050302020203"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altLang="sv-SE" sz="1200" b="1" noProof="0" dirty="0">
                <a:latin typeface="VWAG TheSans" panose="020B0502050302020203" pitchFamily="34" charset="0"/>
              </a:rPr>
              <a:t>Musklernas hyperstimulering:</a:t>
            </a:r>
            <a:r>
              <a:rPr lang="sv-SE" altLang="sv-SE" sz="1200" b="1" kern="1200" baseline="0" noProof="0" dirty="0">
                <a:solidFill>
                  <a:srgbClr val="000000"/>
                </a:solidFill>
                <a:latin typeface="VWAG TheSans" panose="020B0502050302020203"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altLang="sv-SE" b="0" noProof="0" dirty="0">
                <a:latin typeface="VWAG TheSans" panose="020B0502050302020203" pitchFamily="34" charset="0"/>
              </a:rPr>
              <a:t>Alla kroppsfunktioner och muskelrörelser styrs av hjärnan med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altLang="sv-SE" b="0" noProof="0" dirty="0">
                <a:latin typeface="VWAG TheSans" panose="020B0502050302020203" pitchFamily="34" charset="0"/>
              </a:rPr>
              <a:t>små elektriska impulser i nervsystemet. Om ström passerar genom </a:t>
            </a:r>
            <a:br>
              <a:rPr lang="sv-SE" altLang="sv-SE" b="0" noProof="0" dirty="0">
                <a:latin typeface="VWAG TheSans" panose="020B0502050302020203" pitchFamily="34" charset="0"/>
              </a:rPr>
            </a:br>
            <a:r>
              <a:rPr lang="sv-SE" altLang="sv-SE" b="0" noProof="0" dirty="0">
                <a:latin typeface="VWAG TheSans" panose="020B0502050302020203" pitchFamily="34" charset="0"/>
              </a:rPr>
              <a:t>kroppen kommer musklerna att dras samman och hjärnan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altLang="sv-SE" b="0" noProof="0" dirty="0">
                <a:latin typeface="VWAG TheSans" panose="020B0502050302020203" pitchFamily="34" charset="0"/>
              </a:rPr>
              <a:t>är inte längre kapabel att styra dina kroppsfunktioner.</a:t>
            </a:r>
            <a:br>
              <a:rPr lang="sv-SE" altLang="sv-SE" b="0" noProof="0" dirty="0">
                <a:latin typeface="VWAG TheSans" panose="020B0502050302020203" pitchFamily="34" charset="0"/>
              </a:rPr>
            </a:br>
            <a:r>
              <a:rPr lang="sv-SE" altLang="sv-SE" b="0" noProof="0" dirty="0">
                <a:latin typeface="VWAG TheSans" panose="020B0502050302020203" pitchFamily="34" charset="0"/>
              </a:rPr>
              <a:t>Den</a:t>
            </a:r>
            <a:r>
              <a:rPr lang="sv-SE" altLang="sv-SE" b="0" baseline="0" noProof="0" dirty="0">
                <a:latin typeface="VWAG TheSans" panose="020B0502050302020203" pitchFamily="34" charset="0"/>
              </a:rPr>
              <a:t> </a:t>
            </a:r>
            <a:r>
              <a:rPr lang="sv-SE" altLang="sv-SE" b="0" noProof="0" dirty="0">
                <a:latin typeface="VWAG TheSans" panose="020B0502050302020203" pitchFamily="34" charset="0"/>
              </a:rPr>
              <a:t>som berörs av detta kan inte längre öppna sin hand eller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altLang="sv-SE" b="0" noProof="0" dirty="0">
                <a:latin typeface="VWAG TheSans" panose="020B0502050302020203" pitchFamily="34" charset="0"/>
              </a:rPr>
              <a:t>flytta en kroppsdel.</a:t>
            </a:r>
            <a:r>
              <a:rPr lang="sv-SE" altLang="sv-SE" b="0" baseline="0" noProof="0" dirty="0">
                <a:latin typeface="VWAG TheSans" panose="020B0502050302020203" pitchFamily="34" charset="0"/>
              </a:rPr>
              <a:t> P</a:t>
            </a:r>
            <a:r>
              <a:rPr lang="sv-SE" altLang="sv-SE" b="0" noProof="0" dirty="0">
                <a:latin typeface="VWAG TheSans" panose="020B0502050302020203" pitchFamily="34" charset="0"/>
              </a:rPr>
              <a:t>asserar det genom bröstet kommer andningen att sluta </a:t>
            </a:r>
            <a:br>
              <a:rPr lang="sv-SE" altLang="sv-SE" b="0" noProof="0" dirty="0">
                <a:latin typeface="VWAG TheSans" panose="020B0502050302020203" pitchFamily="34" charset="0"/>
              </a:rPr>
            </a:br>
            <a:r>
              <a:rPr lang="sv-SE" altLang="sv-SE" b="0" noProof="0" dirty="0">
                <a:latin typeface="VWAG TheSans" panose="020B0502050302020203" pitchFamily="34" charset="0"/>
              </a:rPr>
              <a:t>fungera och hjärtat kastas ur sin rytm (</a:t>
            </a:r>
            <a:r>
              <a:rPr lang="sv-SE" altLang="sv-SE" b="0" noProof="0" dirty="0" err="1">
                <a:latin typeface="VWAG TheSans" panose="020B0502050302020203" pitchFamily="34" charset="0"/>
              </a:rPr>
              <a:t>ventricular</a:t>
            </a:r>
            <a:r>
              <a:rPr lang="sv-SE" altLang="sv-SE" b="0" noProof="0" dirty="0">
                <a:latin typeface="VWAG TheSans" panose="020B0502050302020203" pitchFamily="34" charset="0"/>
              </a:rPr>
              <a:t> förmaksflimmer, hjärtstopp).</a:t>
            </a:r>
            <a:endParaRPr lang="sv-SE" sz="1200" b="1" kern="1200" noProof="0" dirty="0">
              <a:solidFill>
                <a:srgbClr val="000000"/>
              </a:solidFill>
              <a:latin typeface="VWAG TheSans" panose="020B0502050302020203" pitchFamily="34" charset="0"/>
            </a:endParaRPr>
          </a:p>
          <a:p>
            <a:pPr marL="0" indent="0" eaLnBrk="1" hangingPunct="1">
              <a:buFont typeface="Arial" pitchFamily="34" charset="0"/>
              <a:buNone/>
              <a:defRPr/>
            </a:pPr>
            <a:r>
              <a:rPr lang="sv-SE" sz="1200" b="1" kern="1200" noProof="0" dirty="0">
                <a:solidFill>
                  <a:srgbClr val="000000"/>
                </a:solidFill>
                <a:latin typeface="VWAG TheSans" panose="020B0502050302020203" pitchFamily="34" charset="0"/>
              </a:rPr>
              <a:t>Panikreaktion:</a:t>
            </a:r>
            <a:r>
              <a:rPr lang="sv-SE" sz="1200" kern="1200" noProof="0" dirty="0">
                <a:solidFill>
                  <a:srgbClr val="000000"/>
                </a:solidFill>
                <a:latin typeface="VWAG TheSans" panose="020B0502050302020203" pitchFamily="34" charset="0"/>
              </a:rPr>
              <a:t> </a:t>
            </a:r>
          </a:p>
          <a:p>
            <a:pPr marL="0" indent="0" eaLnBrk="1" hangingPunct="1">
              <a:buFont typeface="Arial" pitchFamily="34" charset="0"/>
              <a:buNone/>
              <a:defRPr/>
            </a:pPr>
            <a:r>
              <a:rPr lang="sv-SE" sz="1200" b="0" kern="1200" noProof="0" dirty="0">
                <a:solidFill>
                  <a:srgbClr val="000000"/>
                </a:solidFill>
                <a:latin typeface="VWAG TheSans" panose="020B0502050302020203" pitchFamily="34" charset="0"/>
              </a:rPr>
              <a:t>Under “släpptröskeln“ kan ge sekundär skada (alltså</a:t>
            </a:r>
            <a:r>
              <a:rPr lang="sv-SE" sz="1200" b="0" kern="1200" baseline="0" noProof="0" dirty="0">
                <a:solidFill>
                  <a:srgbClr val="000000"/>
                </a:solidFill>
                <a:latin typeface="VWAG TheSans" panose="020B0502050302020203" pitchFamily="34" charset="0"/>
              </a:rPr>
              <a:t> ej en direkt elskada) </a:t>
            </a:r>
            <a:r>
              <a:rPr lang="sv-SE" sz="1200" b="0" kern="1200" noProof="0" dirty="0">
                <a:solidFill>
                  <a:srgbClr val="000000"/>
                </a:solidFill>
                <a:latin typeface="VWAG TheSans" panose="020B0502050302020203" pitchFamily="34" charset="0"/>
              </a:rPr>
              <a:t> </a:t>
            </a:r>
            <a:br>
              <a:rPr lang="sv-SE" sz="1200" b="0" kern="1200" noProof="0" dirty="0">
                <a:solidFill>
                  <a:srgbClr val="000000"/>
                </a:solidFill>
                <a:latin typeface="VWAG TheSans" panose="020B0502050302020203" pitchFamily="34" charset="0"/>
              </a:rPr>
            </a:br>
            <a:r>
              <a:rPr lang="sv-SE" sz="1200" b="0" kern="1200" noProof="0" dirty="0">
                <a:solidFill>
                  <a:srgbClr val="000000"/>
                </a:solidFill>
                <a:latin typeface="VWAG TheSans" panose="020B0502050302020203" pitchFamily="34" charset="0"/>
              </a:rPr>
              <a:t>kan vara att man tappar balansen</a:t>
            </a:r>
            <a:r>
              <a:rPr lang="sv-SE" sz="1200" b="0" kern="1200" baseline="0" noProof="0" dirty="0">
                <a:solidFill>
                  <a:srgbClr val="000000"/>
                </a:solidFill>
                <a:latin typeface="VWAG TheSans" panose="020B0502050302020203" pitchFamily="34" charset="0"/>
              </a:rPr>
              <a:t> ramlar eller faller, jobbar med</a:t>
            </a:r>
          </a:p>
          <a:p>
            <a:pPr marL="0" indent="0" eaLnBrk="1" hangingPunct="1">
              <a:buFont typeface="Arial" pitchFamily="34" charset="0"/>
              <a:buNone/>
              <a:defRPr/>
            </a:pPr>
            <a:r>
              <a:rPr lang="sv-SE" sz="1200" b="0" kern="1200" baseline="0" noProof="0" dirty="0">
                <a:solidFill>
                  <a:srgbClr val="000000"/>
                </a:solidFill>
                <a:latin typeface="VWAG TheSans" panose="020B0502050302020203" pitchFamily="34" charset="0"/>
              </a:rPr>
              <a:t>verktyg/ maskin som ger stick, skrap, kross skador.</a:t>
            </a:r>
            <a:endParaRPr lang="sv-SE" sz="1200" kern="1200" baseline="0" noProof="0" dirty="0">
              <a:solidFill>
                <a:srgbClr val="000000"/>
              </a:solidFill>
              <a:latin typeface="VWAG TheSans" panose="020B0502050302020203" pitchFamily="34" charset="0"/>
            </a:endParaRPr>
          </a:p>
          <a:p>
            <a:pPr marL="0" indent="0" eaLnBrk="1" hangingPunct="1">
              <a:buFont typeface="Arial" pitchFamily="34" charset="0"/>
              <a:buNone/>
              <a:defRPr/>
            </a:pPr>
            <a:r>
              <a:rPr lang="sv-SE" sz="1200" b="1" kern="1200" noProof="0" dirty="0">
                <a:solidFill>
                  <a:srgbClr val="000000"/>
                </a:solidFill>
                <a:latin typeface="VWAG TheSans" panose="020B0502050302020203" pitchFamily="34" charset="0"/>
              </a:rPr>
              <a:t>Termisk effekt:</a:t>
            </a:r>
            <a:r>
              <a:rPr lang="sv-SE" sz="1200" b="1" kern="1200" baseline="0" noProof="0" dirty="0">
                <a:solidFill>
                  <a:srgbClr val="000000"/>
                </a:solidFill>
                <a:latin typeface="VWAG TheSans" panose="020B0502050302020203" pitchFamily="34" charset="0"/>
              </a:rPr>
              <a:t> </a:t>
            </a:r>
          </a:p>
          <a:p>
            <a:pPr marL="0" indent="0" eaLnBrk="1" hangingPunct="1">
              <a:buFont typeface="Arial" pitchFamily="34" charset="0"/>
              <a:buNone/>
              <a:defRPr/>
            </a:pPr>
            <a:r>
              <a:rPr lang="sv-SE" sz="1200" b="0" kern="1200" baseline="0" noProof="0" dirty="0">
                <a:solidFill>
                  <a:srgbClr val="000000"/>
                </a:solidFill>
                <a:latin typeface="VWAG TheSans" panose="020B0502050302020203" pitchFamily="34" charset="0"/>
              </a:rPr>
              <a:t>Brännskador där ström går in i / ut ur  -kroppen men också invärtes </a:t>
            </a:r>
          </a:p>
          <a:p>
            <a:pPr marL="0" indent="0" eaLnBrk="1" hangingPunct="1">
              <a:buFont typeface="Arial" pitchFamily="34" charset="0"/>
              <a:buNone/>
              <a:defRPr/>
            </a:pPr>
            <a:r>
              <a:rPr lang="sv-SE" sz="1200" b="0" kern="1200" baseline="0" noProof="0" dirty="0">
                <a:solidFill>
                  <a:srgbClr val="000000"/>
                </a:solidFill>
                <a:latin typeface="VWAG TheSans" panose="020B0502050302020203" pitchFamily="34" charset="0"/>
              </a:rPr>
              <a:t>brännskador som inte syns. </a:t>
            </a:r>
            <a:r>
              <a:rPr lang="sv-SE" sz="1200" b="1" kern="1200" baseline="0" noProof="0" dirty="0">
                <a:solidFill>
                  <a:srgbClr val="000000"/>
                </a:solidFill>
                <a:latin typeface="VWAG TheSans" panose="020B0502050302020203" pitchFamily="34" charset="0"/>
              </a:rPr>
              <a:t>Uppsök alltid läkare.</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sz="1200" b="1" kern="1200" baseline="0" noProof="0" dirty="0">
                <a:solidFill>
                  <a:srgbClr val="000000"/>
                </a:solidFill>
                <a:latin typeface="VWAG TheSans" panose="020B0502050302020203" pitchFamily="34" charset="0"/>
              </a:rPr>
              <a:t>Kemisk effekt: </a:t>
            </a:r>
            <a:endParaRPr lang="sv-SE" sz="1200" kern="1200" noProof="0" dirty="0">
              <a:solidFill>
                <a:srgbClr val="000000"/>
              </a:solidFill>
              <a:latin typeface="VWAG TheSans" panose="020B0502050302020203"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sz="1200" b="0" kern="1200" noProof="0" dirty="0">
                <a:solidFill>
                  <a:srgbClr val="000000"/>
                </a:solidFill>
                <a:latin typeface="VWAG TheSans" panose="020B0502050302020203" pitchFamily="34" charset="0"/>
              </a:rPr>
              <a:t>Blod,</a:t>
            </a:r>
            <a:r>
              <a:rPr lang="sv-SE" sz="1200" b="0" kern="1200" baseline="0" noProof="0" dirty="0">
                <a:solidFill>
                  <a:srgbClr val="000000"/>
                </a:solidFill>
                <a:latin typeface="VWAG TheSans" panose="020B0502050302020203" pitchFamily="34" charset="0"/>
              </a:rPr>
              <a:t> blodplasma och lymfa är</a:t>
            </a:r>
            <a:r>
              <a:rPr lang="sv-SE" sz="1200" b="0" kern="1200" noProof="0" dirty="0">
                <a:solidFill>
                  <a:srgbClr val="000000"/>
                </a:solidFill>
                <a:latin typeface="VWAG TheSans" panose="020B0502050302020203" pitchFamily="34" charset="0"/>
              </a:rPr>
              <a:t> elektrolytiska</a:t>
            </a:r>
            <a:r>
              <a:rPr lang="sv-SE" sz="1200" b="0" kern="1200" baseline="0" noProof="0" dirty="0">
                <a:solidFill>
                  <a:srgbClr val="000000"/>
                </a:solidFill>
                <a:latin typeface="VWAG TheSans" panose="020B0502050302020203" pitchFamily="34" charset="0"/>
              </a:rPr>
              <a:t> </a:t>
            </a:r>
            <a:r>
              <a:rPr lang="sv-SE" sz="1200" b="0" kern="1200" noProof="0" dirty="0">
                <a:solidFill>
                  <a:srgbClr val="000000"/>
                </a:solidFill>
                <a:latin typeface="VWAG TheSans" panose="020B0502050302020203" pitchFamily="34" charset="0"/>
              </a:rPr>
              <a:t>vätskor, dessa leder</a:t>
            </a:r>
            <a:r>
              <a:rPr lang="sv-SE" sz="1200" b="0" kern="1200" baseline="0" noProof="0" dirty="0">
                <a:solidFill>
                  <a:srgbClr val="000000"/>
                </a:solidFill>
                <a:latin typeface="VWAG TheSans" panose="020B0502050302020203" pitchFamily="34" charset="0"/>
              </a:rPr>
              <a:t> ström</a:t>
            </a:r>
            <a:r>
              <a:rPr lang="sv-SE" sz="1200" b="0" kern="1200" noProof="0" dirty="0">
                <a:solidFill>
                  <a:srgbClr val="000000"/>
                </a:solidFill>
                <a:latin typeface="VWAG TheSans" panose="020B0502050302020203" pitchFamily="34" charset="0"/>
              </a:rPr>
              <a:t> och </a:t>
            </a:r>
            <a:br>
              <a:rPr lang="sv-SE" sz="1200" b="0" kern="1200" noProof="0" dirty="0">
                <a:solidFill>
                  <a:srgbClr val="000000"/>
                </a:solidFill>
                <a:latin typeface="VWAG TheSans" panose="020B0502050302020203" pitchFamily="34" charset="0"/>
              </a:rPr>
            </a:br>
            <a:r>
              <a:rPr lang="sv-SE" sz="1200" b="0" kern="1200" noProof="0" dirty="0">
                <a:solidFill>
                  <a:srgbClr val="000000"/>
                </a:solidFill>
                <a:latin typeface="VWAG TheSans" panose="020B0502050302020203" pitchFamily="34" charset="0"/>
              </a:rPr>
              <a:t>därmed kan de sönderdelas vid en elskada med strömflöde genom kroppen,</a:t>
            </a:r>
            <a:br>
              <a:rPr lang="sv-SE" sz="1200" b="0" kern="1200" noProof="0" dirty="0">
                <a:solidFill>
                  <a:srgbClr val="000000"/>
                </a:solidFill>
                <a:latin typeface="VWAG TheSans" panose="020B0502050302020203" pitchFamily="34" charset="0"/>
              </a:rPr>
            </a:br>
            <a:r>
              <a:rPr lang="sv-SE" sz="1200" b="0" kern="1200" noProof="0" dirty="0">
                <a:solidFill>
                  <a:srgbClr val="000000"/>
                </a:solidFill>
                <a:latin typeface="VWAG TheSans" panose="020B0502050302020203" pitchFamily="34" charset="0"/>
              </a:rPr>
              <a:t>följden är allvarlig förgiftning, som inte märks förrän flera dagar senare.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sz="1200" b="0" kern="1200" noProof="0" dirty="0">
                <a:solidFill>
                  <a:srgbClr val="000000"/>
                </a:solidFill>
                <a:latin typeface="VWAG TheSans" panose="020B0502050302020203" pitchFamily="34" charset="0"/>
              </a:rPr>
              <a:t>En annan kombinerad</a:t>
            </a:r>
            <a:r>
              <a:rPr lang="sv-SE" sz="1200" b="0" kern="1200" baseline="0" noProof="0" dirty="0">
                <a:solidFill>
                  <a:srgbClr val="000000"/>
                </a:solidFill>
                <a:latin typeface="VWAG TheSans" panose="020B0502050302020203" pitchFamily="34" charset="0"/>
              </a:rPr>
              <a:t> effekt av termisk och kemisk är att njurarna överarbetar.</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sz="1200" kern="1200" noProof="0" dirty="0">
                <a:solidFill>
                  <a:srgbClr val="000000"/>
                </a:solidFill>
                <a:latin typeface="VWAG TheSans" panose="020B0502050302020203" pitchFamily="34" charset="0"/>
              </a:rPr>
              <a:t>Dessa är ett mycket allvarliga tillstånd och </a:t>
            </a:r>
            <a:r>
              <a:rPr lang="sv-SE" sz="1200" b="1" u="sng" kern="1200" noProof="0" dirty="0">
                <a:solidFill>
                  <a:srgbClr val="000000"/>
                </a:solidFill>
                <a:latin typeface="VWAG TheSans" panose="020B0502050302020203" pitchFamily="34" charset="0"/>
              </a:rPr>
              <a:t>måste</a:t>
            </a:r>
            <a:r>
              <a:rPr lang="sv-SE" sz="1200" kern="1200" noProof="0" dirty="0">
                <a:solidFill>
                  <a:srgbClr val="000000"/>
                </a:solidFill>
                <a:latin typeface="VWAG TheSans" panose="020B0502050302020203" pitchFamily="34" charset="0"/>
              </a:rPr>
              <a:t> undersökas och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sz="1200" kern="1200" noProof="0" dirty="0">
                <a:solidFill>
                  <a:srgbClr val="000000"/>
                </a:solidFill>
                <a:latin typeface="VWAG TheSans" panose="020B0502050302020203" pitchFamily="34" charset="0"/>
              </a:rPr>
              <a:t>behandlas av professionell sjukvård.</a:t>
            </a:r>
            <a:endParaRPr lang="sv-SE" noProof="0" dirty="0">
              <a:latin typeface="VWAG TheSans" panose="020B0502050302020203" pitchFamily="34" charset="0"/>
            </a:endParaRPr>
          </a:p>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88</a:t>
            </a:fld>
            <a:endParaRPr lang="de-DE"/>
          </a:p>
        </p:txBody>
      </p:sp>
    </p:spTree>
    <p:extLst>
      <p:ext uri="{BB962C8B-B14F-4D97-AF65-F5344CB8AC3E}">
        <p14:creationId xmlns:p14="http://schemas.microsoft.com/office/powerpoint/2010/main" val="343243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b="1" noProof="0" dirty="0">
                <a:latin typeface="VWAG TheSans" panose="020B0502050302020203" pitchFamily="34" charset="0"/>
              </a:rPr>
              <a:t>OBS!!!</a:t>
            </a:r>
          </a:p>
          <a:p>
            <a:r>
              <a:rPr lang="sv-SE" sz="1200" b="1" kern="1200" noProof="0" dirty="0">
                <a:solidFill>
                  <a:srgbClr val="000000"/>
                </a:solidFill>
                <a:latin typeface="VWAG TheSans" panose="020B0502050302020203" pitchFamily="34" charset="0"/>
              </a:rPr>
              <a:t>Gnistor och Ljusbågar, kan uppstå vid t.ex. </a:t>
            </a:r>
            <a:br>
              <a:rPr lang="sv-SE" sz="1200" b="1" kern="1200" noProof="0" dirty="0">
                <a:solidFill>
                  <a:srgbClr val="000000"/>
                </a:solidFill>
                <a:latin typeface="VWAG TheSans" panose="020B0502050302020203" pitchFamily="34" charset="0"/>
              </a:rPr>
            </a:br>
            <a:r>
              <a:rPr lang="sv-SE" sz="1200" b="1" kern="1200" noProof="0" dirty="0">
                <a:solidFill>
                  <a:srgbClr val="000000"/>
                </a:solidFill>
                <a:latin typeface="VWAG TheSans" panose="020B0502050302020203" pitchFamily="34" charset="0"/>
              </a:rPr>
              <a:t>bortkoppling eller anslutning av kabel med aktiv spänning.</a:t>
            </a:r>
            <a:br>
              <a:rPr lang="sv-SE" sz="1200" b="1" kern="1200" noProof="0" dirty="0">
                <a:solidFill>
                  <a:srgbClr val="000000"/>
                </a:solidFill>
                <a:latin typeface="VWAG TheSans" panose="020B0502050302020203" pitchFamily="34" charset="0"/>
              </a:rPr>
            </a:br>
            <a:r>
              <a:rPr lang="sv-SE" sz="1200" b="1" kern="1200" noProof="0" dirty="0">
                <a:solidFill>
                  <a:srgbClr val="000000"/>
                </a:solidFill>
                <a:latin typeface="VWAG TheSans" panose="020B0502050302020203" pitchFamily="34" charset="0"/>
              </a:rPr>
              <a:t>Vi måste alltid jobba med frånkopplade säkrade system </a:t>
            </a:r>
            <a:r>
              <a:rPr lang="sv-SE" sz="1200" b="1" kern="1200" baseline="0" noProof="0" dirty="0">
                <a:solidFill>
                  <a:srgbClr val="000000"/>
                </a:solidFill>
                <a:latin typeface="VWAG TheSans" panose="020B0502050302020203" pitchFamily="34" charset="0"/>
              </a:rPr>
              <a:t>som är spänningslösa.</a:t>
            </a:r>
            <a:endParaRPr lang="sv-SE" altLang="sv-SE" b="1" noProof="0" dirty="0">
              <a:latin typeface="VWAG TheSans" panose="020B0502050302020203" pitchFamily="34" charset="0"/>
            </a:endParaRPr>
          </a:p>
          <a:p>
            <a:r>
              <a:rPr lang="sv-SE" altLang="sv-SE" b="0" noProof="0" dirty="0">
                <a:latin typeface="VWAG TheSans" panose="020B0502050302020203" pitchFamily="34" charset="0"/>
              </a:rPr>
              <a:t>Vid ovanstående eller vid</a:t>
            </a:r>
            <a:r>
              <a:rPr lang="sv-SE" altLang="sv-SE" b="0" baseline="0" noProof="0" dirty="0">
                <a:latin typeface="VWAG TheSans" panose="020B0502050302020203" pitchFamily="34" charset="0"/>
              </a:rPr>
              <a:t> </a:t>
            </a:r>
            <a:r>
              <a:rPr lang="sv-SE" altLang="sv-SE" b="0" noProof="0" dirty="0">
                <a:latin typeface="VWAG TheSans" panose="020B0502050302020203" pitchFamily="34" charset="0"/>
              </a:rPr>
              <a:t>kortslutning </a:t>
            </a:r>
            <a:r>
              <a:rPr lang="sv-SE" b="0" noProof="0" dirty="0">
                <a:effectLst/>
                <a:latin typeface="VWAG TheSans" panose="020B0502050302020203" pitchFamily="34" charset="0"/>
              </a:rPr>
              <a:t>där den elektriska spänningen</a:t>
            </a:r>
            <a:r>
              <a:rPr lang="sv-SE" b="0" baseline="0" noProof="0" dirty="0">
                <a:effectLst/>
                <a:latin typeface="VWAG TheSans" panose="020B0502050302020203" pitchFamily="34" charset="0"/>
              </a:rPr>
              <a:t> joniserar </a:t>
            </a:r>
            <a:r>
              <a:rPr lang="sv-SE" b="0" noProof="0" dirty="0">
                <a:effectLst/>
                <a:latin typeface="VWAG TheSans" panose="020B0502050302020203" pitchFamily="34" charset="0"/>
              </a:rPr>
              <a:t>luften</a:t>
            </a:r>
            <a:r>
              <a:rPr lang="sv-SE" b="0" baseline="0" noProof="0" dirty="0">
                <a:effectLst/>
                <a:latin typeface="VWAG TheSans" panose="020B0502050302020203" pitchFamily="34" charset="0"/>
              </a:rPr>
              <a:t> och </a:t>
            </a:r>
            <a:r>
              <a:rPr lang="sv-SE" b="0" noProof="0" dirty="0">
                <a:effectLst/>
                <a:latin typeface="VWAG TheSans" panose="020B0502050302020203" pitchFamily="34" charset="0"/>
              </a:rPr>
              <a:t>blir</a:t>
            </a:r>
            <a:r>
              <a:rPr lang="sv-SE" b="0" baseline="0" noProof="0" dirty="0">
                <a:effectLst/>
                <a:latin typeface="VWAG TheSans" panose="020B0502050302020203" pitchFamily="34" charset="0"/>
              </a:rPr>
              <a:t> </a:t>
            </a:r>
            <a:r>
              <a:rPr lang="sv-SE" b="0" noProof="0" dirty="0">
                <a:effectLst/>
                <a:latin typeface="VWAG TheSans" panose="020B0502050302020203" pitchFamily="34" charset="0"/>
              </a:rPr>
              <a:t>elektriskt ledande,</a:t>
            </a:r>
            <a:r>
              <a:rPr lang="sv-SE" b="0" baseline="0" noProof="0" dirty="0">
                <a:effectLst/>
                <a:latin typeface="VWAG TheSans" panose="020B0502050302020203" pitchFamily="34" charset="0"/>
              </a:rPr>
              <a:t> </a:t>
            </a:r>
            <a:br>
              <a:rPr lang="sv-SE" b="0" baseline="0" noProof="0" dirty="0">
                <a:effectLst/>
                <a:latin typeface="VWAG TheSans" panose="020B0502050302020203" pitchFamily="34" charset="0"/>
              </a:rPr>
            </a:br>
            <a:r>
              <a:rPr lang="sv-SE" altLang="sv-SE" b="0" noProof="0" dirty="0">
                <a:latin typeface="VWAG TheSans" panose="020B0502050302020203" pitchFamily="34" charset="0"/>
              </a:rPr>
              <a:t>beroende på</a:t>
            </a:r>
            <a:r>
              <a:rPr lang="sv-SE" altLang="sv-SE" b="0" baseline="0" noProof="0" dirty="0">
                <a:latin typeface="VWAG TheSans" panose="020B0502050302020203" pitchFamily="34" charset="0"/>
              </a:rPr>
              <a:t> spänningsnivån och </a:t>
            </a:r>
            <a:r>
              <a:rPr lang="sv-SE" altLang="sv-SE" b="0" noProof="0" dirty="0">
                <a:latin typeface="VWAG TheSans" panose="020B0502050302020203" pitchFamily="34" charset="0"/>
              </a:rPr>
              <a:t>strömstyrkan</a:t>
            </a:r>
            <a:r>
              <a:rPr lang="sv-SE" altLang="sv-SE" b="0" baseline="0" noProof="0" dirty="0">
                <a:latin typeface="VWAG TheSans" panose="020B0502050302020203" pitchFamily="34" charset="0"/>
              </a:rPr>
              <a:t> uppstår olika kraftiga </a:t>
            </a:r>
            <a:r>
              <a:rPr lang="sv-SE" altLang="sv-SE" b="0" noProof="0" dirty="0">
                <a:latin typeface="VWAG TheSans" panose="020B0502050302020203" pitchFamily="34" charset="0"/>
              </a:rPr>
              <a:t>ljusbågar</a:t>
            </a:r>
          </a:p>
          <a:p>
            <a:r>
              <a:rPr lang="sv-SE" altLang="sv-SE" b="0" noProof="0" dirty="0">
                <a:latin typeface="VWAG TheSans" panose="020B0502050302020203" pitchFamily="34" charset="0"/>
              </a:rPr>
              <a:t>som kan nå en temperaturer upp till omkring 5000 - 6000°C. </a:t>
            </a:r>
            <a:br>
              <a:rPr lang="sv-SE" altLang="sv-SE" b="0" noProof="0" dirty="0">
                <a:latin typeface="VWAG TheSans" panose="020B0502050302020203" pitchFamily="34" charset="0"/>
              </a:rPr>
            </a:br>
            <a:r>
              <a:rPr lang="sv-SE" altLang="sv-SE" b="0" noProof="0" dirty="0">
                <a:latin typeface="VWAG TheSans" panose="020B0502050302020203" pitchFamily="34" charset="0"/>
              </a:rPr>
              <a:t>Detta kan också orsakas</a:t>
            </a:r>
            <a:r>
              <a:rPr lang="sv-SE" altLang="sv-SE" b="0" baseline="0" noProof="0" dirty="0">
                <a:latin typeface="VWAG TheSans" panose="020B0502050302020203" pitchFamily="34" charset="0"/>
              </a:rPr>
              <a:t> av:</a:t>
            </a:r>
            <a:br>
              <a:rPr lang="sv-SE" altLang="sv-SE" b="0" baseline="0" noProof="0" dirty="0">
                <a:latin typeface="VWAG TheSans" panose="020B0502050302020203" pitchFamily="34" charset="0"/>
              </a:rPr>
            </a:br>
            <a:r>
              <a:rPr lang="sv-SE" altLang="sv-SE" b="0" baseline="0" noProof="0" dirty="0">
                <a:latin typeface="VWAG TheSans" panose="020B0502050302020203" pitchFamily="34" charset="0"/>
              </a:rPr>
              <a:t>-D</a:t>
            </a:r>
            <a:r>
              <a:rPr lang="sv-SE" altLang="sv-SE" b="0" noProof="0" dirty="0">
                <a:latin typeface="VWAG TheSans" panose="020B0502050302020203" pitchFamily="34" charset="0"/>
              </a:rPr>
              <a:t>åliga anslutningar, t.ex. lös eller oxiderade kontakter, skadade anslutningar</a:t>
            </a:r>
          </a:p>
          <a:p>
            <a:r>
              <a:rPr lang="sv-SE" altLang="sv-SE" b="0" noProof="0" dirty="0">
                <a:latin typeface="VWAG TheSans" panose="020B0502050302020203" pitchFamily="34" charset="0"/>
              </a:rPr>
              <a:t>-Isolationsfel</a:t>
            </a:r>
          </a:p>
          <a:p>
            <a:r>
              <a:rPr lang="sv-SE" altLang="sv-SE" b="0" noProof="0" dirty="0">
                <a:latin typeface="VWAG TheSans" panose="020B0502050302020203" pitchFamily="34" charset="0"/>
              </a:rPr>
              <a:t>-Användning av fel typ av elektriska kablar och anslutningar (storlek, form, material som används) </a:t>
            </a:r>
          </a:p>
          <a:p>
            <a:r>
              <a:rPr lang="sv-SE" altLang="sv-SE" b="0" noProof="0" dirty="0">
                <a:latin typeface="VWAG TheSans" panose="020B0502050302020203" pitchFamily="34" charset="0"/>
              </a:rPr>
              <a:t>-Fukt/smuts och damm</a:t>
            </a:r>
          </a:p>
          <a:p>
            <a:r>
              <a:rPr lang="sv-SE" altLang="sv-SE" b="0" noProof="0" dirty="0">
                <a:latin typeface="VWAG TheSans" panose="020B0502050302020203" pitchFamily="34" charset="0"/>
              </a:rPr>
              <a:t>-Främmande strömförande föremål.</a:t>
            </a:r>
          </a:p>
          <a:p>
            <a:endParaRPr lang="sv-SE" altLang="sv-SE" b="0" noProof="0" dirty="0">
              <a:latin typeface="VWAG TheSans" panose="020B0502050302020203" pitchFamily="34" charset="0"/>
            </a:endParaRPr>
          </a:p>
          <a:p>
            <a:r>
              <a:rPr lang="sv-SE" sz="1200" b="0" kern="1200" noProof="0" dirty="0">
                <a:solidFill>
                  <a:srgbClr val="000000"/>
                </a:solidFill>
                <a:latin typeface="VWAG TheSans" panose="020B0502050302020203" pitchFamily="34" charset="0"/>
              </a:rPr>
              <a:t>Vid höga temperaturer</a:t>
            </a:r>
            <a:r>
              <a:rPr lang="sv-SE" sz="1200" b="0" kern="1200" baseline="0" noProof="0" dirty="0">
                <a:solidFill>
                  <a:srgbClr val="000000"/>
                </a:solidFill>
                <a:latin typeface="VWAG TheSans" panose="020B0502050302020203" pitchFamily="34" charset="0"/>
              </a:rPr>
              <a:t> orsakat något ovanstående ger ljusbågar eller gnistor.</a:t>
            </a:r>
            <a:endParaRPr lang="sv-SE" altLang="sv-SE" b="0" noProof="0" dirty="0">
              <a:latin typeface="VWAG TheSans" panose="020B0502050302020203" pitchFamily="34" charset="0"/>
            </a:endParaRPr>
          </a:p>
          <a:p>
            <a:pPr eaLnBrk="1" hangingPunct="1"/>
            <a:r>
              <a:rPr lang="sv-SE" altLang="sv-SE" b="0" noProof="0" dirty="0">
                <a:latin typeface="VWAG TheSans" panose="020B0502050302020203" pitchFamily="34" charset="0"/>
              </a:rPr>
              <a:t>Detta</a:t>
            </a:r>
            <a:r>
              <a:rPr lang="sv-SE" altLang="sv-SE" b="0" baseline="0" noProof="0" dirty="0">
                <a:latin typeface="VWAG TheSans" panose="020B0502050302020203" pitchFamily="34" charset="0"/>
              </a:rPr>
              <a:t> kan skada er:</a:t>
            </a:r>
            <a:br>
              <a:rPr lang="sv-SE" altLang="sv-SE" b="0" baseline="0" noProof="0" dirty="0">
                <a:latin typeface="VWAG TheSans" panose="020B0502050302020203" pitchFamily="34" charset="0"/>
              </a:rPr>
            </a:br>
            <a:r>
              <a:rPr lang="sv-SE" altLang="sv-SE" b="0" noProof="0" dirty="0">
                <a:solidFill>
                  <a:srgbClr val="000000"/>
                </a:solidFill>
                <a:latin typeface="VWAG TheSans" panose="020B0502050302020203" pitchFamily="34" charset="0"/>
              </a:rPr>
              <a:t>Akustiska effekter: Kraftig knall</a:t>
            </a:r>
            <a:r>
              <a:rPr lang="sv-SE" altLang="sv-SE" b="0" baseline="0" noProof="0" dirty="0">
                <a:solidFill>
                  <a:srgbClr val="000000"/>
                </a:solidFill>
                <a:latin typeface="VWAG TheSans" panose="020B0502050302020203" pitchFamily="34" charset="0"/>
              </a:rPr>
              <a:t> uppstår när ljusbågen bildas (Blixt och Dunder).</a:t>
            </a:r>
            <a:endParaRPr lang="sv-SE" altLang="sv-SE" b="0" noProof="0" dirty="0">
              <a:solidFill>
                <a:srgbClr val="000000"/>
              </a:solidFill>
              <a:latin typeface="VWAG TheSans" panose="020B0502050302020203" pitchFamily="34" charset="0"/>
            </a:endParaRPr>
          </a:p>
          <a:p>
            <a:pPr eaLnBrk="1" hangingPunct="1"/>
            <a:r>
              <a:rPr lang="sv-SE" altLang="sv-SE" b="0" noProof="0" dirty="0">
                <a:solidFill>
                  <a:srgbClr val="000000"/>
                </a:solidFill>
                <a:latin typeface="VWAG TheSans" panose="020B0502050302020203" pitchFamily="34" charset="0"/>
              </a:rPr>
              <a:t>Termiska effekter: Brännskador på hud och ögonen,</a:t>
            </a:r>
          </a:p>
          <a:p>
            <a:pPr eaLnBrk="1" hangingPunct="1"/>
            <a:r>
              <a:rPr lang="sv-SE" altLang="sv-SE" b="0" noProof="0" dirty="0">
                <a:solidFill>
                  <a:srgbClr val="000000"/>
                </a:solidFill>
                <a:latin typeface="VWAG TheSans" panose="020B0502050302020203" pitchFamily="34" charset="0"/>
              </a:rPr>
              <a:t>samt ljusbågen kan ge ögonskador (svetsblänk).</a:t>
            </a:r>
          </a:p>
          <a:p>
            <a:pPr eaLnBrk="1" hangingPunct="1"/>
            <a:r>
              <a:rPr lang="sv-SE" altLang="sv-SE" b="0" noProof="0" dirty="0">
                <a:solidFill>
                  <a:srgbClr val="000000"/>
                </a:solidFill>
                <a:latin typeface="VWAG TheSans" panose="020B0502050302020203" pitchFamily="34" charset="0"/>
              </a:rPr>
              <a:t>Förgiftning</a:t>
            </a:r>
          </a:p>
          <a:p>
            <a:pPr eaLnBrk="1" hangingPunct="1"/>
            <a:r>
              <a:rPr lang="sv-SE" altLang="sv-SE" b="0" noProof="0" dirty="0">
                <a:solidFill>
                  <a:srgbClr val="000000"/>
                </a:solidFill>
                <a:latin typeface="VWAG TheSans" panose="020B0502050302020203" pitchFamily="34" charset="0"/>
              </a:rPr>
              <a:t>Elektriska krafter</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kern="1200" noProof="0" dirty="0">
                <a:solidFill>
                  <a:srgbClr val="000000"/>
                </a:solidFill>
                <a:latin typeface="VWAG TheSans" panose="020B0502050302020203" pitchFamily="34" charset="0"/>
              </a:rPr>
              <a:t>Det som kan vara</a:t>
            </a:r>
            <a:r>
              <a:rPr lang="sv-SE" sz="1200" b="1" kern="1200" baseline="0" noProof="0" dirty="0">
                <a:solidFill>
                  <a:srgbClr val="000000"/>
                </a:solidFill>
                <a:latin typeface="VWAG TheSans" panose="020B0502050302020203" pitchFamily="34" charset="0"/>
              </a:rPr>
              <a:t> extra läskigt är att metall förgasas vid dessa höga temperaturer</a:t>
            </a:r>
            <a:r>
              <a:rPr lang="sv-SE" sz="1200" b="1" kern="1200" noProof="0" dirty="0">
                <a:solidFill>
                  <a:srgbClr val="000000"/>
                </a:solidFill>
                <a:latin typeface="VWAG TheSans" panose="020B0502050302020203" pitchFamily="34" charset="0"/>
              </a:rPr>
              <a:t>!</a:t>
            </a:r>
          </a:p>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89</a:t>
            </a:fld>
            <a:endParaRPr lang="de-DE"/>
          </a:p>
        </p:txBody>
      </p:sp>
    </p:spTree>
    <p:extLst>
      <p:ext uri="{BB962C8B-B14F-4D97-AF65-F5344CB8AC3E}">
        <p14:creationId xmlns:p14="http://schemas.microsoft.com/office/powerpoint/2010/main" val="402024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dirty="0">
                <a:latin typeface="VWAG TheSans" panose="020B0502050302020203" pitchFamily="34" charset="0"/>
              </a:rPr>
              <a:t>Sekundära skador:</a:t>
            </a:r>
          </a:p>
          <a:p>
            <a:r>
              <a:rPr lang="sv-SE" b="0" noProof="0" dirty="0">
                <a:latin typeface="VWAG TheSans" panose="020B0502050302020203" pitchFamily="34" charset="0"/>
              </a:rPr>
              <a:t>Definieras av skador där elektrifiering ej</a:t>
            </a:r>
            <a:r>
              <a:rPr lang="sv-SE" b="0" baseline="0" noProof="0" dirty="0">
                <a:latin typeface="VWAG TheSans" panose="020B0502050302020203" pitchFamily="34" charset="0"/>
              </a:rPr>
              <a:t> är skadeorsaken, utan följden av elektrisk chock leder till en skada.</a:t>
            </a:r>
            <a:endParaRPr lang="sv-SE" b="0" noProof="0" dirty="0">
              <a:latin typeface="VWAG TheSans" panose="020B0502050302020203" pitchFamily="34" charset="0"/>
            </a:endParaRPr>
          </a:p>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90</a:t>
            </a:fld>
            <a:endParaRPr lang="de-DE"/>
          </a:p>
        </p:txBody>
      </p:sp>
    </p:spTree>
    <p:extLst>
      <p:ext uri="{BB962C8B-B14F-4D97-AF65-F5344CB8AC3E}">
        <p14:creationId xmlns:p14="http://schemas.microsoft.com/office/powerpoint/2010/main" val="284639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Grupparbete</a:t>
            </a:r>
          </a:p>
        </p:txBody>
      </p:sp>
      <p:sp>
        <p:nvSpPr>
          <p:cNvPr id="4" name="Platshållare för bildnummer 3"/>
          <p:cNvSpPr>
            <a:spLocks noGrp="1"/>
          </p:cNvSpPr>
          <p:nvPr>
            <p:ph type="sldNum" sz="quarter" idx="10"/>
          </p:nvPr>
        </p:nvSpPr>
        <p:spPr/>
        <p:txBody>
          <a:bodyPr/>
          <a:lstStyle/>
          <a:p>
            <a:fld id="{D6CC19A6-B07B-4FE3-A44D-0F4CC2604C13}" type="slidenum">
              <a:rPr lang="de-DE" smtClean="0"/>
              <a:pPr/>
              <a:t>91</a:t>
            </a:fld>
            <a:endParaRPr lang="de-DE"/>
          </a:p>
        </p:txBody>
      </p:sp>
    </p:spTree>
    <p:extLst>
      <p:ext uri="{BB962C8B-B14F-4D97-AF65-F5344CB8AC3E}">
        <p14:creationId xmlns:p14="http://schemas.microsoft.com/office/powerpoint/2010/main" val="72790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17EC5-A6C8-404B-B4A5-06D260211DE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731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17EC5-A6C8-404B-B4A5-06D260211DE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351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17EC5-A6C8-404B-B4A5-06D260211DE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05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sz="1200" b="0" dirty="0">
                <a:solidFill>
                  <a:srgbClr val="000000"/>
                </a:solidFill>
                <a:latin typeface="VWAG TheSans" panose="020B0502050302020203" pitchFamily="34" charset="0"/>
              </a:rPr>
              <a:t>De vitala funktionerna är puls och </a:t>
            </a:r>
            <a:r>
              <a:rPr lang="sv-SE" altLang="sv-SE" sz="1200" b="1" dirty="0">
                <a:solidFill>
                  <a:srgbClr val="000000"/>
                </a:solidFill>
                <a:latin typeface="VWAG TheSans" panose="020B0502050302020203" pitchFamily="34" charset="0"/>
              </a:rPr>
              <a:t>andning</a:t>
            </a:r>
            <a:r>
              <a:rPr lang="sv-SE" altLang="sv-SE" sz="1200" b="0" dirty="0">
                <a:solidFill>
                  <a:srgbClr val="000000"/>
                </a:solidFill>
                <a:latin typeface="VWAG TheSans" panose="020B0502050302020203" pitchFamily="34" charset="0"/>
              </a:rPr>
              <a:t>. </a:t>
            </a:r>
            <a:br>
              <a:rPr lang="sv-SE" altLang="sv-SE" sz="1200" b="0" dirty="0">
                <a:solidFill>
                  <a:srgbClr val="000000"/>
                </a:solidFill>
                <a:latin typeface="VWAG TheSans" panose="020B0502050302020203" pitchFamily="34" charset="0"/>
              </a:rPr>
            </a:br>
            <a:r>
              <a:rPr lang="sv-SE" altLang="sv-SE" sz="1200" b="0" dirty="0">
                <a:solidFill>
                  <a:srgbClr val="000000"/>
                </a:solidFill>
                <a:latin typeface="VWAG TheSans" panose="020B0502050302020203" pitchFamily="34" charset="0"/>
              </a:rPr>
              <a:t>Andning kan upptäckas, t ex vid munnen och näsan av olycksoffret. </a:t>
            </a:r>
          </a:p>
          <a:p>
            <a:pPr eaLnBrk="1" hangingPunct="1"/>
            <a:r>
              <a:rPr lang="sv-SE" altLang="sv-SE" sz="1200" b="0" dirty="0">
                <a:solidFill>
                  <a:srgbClr val="000000"/>
                </a:solidFill>
                <a:latin typeface="VWAG TheSans" panose="020B0502050302020203" pitchFamily="34" charset="0"/>
              </a:rPr>
              <a:t>Det bästa stället att upptäcka pulsen är på halsartären direkt under örat. (utgår)</a:t>
            </a:r>
          </a:p>
          <a:p>
            <a:pPr eaLnBrk="1" hangingPunct="1"/>
            <a:r>
              <a:rPr lang="sv-SE" altLang="sv-SE" sz="1200" b="0" dirty="0">
                <a:solidFill>
                  <a:srgbClr val="000000"/>
                </a:solidFill>
                <a:latin typeface="VWAG TheSans" panose="020B0502050302020203" pitchFamily="34" charset="0"/>
              </a:rPr>
              <a:t>Senaste metoden för hjärt-lung- massage:</a:t>
            </a:r>
          </a:p>
          <a:p>
            <a:pPr eaLnBrk="1" hangingPunct="1"/>
            <a:r>
              <a:rPr lang="sv-SE" altLang="sv-SE" sz="1200" b="0" dirty="0">
                <a:solidFill>
                  <a:srgbClr val="000000"/>
                </a:solidFill>
                <a:latin typeface="VWAG TheSans" panose="020B0502050302020203" pitchFamily="34" charset="0"/>
              </a:rPr>
              <a:t>30 kompressioner med en frekvens av 100/minut (100bpm) på nedre delen av bröstbenet</a:t>
            </a:r>
          </a:p>
          <a:p>
            <a:pPr eaLnBrk="1" hangingPunct="1"/>
            <a:r>
              <a:rPr lang="sv-SE" altLang="sv-SE" sz="1200" b="0" dirty="0">
                <a:solidFill>
                  <a:srgbClr val="000000"/>
                </a:solidFill>
                <a:latin typeface="VWAG TheSans" panose="020B0502050302020203" pitchFamily="34" charset="0"/>
              </a:rPr>
              <a:t>2 inblåsningar med huvudet lätt böjd bakåt på offret</a:t>
            </a:r>
          </a:p>
          <a:p>
            <a:pPr eaLnBrk="1" hangingPunct="1"/>
            <a:r>
              <a:rPr lang="sv-SE" altLang="sv-SE" sz="1200" b="0" dirty="0">
                <a:solidFill>
                  <a:srgbClr val="000000"/>
                </a:solidFill>
                <a:latin typeface="VWAG TheSans" panose="020B0502050302020203" pitchFamily="34" charset="0"/>
              </a:rPr>
              <a:t>De åtgärder som måste utföras tills akutläkare anländer!</a:t>
            </a:r>
          </a:p>
          <a:p>
            <a:pPr eaLnBrk="1" hangingPunct="1"/>
            <a:r>
              <a:rPr lang="sv-SE" altLang="sv-SE" sz="1200" b="0" dirty="0">
                <a:solidFill>
                  <a:srgbClr val="000000"/>
                </a:solidFill>
                <a:latin typeface="VWAG TheSans" panose="020B0502050302020203" pitchFamily="34" charset="0"/>
              </a:rPr>
              <a:t>Defibrillator för användning av icke-proffs. </a:t>
            </a:r>
          </a:p>
          <a:p>
            <a:pPr eaLnBrk="1" hangingPunct="1"/>
            <a:r>
              <a:rPr lang="sv-SE" altLang="sv-SE" sz="1200" b="0" dirty="0">
                <a:solidFill>
                  <a:srgbClr val="000000"/>
                </a:solidFill>
                <a:latin typeface="VWAG TheSans" panose="020B0502050302020203" pitchFamily="34" charset="0"/>
              </a:rPr>
              <a:t>Tillämpningen av enheten beskrivs kortfattat med illustrationer och ytterligare drift och hantering anvisningar ges akustiskt/optiskt.</a:t>
            </a:r>
          </a:p>
          <a:p>
            <a:pPr eaLnBrk="1" hangingPunct="1"/>
            <a:r>
              <a:rPr lang="sv-SE" altLang="sv-SE" sz="1200" b="0" dirty="0">
                <a:solidFill>
                  <a:srgbClr val="000000"/>
                </a:solidFill>
                <a:latin typeface="VWAG TheSans" panose="020B0502050302020203" pitchFamily="34" charset="0"/>
              </a:rPr>
              <a:t>Glöm inte skaderapporten vid fall av arbetsrelaterade olyckor!</a:t>
            </a:r>
          </a:p>
          <a:p>
            <a:pPr eaLnBrk="1" hangingPunct="1"/>
            <a:r>
              <a:rPr lang="sv-SE" altLang="sv-SE" sz="1200" b="0" dirty="0">
                <a:solidFill>
                  <a:srgbClr val="000000"/>
                </a:solidFill>
                <a:latin typeface="VWAG TheSans" panose="020B0502050302020203" pitchFamily="34" charset="0"/>
              </a:rPr>
              <a:t>Om ni är</a:t>
            </a:r>
            <a:r>
              <a:rPr lang="sv-SE" altLang="sv-SE" sz="1200" b="0" baseline="0" dirty="0">
                <a:solidFill>
                  <a:srgbClr val="000000"/>
                </a:solidFill>
                <a:latin typeface="VWAG TheSans" panose="020B0502050302020203" pitchFamily="34" charset="0"/>
              </a:rPr>
              <a:t> fler, ta även hand om brännskador genom att kyla och ev. sekundära skador t ex stoppa blodflöde.</a:t>
            </a:r>
            <a:endParaRPr lang="sv-SE" altLang="sv-SE" sz="1200" b="0" dirty="0">
              <a:solidFill>
                <a:srgbClr val="000000"/>
              </a:solidFill>
              <a:latin typeface="VWAG TheSans" panose="020B0502050302020203" pitchFamily="34" charset="0"/>
            </a:endParaRPr>
          </a:p>
          <a:p>
            <a:pPr eaLnBrk="1" hangingPunct="1"/>
            <a:r>
              <a:rPr lang="sv-SE" altLang="sv-SE" sz="1200" b="1" dirty="0">
                <a:solidFill>
                  <a:srgbClr val="000000"/>
                </a:solidFill>
                <a:latin typeface="VWAG TheSans" panose="020B0502050302020203" pitchFamily="34" charset="0"/>
              </a:rPr>
              <a:t>HLR person:</a:t>
            </a:r>
          </a:p>
          <a:p>
            <a:pPr eaLnBrk="1" hangingPunct="1"/>
            <a:r>
              <a:rPr lang="sv-SE" altLang="sv-SE" sz="1200" b="0" dirty="0">
                <a:solidFill>
                  <a:srgbClr val="000000"/>
                </a:solidFill>
                <a:latin typeface="VWAG TheSans" panose="020B0502050302020203" pitchFamily="34" charset="0"/>
              </a:rPr>
              <a:t>Första hjälpen-utbildning: 2 dagar, sedan repetitionskurs av en dag varje 2 år</a:t>
            </a:r>
          </a:p>
          <a:p>
            <a:pPr eaLnBrk="1" hangingPunct="1"/>
            <a:r>
              <a:rPr lang="sv-SE" altLang="sv-SE" sz="1200" b="0" dirty="0">
                <a:solidFill>
                  <a:srgbClr val="000000"/>
                </a:solidFill>
                <a:latin typeface="VWAG TheSans" panose="020B0502050302020203" pitchFamily="34" charset="0"/>
              </a:rPr>
              <a:t>HLR personer bör delas upp i ett företag för att täcka alla tider och områden.</a:t>
            </a:r>
          </a:p>
          <a:p>
            <a:pPr eaLnBrk="1" hangingPunct="1"/>
            <a:r>
              <a:rPr lang="sv-SE" altLang="sv-SE" sz="1200" b="0" dirty="0">
                <a:solidFill>
                  <a:srgbClr val="000000"/>
                </a:solidFill>
                <a:latin typeface="VWAG TheSans" panose="020B0502050302020203" pitchFamily="34" charset="0"/>
              </a:rPr>
              <a:t>Minst två HLR personer måste finnas i bolaget vid samma tidpunkt.</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17EC5-A6C8-404B-B4A5-06D260211DE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151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17EC5-A6C8-404B-B4A5-06D260211DE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947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78</a:t>
            </a:fld>
            <a:endParaRPr lang="de-DE"/>
          </a:p>
        </p:txBody>
      </p:sp>
    </p:spTree>
    <p:extLst>
      <p:ext uri="{BB962C8B-B14F-4D97-AF65-F5344CB8AC3E}">
        <p14:creationId xmlns:p14="http://schemas.microsoft.com/office/powerpoint/2010/main" val="884506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effectLst/>
                <a:latin typeface="VWAG TheSans" panose="020B0502050302020203" pitchFamily="34" charset="0"/>
              </a:rPr>
              <a:t>Tidigare fanns också E-beteckningen. </a:t>
            </a:r>
            <a:br>
              <a:rPr lang="sv-SE" b="0" dirty="0">
                <a:effectLst/>
                <a:latin typeface="VWAG TheSans" panose="020B0502050302020203" pitchFamily="34" charset="0"/>
              </a:rPr>
            </a:br>
            <a:r>
              <a:rPr lang="sv-SE" b="0" dirty="0">
                <a:effectLst/>
                <a:latin typeface="VWAG TheSans" panose="020B0502050302020203" pitchFamily="34" charset="0"/>
              </a:rPr>
              <a:t>Den talade om att släckaren kunde användas mot strömförande elanläggningar. </a:t>
            </a:r>
            <a:br>
              <a:rPr lang="sv-SE" b="0" dirty="0">
                <a:effectLst/>
                <a:latin typeface="VWAG TheSans" panose="020B0502050302020203" pitchFamily="34" charset="0"/>
              </a:rPr>
            </a:br>
            <a:r>
              <a:rPr lang="sv-SE" b="0" dirty="0">
                <a:effectLst/>
                <a:latin typeface="VWAG TheSans" panose="020B0502050302020203" pitchFamily="34" charset="0"/>
              </a:rPr>
              <a:t>Denna beteckning är borttagen och ersatt med information på släckaren.</a:t>
            </a:r>
          </a:p>
          <a:p>
            <a:r>
              <a:rPr lang="sv-SE" b="0" dirty="0">
                <a:effectLst/>
                <a:latin typeface="VWAG TheSans" panose="020B0502050302020203" pitchFamily="34" charset="0"/>
              </a:rPr>
              <a:t>Nytt är att många vatten- och skumsläckare kommer att kunna godkännas för</a:t>
            </a:r>
            <a:br>
              <a:rPr lang="sv-SE" b="0" dirty="0">
                <a:effectLst/>
                <a:latin typeface="VWAG TheSans" panose="020B0502050302020203" pitchFamily="34" charset="0"/>
              </a:rPr>
            </a:br>
            <a:r>
              <a:rPr lang="sv-SE" b="0" dirty="0">
                <a:effectLst/>
                <a:latin typeface="VWAG TheSans" panose="020B0502050302020203" pitchFamily="34" charset="0"/>
              </a:rPr>
              <a:t>användning mot brand i elanläggningar under 1000 V. </a:t>
            </a:r>
            <a:br>
              <a:rPr lang="sv-SE" b="0" dirty="0">
                <a:effectLst/>
                <a:latin typeface="VWAG TheSans" panose="020B0502050302020203" pitchFamily="34" charset="0"/>
              </a:rPr>
            </a:br>
            <a:r>
              <a:rPr lang="sv-SE" b="0" dirty="0">
                <a:effectLst/>
                <a:latin typeface="VWAG TheSans" panose="020B0502050302020203" pitchFamily="34" charset="0"/>
              </a:rPr>
              <a:t>Pulver- och skumsläckarna är de bästa allroundsläckarna.</a:t>
            </a:r>
          </a:p>
          <a:p>
            <a:r>
              <a:rPr lang="sv-SE" b="0" dirty="0">
                <a:effectLst/>
                <a:latin typeface="VWAG TheSans" panose="020B0502050302020203" pitchFamily="34" charset="0"/>
              </a:rPr>
              <a:t>Ny typ av släckare är framtagen för brand i </a:t>
            </a:r>
            <a:r>
              <a:rPr lang="sv-SE" b="0" dirty="0" err="1">
                <a:effectLst/>
                <a:latin typeface="VWAG TheSans" panose="020B0502050302020203" pitchFamily="34" charset="0"/>
              </a:rPr>
              <a:t>Lithium</a:t>
            </a:r>
            <a:r>
              <a:rPr lang="sv-SE" b="0" dirty="0">
                <a:effectLst/>
                <a:latin typeface="VWAG TheSans" panose="020B0502050302020203" pitchFamily="34" charset="0"/>
              </a:rPr>
              <a:t> </a:t>
            </a:r>
            <a:r>
              <a:rPr lang="sv-SE" b="0" dirty="0" err="1">
                <a:effectLst/>
                <a:latin typeface="VWAG TheSans" panose="020B0502050302020203" pitchFamily="34" charset="0"/>
              </a:rPr>
              <a:t>ion</a:t>
            </a:r>
            <a:r>
              <a:rPr lang="sv-SE" b="0" dirty="0">
                <a:effectLst/>
                <a:latin typeface="VWAG TheSans" panose="020B0502050302020203" pitchFamily="34" charset="0"/>
              </a:rPr>
              <a:t> (AVD)</a:t>
            </a:r>
          </a:p>
          <a:p>
            <a:r>
              <a:rPr lang="sv-SE" b="0" dirty="0">
                <a:effectLst/>
                <a:latin typeface="VWAG TheSans" panose="020B0502050302020203" pitchFamily="34" charset="0"/>
              </a:rPr>
              <a:t>Men rådet till er är, se över era släckare nu när dessa bilar böjar bli fler och </a:t>
            </a:r>
            <a:br>
              <a:rPr lang="sv-SE" b="0" dirty="0">
                <a:effectLst/>
                <a:latin typeface="VWAG TheSans" panose="020B0502050302020203" pitchFamily="34" charset="0"/>
              </a:rPr>
            </a:br>
            <a:r>
              <a:rPr lang="sv-SE" b="0" dirty="0">
                <a:effectLst/>
                <a:latin typeface="VWAG TheSans" panose="020B0502050302020203" pitchFamily="34" charset="0"/>
              </a:rPr>
              <a:t>detta hjälper räddningstjänsterna på er ort gärna till med.</a:t>
            </a:r>
            <a:endParaRPr lang="sv-SE" b="0" dirty="0">
              <a:latin typeface="VWAG TheSans" panose="020B0502050302020203" pitchFamily="34" charset="0"/>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17EC5-A6C8-404B-B4A5-06D260211DE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60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79</a:t>
            </a:fld>
            <a:endParaRPr lang="de-DE"/>
          </a:p>
        </p:txBody>
      </p:sp>
    </p:spTree>
    <p:extLst>
      <p:ext uri="{BB962C8B-B14F-4D97-AF65-F5344CB8AC3E}">
        <p14:creationId xmlns:p14="http://schemas.microsoft.com/office/powerpoint/2010/main" val="24750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sv-SE" altLang="sv-SE" dirty="0">
                <a:latin typeface="VWAG TheSans" panose="020B0502050302020203" pitchFamily="34" charset="0"/>
              </a:rPr>
              <a:t>Veff = Volt, effektivvärde</a:t>
            </a:r>
          </a:p>
          <a:p>
            <a:pPr marL="0" marR="0" lvl="0" indent="0" algn="l" defTabSz="914400" rtl="0" eaLnBrk="1" fontAlgn="auto" latinLnBrk="0" hangingPunct="1">
              <a:lnSpc>
                <a:spcPct val="110000"/>
              </a:lnSpc>
              <a:spcBef>
                <a:spcPts val="0"/>
              </a:spcBef>
              <a:spcAft>
                <a:spcPts val="600"/>
              </a:spcAft>
              <a:buClrTx/>
              <a:buSzTx/>
              <a:buFontTx/>
              <a:buNone/>
              <a:tabLst/>
              <a:defRPr/>
            </a:pPr>
            <a:r>
              <a:rPr lang="sv-SE" altLang="sv-SE" dirty="0">
                <a:latin typeface="VWAG TheSans" panose="020B0502050302020203" pitchFamily="34" charset="0"/>
              </a:rPr>
              <a:t>Vp-p = Volt, peak-to-peak</a:t>
            </a:r>
          </a:p>
          <a:p>
            <a:endParaRPr lang="sv-SE" altLang="sv-SE" dirty="0">
              <a:latin typeface="VWAG TheSans" panose="020B0502050302020203" pitchFamily="34" charset="0"/>
            </a:endParaRPr>
          </a:p>
          <a:p>
            <a:r>
              <a:rPr lang="sv-SE" altLang="sv-SE" dirty="0">
                <a:latin typeface="VWAG TheSans" panose="020B0502050302020203" pitchFamily="34" charset="0"/>
              </a:rPr>
              <a:t>Trefasmotorn i högvoltssystemet försörjs med en 3-fas växelspänning. </a:t>
            </a:r>
            <a:br>
              <a:rPr lang="sv-SE" altLang="sv-SE" dirty="0">
                <a:latin typeface="VWAG TheSans" panose="020B0502050302020203" pitchFamily="34" charset="0"/>
              </a:rPr>
            </a:br>
            <a:r>
              <a:rPr lang="sv-SE" altLang="sv-SE" dirty="0">
                <a:latin typeface="VWAG TheSans" panose="020B0502050302020203" pitchFamily="34" charset="0"/>
              </a:rPr>
              <a:t>Effekt och varvtal kontrolleras med spänning</a:t>
            </a:r>
            <a:r>
              <a:rPr lang="sv-SE" altLang="sv-SE" baseline="0" dirty="0">
                <a:latin typeface="VWAG TheSans" panose="020B0502050302020203" pitchFamily="34" charset="0"/>
              </a:rPr>
              <a:t> / ström </a:t>
            </a:r>
            <a:r>
              <a:rPr lang="sv-SE" altLang="sv-SE" dirty="0">
                <a:latin typeface="VWAG TheSans" panose="020B0502050302020203" pitchFamily="34" charset="0"/>
              </a:rPr>
              <a:t>nivåerna och frekvens. </a:t>
            </a:r>
            <a:br>
              <a:rPr lang="sv-SE" altLang="sv-SE" dirty="0">
                <a:latin typeface="VWAG TheSans" panose="020B0502050302020203" pitchFamily="34" charset="0"/>
              </a:rPr>
            </a:br>
            <a:r>
              <a:rPr lang="sv-SE" altLang="sv-SE" dirty="0">
                <a:latin typeface="VWAG TheSans" panose="020B0502050302020203" pitchFamily="34" charset="0"/>
              </a:rPr>
              <a:t>Elektrifieringen av en sådan 3-fas motor är ytterligare farlig eftersom den jobbar </a:t>
            </a:r>
            <a:br>
              <a:rPr lang="sv-SE" altLang="sv-SE" dirty="0">
                <a:latin typeface="VWAG TheSans" panose="020B0502050302020203" pitchFamily="34" charset="0"/>
              </a:rPr>
            </a:br>
            <a:r>
              <a:rPr lang="sv-SE" altLang="sv-SE" dirty="0">
                <a:latin typeface="VWAG TheSans" panose="020B0502050302020203" pitchFamily="34" charset="0"/>
              </a:rPr>
              <a:t>med lågfrekvent växelspänning. </a:t>
            </a:r>
          </a:p>
          <a:p>
            <a:pPr marL="0" marR="0" lvl="0" indent="0" algn="l" defTabSz="914400" rtl="0" eaLnBrk="1" fontAlgn="auto" latinLnBrk="0" hangingPunct="1">
              <a:lnSpc>
                <a:spcPct val="110000"/>
              </a:lnSpc>
              <a:spcBef>
                <a:spcPts val="0"/>
              </a:spcBef>
              <a:spcAft>
                <a:spcPts val="600"/>
              </a:spcAft>
              <a:buClrTx/>
              <a:buSzTx/>
              <a:buFontTx/>
              <a:buNone/>
              <a:tabLst/>
              <a:defRPr/>
            </a:pPr>
            <a:r>
              <a:rPr lang="sv-SE" altLang="sv-SE" dirty="0">
                <a:latin typeface="VWAG TheSans" panose="020B0502050302020203" pitchFamily="34" charset="0"/>
              </a:rPr>
              <a:t>Växelspänning är lite speciell eftersom </a:t>
            </a:r>
            <a:br>
              <a:rPr lang="sv-SE" altLang="sv-SE" dirty="0">
                <a:latin typeface="VWAG TheSans" panose="020B0502050302020203" pitchFamily="34" charset="0"/>
              </a:rPr>
            </a:br>
            <a:r>
              <a:rPr lang="sv-SE" altLang="sv-SE" dirty="0">
                <a:latin typeface="VWAG TheSans" panose="020B0502050302020203" pitchFamily="34" charset="0"/>
              </a:rPr>
              <a:t>dess spänningsnivå för det mesta anges i effektivvärde, beroende på signalform </a:t>
            </a:r>
            <a:br>
              <a:rPr lang="sv-SE" altLang="sv-SE" dirty="0">
                <a:latin typeface="VWAG TheSans" panose="020B0502050302020203" pitchFamily="34" charset="0"/>
              </a:rPr>
            </a:br>
            <a:r>
              <a:rPr lang="sv-SE" altLang="sv-SE" dirty="0">
                <a:latin typeface="VWAG TheSans" panose="020B0502050302020203" pitchFamily="34" charset="0"/>
              </a:rPr>
              <a:t>(sinusformad eller trapetsformad) är dock beröringsspänningen  betydligt högre</a:t>
            </a:r>
            <a:br>
              <a:rPr lang="sv-SE" altLang="sv-SE" dirty="0">
                <a:latin typeface="VWAG TheSans" panose="020B0502050302020203" pitchFamily="34" charset="0"/>
              </a:rPr>
            </a:br>
            <a:r>
              <a:rPr lang="sv-SE" altLang="sv-SE" dirty="0">
                <a:latin typeface="VWAG TheSans" panose="020B0502050302020203" pitchFamily="34" charset="0"/>
              </a:rPr>
              <a:t> än effektivvärdet</a:t>
            </a:r>
            <a:br>
              <a:rPr lang="sv-SE" altLang="sv-SE" dirty="0">
                <a:latin typeface="VWAG TheSans" panose="020B0502050302020203" pitchFamily="34" charset="0"/>
              </a:rPr>
            </a:br>
            <a:r>
              <a:rPr lang="sv-SE" altLang="sv-SE" dirty="0">
                <a:latin typeface="VWAG TheSans" panose="020B0502050302020203" pitchFamily="34" charset="0"/>
              </a:rPr>
              <a:t>(Vp-p = 3ggr effektivvärdet)</a:t>
            </a:r>
          </a:p>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80</a:t>
            </a:fld>
            <a:endParaRPr lang="de-DE"/>
          </a:p>
        </p:txBody>
      </p:sp>
    </p:spTree>
    <p:extLst>
      <p:ext uri="{BB962C8B-B14F-4D97-AF65-F5344CB8AC3E}">
        <p14:creationId xmlns:p14="http://schemas.microsoft.com/office/powerpoint/2010/main" val="155798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2563" indent="-182563" eaLnBrk="1" fontAlgn="base" hangingPunct="1">
              <a:lnSpc>
                <a:spcPct val="100000"/>
              </a:lnSpc>
              <a:spcBef>
                <a:spcPct val="50000"/>
              </a:spcBef>
              <a:buClrTx/>
              <a:buSzTx/>
              <a:buFontTx/>
              <a:buChar char="•"/>
              <a:defRPr/>
            </a:pPr>
            <a:r>
              <a:rPr lang="sv-SE" sz="1200" b="1" kern="1200" dirty="0">
                <a:solidFill>
                  <a:srgbClr val="000000"/>
                </a:solidFill>
                <a:latin typeface="VWAG TheSans" panose="020B0502050302020203" pitchFamily="34" charset="0"/>
              </a:rPr>
              <a:t>Växelspänning från 25 V och likspänning från 60 V är farligt.</a:t>
            </a:r>
          </a:p>
          <a:p>
            <a:pPr marL="182563" indent="-182563" eaLnBrk="1" fontAlgn="base" hangingPunct="1">
              <a:lnSpc>
                <a:spcPct val="100000"/>
              </a:lnSpc>
              <a:spcBef>
                <a:spcPct val="50000"/>
              </a:spcBef>
              <a:buClrTx/>
              <a:buSzTx/>
              <a:buFontTx/>
              <a:buChar char="•"/>
              <a:defRPr/>
            </a:pPr>
            <a:r>
              <a:rPr lang="sv-SE" sz="1200" b="1" kern="1200" dirty="0">
                <a:solidFill>
                  <a:srgbClr val="000000"/>
                </a:solidFill>
                <a:latin typeface="VWAG TheSans" panose="020B0502050302020203" pitchFamily="34" charset="0"/>
              </a:rPr>
              <a:t>Från ca. 5 mA elektrisk ström igenom kroppen, anses man ha blivit "elektrifierad”,</a:t>
            </a:r>
            <a:br>
              <a:rPr lang="sv-SE" sz="1200" b="1" kern="1200" dirty="0">
                <a:solidFill>
                  <a:srgbClr val="000000"/>
                </a:solidFill>
                <a:latin typeface="VWAG TheSans" panose="020B0502050302020203" pitchFamily="34" charset="0"/>
              </a:rPr>
            </a:br>
            <a:r>
              <a:rPr lang="sv-SE" sz="1200" b="1" kern="1200" dirty="0">
                <a:solidFill>
                  <a:srgbClr val="000000"/>
                </a:solidFill>
                <a:latin typeface="VWAG TheSans" panose="020B0502050302020203" pitchFamily="34" charset="0"/>
              </a:rPr>
              <a:t>en “kittlande“ känsla känns, men man kan fortfarande släppa taget om komponenten.</a:t>
            </a:r>
          </a:p>
          <a:p>
            <a:pPr marL="182563" indent="-182563" eaLnBrk="1" fontAlgn="base" hangingPunct="1">
              <a:lnSpc>
                <a:spcPct val="100000"/>
              </a:lnSpc>
              <a:spcBef>
                <a:spcPct val="50000"/>
              </a:spcBef>
              <a:buClrTx/>
              <a:buSzTx/>
              <a:buFontTx/>
              <a:buChar char="•"/>
              <a:defRPr/>
            </a:pPr>
            <a:r>
              <a:rPr lang="sv-SE" sz="1200" b="1" kern="1200" dirty="0">
                <a:solidFill>
                  <a:srgbClr val="000000"/>
                </a:solidFill>
                <a:latin typeface="VWAG TheSans" panose="020B0502050302020203" pitchFamily="34" charset="0"/>
              </a:rPr>
              <a:t>Från ca. 10 mA elektrisk ström igenom kroppen, är “släpptröskeln“ uppnådd och musklerna </a:t>
            </a:r>
            <a:br>
              <a:rPr lang="sv-SE" sz="1200" b="1" kern="1200" dirty="0">
                <a:solidFill>
                  <a:srgbClr val="000000"/>
                </a:solidFill>
                <a:latin typeface="VWAG TheSans" panose="020B0502050302020203" pitchFamily="34" charset="0"/>
              </a:rPr>
            </a:br>
            <a:r>
              <a:rPr lang="sv-SE" sz="1200" b="1" kern="1200" dirty="0">
                <a:solidFill>
                  <a:srgbClr val="000000"/>
                </a:solidFill>
                <a:latin typeface="VWAG TheSans" panose="020B0502050302020203" pitchFamily="34" charset="0"/>
              </a:rPr>
              <a:t>lyder inte kroppens signaler längre. Det är nu inte möjligt att släppa komponenten!</a:t>
            </a:r>
          </a:p>
          <a:p>
            <a:pPr marL="182563" indent="-182563" eaLnBrk="1" fontAlgn="base" hangingPunct="1">
              <a:lnSpc>
                <a:spcPct val="100000"/>
              </a:lnSpc>
              <a:spcBef>
                <a:spcPct val="50000"/>
              </a:spcBef>
              <a:buClrTx/>
              <a:buSzTx/>
              <a:buFontTx/>
              <a:buChar char="•"/>
              <a:defRPr/>
            </a:pPr>
            <a:r>
              <a:rPr lang="sv-SE" sz="1200" b="1" kern="1200" dirty="0">
                <a:solidFill>
                  <a:srgbClr val="000000"/>
                </a:solidFill>
                <a:latin typeface="VWAG TheSans" panose="020B0502050302020203" pitchFamily="34" charset="0"/>
              </a:rPr>
              <a:t>Med ett strömflöde under en längre tid med en strömstyrka på 30–50 mA igenom kroppen, </a:t>
            </a:r>
            <a:br>
              <a:rPr lang="sv-SE" sz="1200" b="1" kern="1200" dirty="0">
                <a:solidFill>
                  <a:srgbClr val="000000"/>
                </a:solidFill>
                <a:latin typeface="VWAG TheSans" panose="020B0502050302020203" pitchFamily="34" charset="0"/>
              </a:rPr>
            </a:br>
            <a:r>
              <a:rPr lang="sv-SE" sz="1200" b="1" kern="1200" dirty="0">
                <a:solidFill>
                  <a:srgbClr val="000000"/>
                </a:solidFill>
                <a:latin typeface="VWAG TheSans" panose="020B0502050302020203" pitchFamily="34" charset="0"/>
              </a:rPr>
              <a:t>orsakar andningsstillestånd och rubbningar</a:t>
            </a:r>
            <a:r>
              <a:rPr lang="sv-SE" sz="1200" b="1" kern="1200" baseline="0" dirty="0">
                <a:solidFill>
                  <a:srgbClr val="000000"/>
                </a:solidFill>
                <a:latin typeface="VWAG TheSans" panose="020B0502050302020203" pitchFamily="34" charset="0"/>
              </a:rPr>
              <a:t> i hjärtrytmen</a:t>
            </a:r>
            <a:r>
              <a:rPr lang="sv-SE" sz="1200" b="1" kern="1200" dirty="0">
                <a:solidFill>
                  <a:srgbClr val="000000"/>
                </a:solidFill>
                <a:latin typeface="VWAG TheSans" panose="020B0502050302020203" pitchFamily="34" charset="0"/>
              </a:rPr>
              <a:t>.</a:t>
            </a:r>
          </a:p>
          <a:p>
            <a:pPr marL="182563" indent="-182563" eaLnBrk="1" fontAlgn="base" hangingPunct="1">
              <a:lnSpc>
                <a:spcPct val="100000"/>
              </a:lnSpc>
              <a:spcBef>
                <a:spcPct val="50000"/>
              </a:spcBef>
              <a:buClrTx/>
              <a:buSzTx/>
              <a:buFontTx/>
              <a:buChar char="•"/>
              <a:defRPr/>
            </a:pPr>
            <a:r>
              <a:rPr lang="sv-SE" sz="1200" b="1" kern="1200" dirty="0">
                <a:solidFill>
                  <a:srgbClr val="000000"/>
                </a:solidFill>
                <a:latin typeface="VWAG TheSans" panose="020B0502050302020203" pitchFamily="34" charset="0"/>
              </a:rPr>
              <a:t>Med ett strömflöde fr.o.m. ca: 50 mA igenom kroppen, är “dödströskeln“ uppnådd.</a:t>
            </a:r>
          </a:p>
          <a:p>
            <a:pPr marL="182563" indent="-182563" eaLnBrk="1" fontAlgn="base" hangingPunct="1">
              <a:lnSpc>
                <a:spcPct val="100000"/>
              </a:lnSpc>
              <a:spcBef>
                <a:spcPct val="50000"/>
              </a:spcBef>
              <a:buClrTx/>
              <a:buSzTx/>
              <a:buFontTx/>
              <a:buChar char="•"/>
              <a:defRPr/>
            </a:pPr>
            <a:r>
              <a:rPr lang="sv-SE" sz="1200" b="1" kern="1200" dirty="0">
                <a:solidFill>
                  <a:srgbClr val="000000"/>
                </a:solidFill>
                <a:latin typeface="VWAG TheSans" panose="020B0502050302020203" pitchFamily="34" charset="0"/>
              </a:rPr>
              <a:t>Tiden för strömflödet, övergångsresistansen och hur den passerar kroppen är avgörande faktorer.</a:t>
            </a:r>
          </a:p>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81</a:t>
            </a:fld>
            <a:endParaRPr lang="de-DE"/>
          </a:p>
        </p:txBody>
      </p:sp>
    </p:spTree>
    <p:extLst>
      <p:ext uri="{BB962C8B-B14F-4D97-AF65-F5344CB8AC3E}">
        <p14:creationId xmlns:p14="http://schemas.microsoft.com/office/powerpoint/2010/main" val="2068692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92B0D0-35E0-4DC8-B4A6-118214BEA3B7}" type="slidenum">
              <a:rPr lang="sv-SE" smtClean="0"/>
              <a:t>82</a:t>
            </a:fld>
            <a:endParaRPr lang="sv-SE"/>
          </a:p>
        </p:txBody>
      </p:sp>
    </p:spTree>
    <p:extLst>
      <p:ext uri="{BB962C8B-B14F-4D97-AF65-F5344CB8AC3E}">
        <p14:creationId xmlns:p14="http://schemas.microsoft.com/office/powerpoint/2010/main" val="101703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92B0D0-35E0-4DC8-B4A6-118214BEA3B7}" type="slidenum">
              <a:rPr lang="sv-SE" smtClean="0"/>
              <a:t>83</a:t>
            </a:fld>
            <a:endParaRPr lang="sv-SE"/>
          </a:p>
        </p:txBody>
      </p:sp>
    </p:spTree>
    <p:extLst>
      <p:ext uri="{BB962C8B-B14F-4D97-AF65-F5344CB8AC3E}">
        <p14:creationId xmlns:p14="http://schemas.microsoft.com/office/powerpoint/2010/main" val="1803384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sz="1200" b="0" dirty="0">
                <a:solidFill>
                  <a:srgbClr val="000000"/>
                </a:solidFill>
                <a:latin typeface="VWAG TheSans" panose="020B0502050302020203" pitchFamily="34" charset="0"/>
              </a:rPr>
              <a:t>Resistansen varierar mycket beroende på kroppens konstitution. </a:t>
            </a:r>
          </a:p>
          <a:p>
            <a:pPr eaLnBrk="1" hangingPunct="1"/>
            <a:r>
              <a:rPr lang="sv-SE" altLang="sv-SE" sz="1200" b="0" dirty="0">
                <a:solidFill>
                  <a:srgbClr val="000000"/>
                </a:solidFill>
                <a:latin typeface="VWAG TheSans" panose="020B0502050302020203" pitchFamily="34" charset="0"/>
              </a:rPr>
              <a:t>Den angivna resistanser är genomsnittliga värden.</a:t>
            </a:r>
          </a:p>
          <a:p>
            <a:pPr eaLnBrk="1" hangingPunct="1"/>
            <a:r>
              <a:rPr lang="sv-SE" altLang="sv-SE" sz="1200" b="0" dirty="0">
                <a:solidFill>
                  <a:srgbClr val="000000"/>
                </a:solidFill>
                <a:latin typeface="VWAG TheSans" panose="020B0502050302020203" pitchFamily="34" charset="0"/>
              </a:rPr>
              <a:t>Blodet innehåller elektrolyter och är därför mycket ledande.</a:t>
            </a:r>
          </a:p>
          <a:p>
            <a:pPr eaLnBrk="1" hangingPunct="1"/>
            <a:r>
              <a:rPr lang="sv-SE" altLang="sv-SE" sz="1200" b="0" dirty="0">
                <a:solidFill>
                  <a:srgbClr val="000000"/>
                </a:solidFill>
                <a:latin typeface="VWAG TheSans" panose="020B0502050302020203" pitchFamily="34" charset="0"/>
              </a:rPr>
              <a:t>Resistansen är mycket låg, i synnerhet </a:t>
            </a:r>
          </a:p>
          <a:p>
            <a:pPr eaLnBrk="1" hangingPunct="1"/>
            <a:r>
              <a:rPr lang="sv-SE" altLang="sv-SE" sz="1200" b="0" dirty="0">
                <a:solidFill>
                  <a:srgbClr val="000000"/>
                </a:solidFill>
                <a:latin typeface="VWAG TheSans" panose="020B0502050302020203" pitchFamily="34" charset="0"/>
              </a:rPr>
              <a:t>där huvudsakliga blodkärl går (genom bröst och bål).</a:t>
            </a:r>
            <a:br>
              <a:rPr lang="sv-SE" altLang="sv-SE" sz="1200" dirty="0">
                <a:solidFill>
                  <a:srgbClr val="000000"/>
                </a:solidFill>
                <a:latin typeface="VWAG TheSans" panose="020B0502050302020203" pitchFamily="34" charset="0"/>
              </a:rPr>
            </a:br>
            <a:r>
              <a:rPr lang="sv-SE" altLang="sv-SE" sz="1200" b="1" dirty="0">
                <a:solidFill>
                  <a:srgbClr val="000000"/>
                </a:solidFill>
                <a:latin typeface="VWAG TheSans" panose="020B0502050302020203" pitchFamily="34" charset="0"/>
              </a:rPr>
              <a:t>Den största faran är när ström flyter i kroppen genom hjärtat!</a:t>
            </a:r>
            <a:endParaRPr lang="de-DE" altLang="sv-SE" sz="1200" b="1" dirty="0">
              <a:solidFill>
                <a:srgbClr val="000000"/>
              </a:solidFill>
              <a:latin typeface="VWAG TheSans" panose="020B0502050302020203" pitchFamily="34" charset="0"/>
            </a:endParaRPr>
          </a:p>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85</a:t>
            </a:fld>
            <a:endParaRPr lang="de-DE"/>
          </a:p>
        </p:txBody>
      </p:sp>
    </p:spTree>
    <p:extLst>
      <p:ext uri="{BB962C8B-B14F-4D97-AF65-F5344CB8AC3E}">
        <p14:creationId xmlns:p14="http://schemas.microsoft.com/office/powerpoint/2010/main" val="2772773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sz="1200" dirty="0">
                <a:solidFill>
                  <a:srgbClr val="000000"/>
                </a:solidFill>
                <a:latin typeface="VWAG TheSans" panose="020B0502050302020203" pitchFamily="34" charset="0"/>
              </a:rPr>
              <a:t>Hudens motstånd brukar vara 100 kohm till 1 MΩ </a:t>
            </a:r>
          </a:p>
          <a:p>
            <a:pPr eaLnBrk="1" hangingPunct="1"/>
            <a:r>
              <a:rPr lang="sv-SE" altLang="sv-SE" sz="1200" dirty="0">
                <a:solidFill>
                  <a:srgbClr val="000000"/>
                </a:solidFill>
                <a:latin typeface="VWAG TheSans" panose="020B0502050302020203" pitchFamily="34" charset="0"/>
              </a:rPr>
              <a:t>(med växelström 5 kohm till 100 kohm vid 50 Hz), men det kan också sjunka till noll.</a:t>
            </a:r>
            <a:br>
              <a:rPr lang="sv-SE" altLang="sv-SE" sz="1200" dirty="0">
                <a:solidFill>
                  <a:srgbClr val="000000"/>
                </a:solidFill>
                <a:latin typeface="VWAG TheSans" panose="020B0502050302020203" pitchFamily="34" charset="0"/>
              </a:rPr>
            </a:br>
            <a:r>
              <a:rPr lang="sv-SE" altLang="sv-SE" sz="1200" dirty="0">
                <a:solidFill>
                  <a:srgbClr val="000000"/>
                </a:solidFill>
                <a:latin typeface="VWAG TheSans" panose="020B0502050302020203" pitchFamily="34" charset="0"/>
              </a:rPr>
              <a:t>Resistansen faller kraftigt, särskilt om huden är fuktig eller skadad.</a:t>
            </a:r>
            <a:br>
              <a:rPr lang="sv-SE" altLang="sv-SE" sz="1200" dirty="0">
                <a:solidFill>
                  <a:srgbClr val="000000"/>
                </a:solidFill>
                <a:latin typeface="VWAG TheSans" panose="020B0502050302020203" pitchFamily="34" charset="0"/>
              </a:rPr>
            </a:br>
            <a:r>
              <a:rPr lang="sv-SE" altLang="sv-SE" sz="1200" dirty="0">
                <a:solidFill>
                  <a:srgbClr val="000000"/>
                </a:solidFill>
                <a:latin typeface="VWAG TheSans" panose="020B0502050302020203" pitchFamily="34" charset="0"/>
              </a:rPr>
              <a:t>Kontaktspänningen och övergångs motståndet i kroppen har slutgiltiga </a:t>
            </a:r>
          </a:p>
          <a:p>
            <a:pPr eaLnBrk="1" hangingPunct="1"/>
            <a:r>
              <a:rPr lang="sv-SE" altLang="sv-SE" sz="1200" dirty="0">
                <a:solidFill>
                  <a:srgbClr val="000000"/>
                </a:solidFill>
                <a:latin typeface="VWAG TheSans" panose="020B0502050302020203" pitchFamily="34" charset="0"/>
              </a:rPr>
              <a:t>betydelsen för den inre kroppens ström.</a:t>
            </a:r>
            <a:br>
              <a:rPr lang="sv-SE" altLang="sv-SE" sz="1200" dirty="0">
                <a:solidFill>
                  <a:srgbClr val="000000"/>
                </a:solidFill>
                <a:latin typeface="VWAG TheSans" panose="020B0502050302020203" pitchFamily="34" charset="0"/>
              </a:rPr>
            </a:br>
            <a:r>
              <a:rPr lang="sv-SE" altLang="sv-SE" sz="1200" dirty="0">
                <a:solidFill>
                  <a:srgbClr val="000000"/>
                </a:solidFill>
                <a:latin typeface="VWAG TheSans" panose="020B0502050302020203" pitchFamily="34" charset="0"/>
              </a:rPr>
              <a:t>Med lågfrekvent växelström, hjärtat stannar beroende på att </a:t>
            </a:r>
          </a:p>
          <a:p>
            <a:pPr eaLnBrk="1" hangingPunct="1"/>
            <a:r>
              <a:rPr lang="sv-SE" altLang="sv-SE" sz="1200" dirty="0">
                <a:solidFill>
                  <a:srgbClr val="000000"/>
                </a:solidFill>
                <a:latin typeface="VWAG TheSans" panose="020B0502050302020203" pitchFamily="34" charset="0"/>
              </a:rPr>
              <a:t>dess rytm rubbas och det hamnar i ventrikelflimmer!</a:t>
            </a:r>
            <a:br>
              <a:rPr lang="sv-SE" altLang="sv-SE" sz="1200" dirty="0">
                <a:solidFill>
                  <a:srgbClr val="000000"/>
                </a:solidFill>
                <a:latin typeface="VWAG TheSans" panose="020B0502050302020203" pitchFamily="34" charset="0"/>
              </a:rPr>
            </a:br>
            <a:r>
              <a:rPr lang="sv-SE" altLang="sv-SE" sz="1200" dirty="0">
                <a:solidFill>
                  <a:srgbClr val="000000"/>
                </a:solidFill>
                <a:latin typeface="VWAG TheSans" panose="020B0502050302020203" pitchFamily="34" charset="0"/>
              </a:rPr>
              <a:t>(Med en </a:t>
            </a:r>
            <a:r>
              <a:rPr lang="sv-SE" altLang="sv-SE" sz="1200" dirty="0" err="1">
                <a:solidFill>
                  <a:srgbClr val="000000"/>
                </a:solidFill>
                <a:latin typeface="VWAG TheSans" panose="020B0502050302020203" pitchFamily="34" charset="0"/>
              </a:rPr>
              <a:t>hjärt</a:t>
            </a:r>
            <a:r>
              <a:rPr lang="sv-SE" altLang="sv-SE" sz="1200" dirty="0">
                <a:solidFill>
                  <a:srgbClr val="000000"/>
                </a:solidFill>
                <a:latin typeface="VWAG TheSans" panose="020B0502050302020203" pitchFamily="34" charset="0"/>
              </a:rPr>
              <a:t> defibrillator, dvs med en likströmsvåg av upp till 15 A </a:t>
            </a:r>
          </a:p>
          <a:p>
            <a:pPr eaLnBrk="1" hangingPunct="1"/>
            <a:r>
              <a:rPr lang="sv-SE" altLang="sv-SE" sz="1200" dirty="0">
                <a:solidFill>
                  <a:srgbClr val="000000"/>
                </a:solidFill>
                <a:latin typeface="VWAG TheSans" panose="020B0502050302020203" pitchFamily="34" charset="0"/>
              </a:rPr>
              <a:t>vid ca. 750 volt, är det också möjligt att rädda ett liv.)</a:t>
            </a:r>
          </a:p>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86</a:t>
            </a:fld>
            <a:endParaRPr lang="de-DE"/>
          </a:p>
        </p:txBody>
      </p:sp>
    </p:spTree>
    <p:extLst>
      <p:ext uri="{BB962C8B-B14F-4D97-AF65-F5344CB8AC3E}">
        <p14:creationId xmlns:p14="http://schemas.microsoft.com/office/powerpoint/2010/main" val="686833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Line 10">
            <a:extLst>
              <a:ext uri="{FF2B5EF4-FFF2-40B4-BE49-F238E27FC236}">
                <a16:creationId xmlns:a16="http://schemas.microsoft.com/office/drawing/2014/main" id="{997CEA3C-BCCC-144B-8266-ED62B2372C42}"/>
              </a:ext>
            </a:extLst>
          </p:cNvPr>
          <p:cNvSpPr>
            <a:spLocks noChangeShapeType="1"/>
          </p:cNvSpPr>
          <p:nvPr userDrawn="1"/>
        </p:nvSpPr>
        <p:spPr bwMode="auto">
          <a:xfrm>
            <a:off x="396875" y="6433283"/>
            <a:ext cx="9097963" cy="0"/>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9" name="Rectangle 3">
            <a:extLst>
              <a:ext uri="{FF2B5EF4-FFF2-40B4-BE49-F238E27FC236}">
                <a16:creationId xmlns:a16="http://schemas.microsoft.com/office/drawing/2014/main" id="{A6FDB0B8-691A-7444-8C3C-706AF87B042C}"/>
              </a:ext>
            </a:extLst>
          </p:cNvPr>
          <p:cNvSpPr>
            <a:spLocks noGrp="1" noChangeArrowheads="1"/>
          </p:cNvSpPr>
          <p:nvPr>
            <p:ph idx="1" hasCustomPrompt="1"/>
          </p:nvPr>
        </p:nvSpPr>
        <p:spPr bwMode="auto">
          <a:xfrm>
            <a:off x="392113" y="1275911"/>
            <a:ext cx="9104312" cy="507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0" indent="0">
              <a:buNone/>
              <a:defRPr sz="1800"/>
            </a:lvl1pPr>
          </a:lstStyle>
          <a:p>
            <a:pPr lvl="0"/>
            <a:r>
              <a:rPr lang="sv-SE" noProof="0" dirty="0"/>
              <a:t>Redigera format för bakgrundstext</a:t>
            </a:r>
          </a:p>
        </p:txBody>
      </p:sp>
      <p:sp>
        <p:nvSpPr>
          <p:cNvPr id="10" name="Rectangle 14">
            <a:extLst>
              <a:ext uri="{FF2B5EF4-FFF2-40B4-BE49-F238E27FC236}">
                <a16:creationId xmlns:a16="http://schemas.microsoft.com/office/drawing/2014/main" id="{80CD97B0-ED8E-3F40-914C-C12DAF4FB397}"/>
              </a:ext>
            </a:extLst>
          </p:cNvPr>
          <p:cNvSpPr>
            <a:spLocks noGrp="1" noChangeArrowheads="1"/>
          </p:cNvSpPr>
          <p:nvPr>
            <p:ph type="title" hasCustomPrompt="1"/>
          </p:nvPr>
        </p:nvSpPr>
        <p:spPr bwMode="auto">
          <a:xfrm>
            <a:off x="400844" y="511175"/>
            <a:ext cx="9104312"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a:defRPr sz="3200" b="1"/>
            </a:lvl1pPr>
          </a:lstStyle>
          <a:p>
            <a:pPr lvl="0"/>
            <a:r>
              <a:rPr lang="sv-SE" noProof="0" dirty="0"/>
              <a:t>Rubrik</a:t>
            </a:r>
          </a:p>
        </p:txBody>
      </p:sp>
      <p:pic>
        <p:nvPicPr>
          <p:cNvPr id="12" name="Picture 11">
            <a:extLst>
              <a:ext uri="{FF2B5EF4-FFF2-40B4-BE49-F238E27FC236}">
                <a16:creationId xmlns:a16="http://schemas.microsoft.com/office/drawing/2014/main" id="{C25B2409-CD8D-FB4A-A93B-325CEC9E4A92}"/>
              </a:ext>
            </a:extLst>
          </p:cNvPr>
          <p:cNvPicPr>
            <a:picLocks noChangeAspect="1"/>
          </p:cNvPicPr>
          <p:nvPr userDrawn="1"/>
        </p:nvPicPr>
        <p:blipFill rotWithShape="1">
          <a:blip r:embed="rId2"/>
          <a:srcRect t="26504" b="30285"/>
          <a:stretch/>
        </p:blipFill>
        <p:spPr>
          <a:xfrm>
            <a:off x="392113" y="6519742"/>
            <a:ext cx="1524151" cy="278154"/>
          </a:xfrm>
          <a:prstGeom prst="rect">
            <a:avLst/>
          </a:prstGeom>
        </p:spPr>
      </p:pic>
      <p:sp>
        <p:nvSpPr>
          <p:cNvPr id="4" name="Text Placeholder 3">
            <a:extLst>
              <a:ext uri="{FF2B5EF4-FFF2-40B4-BE49-F238E27FC236}">
                <a16:creationId xmlns:a16="http://schemas.microsoft.com/office/drawing/2014/main" id="{706B414A-6153-D540-9D81-6774A5BDEA6B}"/>
              </a:ext>
            </a:extLst>
          </p:cNvPr>
          <p:cNvSpPr>
            <a:spLocks noGrp="1"/>
          </p:cNvSpPr>
          <p:nvPr>
            <p:ph type="body" sz="quarter" idx="10" hasCustomPrompt="1"/>
          </p:nvPr>
        </p:nvSpPr>
        <p:spPr>
          <a:xfrm>
            <a:off x="415263" y="141514"/>
            <a:ext cx="5168900" cy="254619"/>
          </a:xfrm>
        </p:spPr>
        <p:txBody>
          <a:bodyPr lIns="0" rIns="90000">
            <a:normAutofit/>
          </a:bodyPr>
          <a:lstStyle>
            <a:lvl1pPr marL="0" indent="0">
              <a:buNone/>
              <a:defRPr sz="1200"/>
            </a:lvl1pPr>
          </a:lstStyle>
          <a:p>
            <a:pPr lvl="0"/>
            <a:r>
              <a:rPr lang="sv-SE" noProof="0" dirty="0"/>
              <a:t>Kapitel</a:t>
            </a:r>
          </a:p>
        </p:txBody>
      </p:sp>
      <p:sp>
        <p:nvSpPr>
          <p:cNvPr id="11" name="Slide Number Placeholder 10">
            <a:extLst>
              <a:ext uri="{FF2B5EF4-FFF2-40B4-BE49-F238E27FC236}">
                <a16:creationId xmlns:a16="http://schemas.microsoft.com/office/drawing/2014/main" id="{774CC593-4E77-D14B-B3FD-4F490BD7BBAC}"/>
              </a:ext>
            </a:extLst>
          </p:cNvPr>
          <p:cNvSpPr>
            <a:spLocks noGrp="1"/>
          </p:cNvSpPr>
          <p:nvPr>
            <p:ph type="sldNum" sz="quarter" idx="13"/>
          </p:nvPr>
        </p:nvSpPr>
        <p:spPr>
          <a:xfrm>
            <a:off x="8910084" y="6419521"/>
            <a:ext cx="584754" cy="365125"/>
          </a:xfrm>
        </p:spPr>
        <p:txBody>
          <a:bodyPr/>
          <a:lstStyle/>
          <a:p>
            <a:fld id="{5818BEF9-6AEC-154B-B50F-057E6E327BFC}" type="slidenum">
              <a:rPr lang="en-SE" smtClean="0"/>
              <a:t>‹#›</a:t>
            </a:fld>
            <a:endParaRPr lang="en-SE" dirty="0"/>
          </a:p>
        </p:txBody>
      </p:sp>
    </p:spTree>
    <p:extLst>
      <p:ext uri="{BB962C8B-B14F-4D97-AF65-F5344CB8AC3E}">
        <p14:creationId xmlns:p14="http://schemas.microsoft.com/office/powerpoint/2010/main" val="341972131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72002-A629-A744-B1EB-361D12FAF134}" type="datetime1">
              <a:rPr lang="sv-SE" smtClean="0"/>
              <a:t>2021-11-30</a:t>
            </a:fld>
            <a:endParaRPr lang="en-S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8BEF9-6AEC-154B-B50F-057E6E327BFC}" type="slidenum">
              <a:rPr lang="en-SE" smtClean="0"/>
              <a:t>‹#›</a:t>
            </a:fld>
            <a:endParaRPr lang="en-SE"/>
          </a:p>
        </p:txBody>
      </p:sp>
    </p:spTree>
    <p:extLst>
      <p:ext uri="{BB962C8B-B14F-4D97-AF65-F5344CB8AC3E}">
        <p14:creationId xmlns:p14="http://schemas.microsoft.com/office/powerpoint/2010/main" val="550920220"/>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2.png"/><Relationship Id="rId3" Type="http://schemas.openxmlformats.org/officeDocument/2006/relationships/image" Target="../media/image45.png"/><Relationship Id="rId7" Type="http://schemas.openxmlformats.org/officeDocument/2006/relationships/image" Target="../media/image40.png"/><Relationship Id="rId12" Type="http://schemas.openxmlformats.org/officeDocument/2006/relationships/image" Target="../media/image49.png"/><Relationship Id="rId17" Type="http://schemas.openxmlformats.org/officeDocument/2006/relationships/image" Target="../media/image37.png"/><Relationship Id="rId2" Type="http://schemas.openxmlformats.org/officeDocument/2006/relationships/image" Target="../media/image44.png"/><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38.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8.png"/><Relationship Id="rId14"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gif"/><Relationship Id="rId1" Type="http://schemas.openxmlformats.org/officeDocument/2006/relationships/slideLayout" Target="../slideLayouts/slideLayout1.xml"/><Relationship Id="rId4" Type="http://schemas.openxmlformats.org/officeDocument/2006/relationships/image" Target="../media/image7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7.jpeg"/></Relationships>
</file>

<file path=ppt/slides/_rels/slide8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1.jp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6.png"/></Relationships>
</file>

<file path=ppt/slides/_rels/slide9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3.png"/><Relationship Id="rId4" Type="http://schemas.openxmlformats.org/officeDocument/2006/relationships/image" Target="../media/image108.png"/></Relationships>
</file>

<file path=ppt/slides/_rels/slide9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1.xml"/><Relationship Id="rId7" Type="http://schemas.openxmlformats.org/officeDocument/2006/relationships/image" Target="../media/image1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1.png"/><Relationship Id="rId11" Type="http://schemas.openxmlformats.org/officeDocument/2006/relationships/image" Target="../media/image115.png"/><Relationship Id="rId5" Type="http://schemas.openxmlformats.org/officeDocument/2006/relationships/image" Target="../media/image110.png"/><Relationship Id="rId10" Type="http://schemas.openxmlformats.org/officeDocument/2006/relationships/image" Target="../media/image114.jpeg"/><Relationship Id="rId4" Type="http://schemas.openxmlformats.org/officeDocument/2006/relationships/notesSlide" Target="../notesSlides/notesSlide18.xml"/><Relationship Id="rId9" Type="http://schemas.openxmlformats.org/officeDocument/2006/relationships/image" Target="../media/image113.jpeg"/></Relationships>
</file>

<file path=ppt/slides/_rels/slide9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97.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19.jpg"/><Relationship Id="rId4" Type="http://schemas.openxmlformats.org/officeDocument/2006/relationships/image" Target="../media/image118.jpeg"/></Relationships>
</file>

<file path=ppt/slides/_rels/slide98.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6D2B39-58B3-5248-AC81-6C39A270A61B}"/>
              </a:ext>
            </a:extLst>
          </p:cNvPr>
          <p:cNvSpPr>
            <a:spLocks noGrp="1"/>
          </p:cNvSpPr>
          <p:nvPr>
            <p:ph idx="1"/>
          </p:nvPr>
        </p:nvSpPr>
        <p:spPr>
          <a:xfrm>
            <a:off x="392113" y="2179424"/>
            <a:ext cx="9104312" cy="3780312"/>
          </a:xfrm>
        </p:spPr>
        <p:txBody>
          <a:bodyPr>
            <a:normAutofit/>
          </a:bodyPr>
          <a:lstStyle/>
          <a:p>
            <a:pPr algn="ctr"/>
            <a:r>
              <a:rPr lang="en-SE" sz="2400" dirty="0"/>
              <a:t>Branschgemensamt utbildningsmaterial för träning av gymnasiepedagoger på fordonsprogrammet. </a:t>
            </a:r>
          </a:p>
          <a:p>
            <a:pPr algn="ctr"/>
            <a:endParaRPr lang="en-SE" sz="2400" dirty="0"/>
          </a:p>
          <a:p>
            <a:pPr algn="ctr"/>
            <a:r>
              <a:rPr lang="en-SE" sz="2400" b="1" dirty="0"/>
              <a:t>Dag 1 – elteknik grunder:</a:t>
            </a:r>
            <a:endParaRPr lang="en-SE" sz="2400" dirty="0"/>
          </a:p>
          <a:p>
            <a:pPr algn="ctr"/>
            <a:r>
              <a:rPr lang="sv-SE" sz="2400" dirty="0"/>
              <a:t>1. Grundläggande ellära (3 h)</a:t>
            </a:r>
          </a:p>
          <a:p>
            <a:pPr algn="ctr"/>
            <a:r>
              <a:rPr lang="sv-SE" sz="2400" dirty="0"/>
              <a:t>2. Mätning, fordonsel (12V) och databussar (1 h)</a:t>
            </a:r>
          </a:p>
          <a:p>
            <a:pPr algn="ctr"/>
            <a:r>
              <a:rPr lang="sv-SE" sz="2400" dirty="0"/>
              <a:t>3. Risker och </a:t>
            </a:r>
            <a:r>
              <a:rPr lang="sv-SE" sz="2400"/>
              <a:t>säkerhet (2 </a:t>
            </a:r>
            <a:r>
              <a:rPr lang="sv-SE" sz="2400" dirty="0"/>
              <a:t>h)</a:t>
            </a:r>
          </a:p>
          <a:p>
            <a:pPr algn="ctr"/>
            <a:endParaRPr lang="en-GB" sz="2400" dirty="0"/>
          </a:p>
          <a:p>
            <a:pPr algn="ctr"/>
            <a:endParaRPr lang="en-SE" sz="2400" dirty="0"/>
          </a:p>
        </p:txBody>
      </p:sp>
      <p:sp>
        <p:nvSpPr>
          <p:cNvPr id="3" name="Title 2">
            <a:extLst>
              <a:ext uri="{FF2B5EF4-FFF2-40B4-BE49-F238E27FC236}">
                <a16:creationId xmlns:a16="http://schemas.microsoft.com/office/drawing/2014/main" id="{A23E5852-BA95-184B-89D5-15BBC49E02F0}"/>
              </a:ext>
            </a:extLst>
          </p:cNvPr>
          <p:cNvSpPr>
            <a:spLocks noGrp="1"/>
          </p:cNvSpPr>
          <p:nvPr>
            <p:ph type="title"/>
          </p:nvPr>
        </p:nvSpPr>
        <p:spPr/>
        <p:txBody>
          <a:bodyPr>
            <a:noAutofit/>
          </a:bodyPr>
          <a:lstStyle/>
          <a:p>
            <a:pPr algn="ctr"/>
            <a:r>
              <a:rPr lang="en-SE" sz="7200" b="1" dirty="0"/>
              <a:t>Elteknik</a:t>
            </a:r>
          </a:p>
        </p:txBody>
      </p:sp>
      <p:sp>
        <p:nvSpPr>
          <p:cNvPr id="4" name="Text Placeholder 3">
            <a:extLst>
              <a:ext uri="{FF2B5EF4-FFF2-40B4-BE49-F238E27FC236}">
                <a16:creationId xmlns:a16="http://schemas.microsoft.com/office/drawing/2014/main" id="{B9EA9EDB-505C-9C4E-B286-B28BC8E62D33}"/>
              </a:ext>
            </a:extLst>
          </p:cNvPr>
          <p:cNvSpPr>
            <a:spLocks noGrp="1"/>
          </p:cNvSpPr>
          <p:nvPr>
            <p:ph type="body" sz="quarter" idx="10"/>
          </p:nvPr>
        </p:nvSpPr>
        <p:spPr/>
        <p:txBody>
          <a:bodyPr>
            <a:normAutofit lnSpcReduction="10000"/>
          </a:bodyPr>
          <a:lstStyle/>
          <a:p>
            <a:r>
              <a:rPr lang="en-SE" dirty="0"/>
              <a:t> </a:t>
            </a:r>
          </a:p>
        </p:txBody>
      </p:sp>
      <p:sp>
        <p:nvSpPr>
          <p:cNvPr id="5" name="Slide Number Placeholder 4">
            <a:extLst>
              <a:ext uri="{FF2B5EF4-FFF2-40B4-BE49-F238E27FC236}">
                <a16:creationId xmlns:a16="http://schemas.microsoft.com/office/drawing/2014/main" id="{5E387A90-16B0-794B-BBED-0C8775F6469B}"/>
              </a:ext>
            </a:extLst>
          </p:cNvPr>
          <p:cNvSpPr>
            <a:spLocks noGrp="1"/>
          </p:cNvSpPr>
          <p:nvPr>
            <p:ph type="sldNum" sz="quarter" idx="13"/>
          </p:nvPr>
        </p:nvSpPr>
        <p:spPr/>
        <p:txBody>
          <a:bodyPr/>
          <a:lstStyle/>
          <a:p>
            <a:fld id="{5818BEF9-6AEC-154B-B50F-057E6E327BFC}" type="slidenum">
              <a:rPr lang="en-SE" smtClean="0"/>
              <a:t>1</a:t>
            </a:fld>
            <a:endParaRPr lang="en-SE" dirty="0"/>
          </a:p>
        </p:txBody>
      </p:sp>
    </p:spTree>
    <p:extLst>
      <p:ext uri="{BB962C8B-B14F-4D97-AF65-F5344CB8AC3E}">
        <p14:creationId xmlns:p14="http://schemas.microsoft.com/office/powerpoint/2010/main" val="4079076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79B449-9CD5-5A46-AF2D-EB77297CC680}"/>
              </a:ext>
            </a:extLst>
          </p:cNvPr>
          <p:cNvSpPr>
            <a:spLocks noGrp="1"/>
          </p:cNvSpPr>
          <p:nvPr>
            <p:ph idx="1"/>
          </p:nvPr>
        </p:nvSpPr>
        <p:spPr/>
        <p:txBody>
          <a:bodyPr/>
          <a:lstStyle/>
          <a:p>
            <a:r>
              <a:rPr lang="en-SE" dirty="0"/>
              <a:t>Sambandet mellan spänning, ström och resistans kallas ohms lag. Den säger att spänningen (U) är lika med resistansen (R) multiplicerad med strömmen (I):</a:t>
            </a:r>
          </a:p>
          <a:p>
            <a:r>
              <a:rPr lang="en-SE" dirty="0"/>
              <a:t>U = R x I</a:t>
            </a:r>
          </a:p>
          <a:p>
            <a:r>
              <a:rPr lang="en-SE" dirty="0"/>
              <a:t>Om exempelvis strömmen är 0,012 A och resistansen är 1000 Ω kan spänningen räknas ut på följande vis. </a:t>
            </a:r>
          </a:p>
          <a:p>
            <a:r>
              <a:rPr lang="en-SE" dirty="0"/>
              <a:t>U = R x I	U = 0,012 x 1000</a:t>
            </a:r>
          </a:p>
          <a:p>
            <a:r>
              <a:rPr lang="en-SE" dirty="0"/>
              <a:t>U = 12 V</a:t>
            </a:r>
          </a:p>
          <a:p>
            <a:r>
              <a:rPr lang="en-SE" dirty="0"/>
              <a:t>Det går även att vända på uträkningen för att få fram strömmen när spänningen och resistansen är kända.</a:t>
            </a:r>
          </a:p>
          <a:p>
            <a:r>
              <a:rPr lang="en-SE" dirty="0"/>
              <a:t>I = U/R	I = 12/1000</a:t>
            </a:r>
          </a:p>
          <a:p>
            <a:r>
              <a:rPr lang="en-SE" dirty="0"/>
              <a:t>I = 0,012 A</a:t>
            </a:r>
          </a:p>
        </p:txBody>
      </p:sp>
      <p:sp>
        <p:nvSpPr>
          <p:cNvPr id="3" name="Title 2">
            <a:extLst>
              <a:ext uri="{FF2B5EF4-FFF2-40B4-BE49-F238E27FC236}">
                <a16:creationId xmlns:a16="http://schemas.microsoft.com/office/drawing/2014/main" id="{38C083D6-F1D9-854F-9E2C-3DF42F94B2D6}"/>
              </a:ext>
            </a:extLst>
          </p:cNvPr>
          <p:cNvSpPr>
            <a:spLocks noGrp="1"/>
          </p:cNvSpPr>
          <p:nvPr>
            <p:ph type="title"/>
          </p:nvPr>
        </p:nvSpPr>
        <p:spPr/>
        <p:txBody>
          <a:bodyPr>
            <a:normAutofit fontScale="90000"/>
          </a:bodyPr>
          <a:lstStyle/>
          <a:p>
            <a:r>
              <a:rPr lang="en-SE" b="1" dirty="0"/>
              <a:t>Ohms lag</a:t>
            </a:r>
            <a:br>
              <a:rPr lang="en-SE" dirty="0"/>
            </a:br>
            <a:endParaRPr lang="en-SE" dirty="0"/>
          </a:p>
        </p:txBody>
      </p:sp>
      <p:sp>
        <p:nvSpPr>
          <p:cNvPr id="4" name="Text Placeholder 3">
            <a:extLst>
              <a:ext uri="{FF2B5EF4-FFF2-40B4-BE49-F238E27FC236}">
                <a16:creationId xmlns:a16="http://schemas.microsoft.com/office/drawing/2014/main" id="{6DB12715-15E5-8F42-9CD0-4B0B8C914EB3}"/>
              </a:ext>
            </a:extLst>
          </p:cNvPr>
          <p:cNvSpPr>
            <a:spLocks noGrp="1"/>
          </p:cNvSpPr>
          <p:nvPr>
            <p:ph type="body" sz="quarter" idx="10"/>
          </p:nvPr>
        </p:nvSpPr>
        <p:spPr/>
        <p:txBody>
          <a:bodyPr>
            <a:normAutofit lnSpcReduction="10000"/>
          </a:bodyPr>
          <a:lstStyle/>
          <a:p>
            <a:r>
              <a:rPr lang="en-SE" dirty="0"/>
              <a:t>1.1 Grundläggande ellära</a:t>
            </a:r>
          </a:p>
        </p:txBody>
      </p:sp>
      <p:sp>
        <p:nvSpPr>
          <p:cNvPr id="5" name="Slide Number Placeholder 4">
            <a:extLst>
              <a:ext uri="{FF2B5EF4-FFF2-40B4-BE49-F238E27FC236}">
                <a16:creationId xmlns:a16="http://schemas.microsoft.com/office/drawing/2014/main" id="{D1C0778D-08D2-E444-9B08-CCB1F69E2685}"/>
              </a:ext>
            </a:extLst>
          </p:cNvPr>
          <p:cNvSpPr>
            <a:spLocks noGrp="1"/>
          </p:cNvSpPr>
          <p:nvPr>
            <p:ph type="sldNum" sz="quarter" idx="13"/>
          </p:nvPr>
        </p:nvSpPr>
        <p:spPr/>
        <p:txBody>
          <a:bodyPr/>
          <a:lstStyle/>
          <a:p>
            <a:fld id="{5818BEF9-6AEC-154B-B50F-057E6E327BFC}" type="slidenum">
              <a:rPr lang="en-SE" smtClean="0"/>
              <a:t>10</a:t>
            </a:fld>
            <a:endParaRPr lang="en-SE" dirty="0"/>
          </a:p>
        </p:txBody>
      </p:sp>
    </p:spTree>
    <p:extLst>
      <p:ext uri="{BB962C8B-B14F-4D97-AF65-F5344CB8AC3E}">
        <p14:creationId xmlns:p14="http://schemas.microsoft.com/office/powerpoint/2010/main" val="4139643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CFF852-E466-B64A-8847-AE8F248D2592}"/>
              </a:ext>
            </a:extLst>
          </p:cNvPr>
          <p:cNvSpPr>
            <a:spLocks noGrp="1"/>
          </p:cNvSpPr>
          <p:nvPr>
            <p:ph idx="1"/>
          </p:nvPr>
        </p:nvSpPr>
        <p:spPr>
          <a:xfrm>
            <a:off x="392113" y="1275911"/>
            <a:ext cx="3847378" cy="5070914"/>
          </a:xfrm>
        </p:spPr>
        <p:txBody>
          <a:bodyPr/>
          <a:lstStyle/>
          <a:p>
            <a:r>
              <a:rPr lang="sv-SE" dirty="0"/>
              <a:t>Begreppet </a:t>
            </a:r>
            <a:r>
              <a:rPr lang="sv-SE" b="1" i="1" dirty="0" err="1"/>
              <a:t>högvolt</a:t>
            </a:r>
            <a:r>
              <a:rPr lang="sv-SE" dirty="0"/>
              <a:t> används främst för eldrivna fordon, för att skilja det från det traditionella 12V-systemet. Normalt används annars följande begrepp:</a:t>
            </a:r>
          </a:p>
          <a:p>
            <a:pPr marL="285750" indent="-285750">
              <a:buFont typeface="Arial" panose="020B0604020202020204" pitchFamily="34" charset="0"/>
              <a:buChar char="•"/>
            </a:pPr>
            <a:r>
              <a:rPr lang="sv-SE" b="1" dirty="0"/>
              <a:t>Högspänning</a:t>
            </a:r>
            <a:r>
              <a:rPr lang="sv-SE" dirty="0"/>
              <a:t> </a:t>
            </a:r>
            <a:r>
              <a:rPr lang="sv-SE" i="1" dirty="0"/>
              <a:t>(HV = </a:t>
            </a:r>
            <a:r>
              <a:rPr lang="sv-SE" i="1" dirty="0" err="1"/>
              <a:t>High</a:t>
            </a:r>
            <a:r>
              <a:rPr lang="sv-SE" i="1" dirty="0"/>
              <a:t> </a:t>
            </a:r>
            <a:r>
              <a:rPr lang="sv-SE" i="1" dirty="0" err="1"/>
              <a:t>Voltage</a:t>
            </a:r>
            <a:r>
              <a:rPr lang="sv-SE" i="1" dirty="0"/>
              <a:t>)</a:t>
            </a:r>
            <a:r>
              <a:rPr lang="sv-SE" dirty="0"/>
              <a:t>: spänning som normalt överstiger 1000V AC (växelspänning) eller 1500V DC (likspänning).</a:t>
            </a:r>
          </a:p>
          <a:p>
            <a:pPr marL="285750" indent="-285750">
              <a:buFont typeface="Arial" panose="020B0604020202020204" pitchFamily="34" charset="0"/>
              <a:buChar char="•"/>
            </a:pPr>
            <a:r>
              <a:rPr lang="sv-SE" b="1" dirty="0"/>
              <a:t>Drivspänning</a:t>
            </a:r>
            <a:r>
              <a:rPr lang="sv-SE" dirty="0"/>
              <a:t> </a:t>
            </a:r>
            <a:r>
              <a:rPr lang="sv-SE" i="1" dirty="0"/>
              <a:t>(TV = </a:t>
            </a:r>
            <a:r>
              <a:rPr lang="sv-SE" i="1" dirty="0" err="1"/>
              <a:t>Traction</a:t>
            </a:r>
            <a:r>
              <a:rPr lang="sv-SE" i="1" dirty="0"/>
              <a:t> </a:t>
            </a:r>
            <a:r>
              <a:rPr lang="sv-SE" i="1" dirty="0" err="1"/>
              <a:t>Voltage</a:t>
            </a:r>
            <a:r>
              <a:rPr lang="sv-SE" i="1" dirty="0"/>
              <a:t>), </a:t>
            </a:r>
            <a:r>
              <a:rPr lang="sv-SE" dirty="0"/>
              <a:t>dvs för drift av fordon = spänning som normalt inte överstiger 1000V AC eller 1500V DC.</a:t>
            </a:r>
          </a:p>
          <a:p>
            <a:pPr marL="285750" indent="-285750">
              <a:buFont typeface="Arial" panose="020B0604020202020204" pitchFamily="34" charset="0"/>
              <a:buChar char="•"/>
            </a:pPr>
            <a:r>
              <a:rPr lang="sv-SE" b="1" dirty="0"/>
              <a:t>Lågspänning</a:t>
            </a:r>
            <a:r>
              <a:rPr lang="sv-SE" dirty="0"/>
              <a:t> </a:t>
            </a:r>
            <a:r>
              <a:rPr lang="sv-SE" i="1" dirty="0"/>
              <a:t>(LV = </a:t>
            </a:r>
            <a:r>
              <a:rPr lang="sv-SE" i="1" dirty="0" err="1"/>
              <a:t>Low</a:t>
            </a:r>
            <a:r>
              <a:rPr lang="sv-SE" i="1" dirty="0"/>
              <a:t> </a:t>
            </a:r>
            <a:r>
              <a:rPr lang="sv-SE" i="1" dirty="0" err="1"/>
              <a:t>Voltage</a:t>
            </a:r>
            <a:r>
              <a:rPr lang="sv-SE" i="1" dirty="0"/>
              <a:t>)</a:t>
            </a:r>
            <a:r>
              <a:rPr lang="sv-SE" dirty="0"/>
              <a:t> = spänning som normalt inte överstiger 1000V AC eller 1500V DC.</a:t>
            </a:r>
          </a:p>
          <a:p>
            <a:pPr marL="285750" indent="-285750">
              <a:buFont typeface="Arial" panose="020B0604020202020204" pitchFamily="34" charset="0"/>
              <a:buChar char="•"/>
            </a:pPr>
            <a:r>
              <a:rPr lang="sv-SE" b="1" dirty="0"/>
              <a:t>Klenspänning</a:t>
            </a:r>
            <a:r>
              <a:rPr lang="sv-SE" dirty="0"/>
              <a:t> understiger 30V AC eller 60V DC.</a:t>
            </a:r>
          </a:p>
        </p:txBody>
      </p:sp>
      <p:sp>
        <p:nvSpPr>
          <p:cNvPr id="9" name="Rectangle 4"/>
          <p:cNvSpPr>
            <a:spLocks noChangeArrowheads="1"/>
          </p:cNvSpPr>
          <p:nvPr/>
        </p:nvSpPr>
        <p:spPr bwMode="auto">
          <a:xfrm>
            <a:off x="3368040" y="2714253"/>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pic>
        <p:nvPicPr>
          <p:cNvPr id="13" name="Picture 12"/>
          <p:cNvPicPr/>
          <p:nvPr/>
        </p:nvPicPr>
        <p:blipFill>
          <a:blip r:embed="rId2"/>
          <a:stretch>
            <a:fillRect/>
          </a:stretch>
        </p:blipFill>
        <p:spPr>
          <a:xfrm>
            <a:off x="4376782" y="1310430"/>
            <a:ext cx="4962290" cy="5093291"/>
          </a:xfrm>
          <a:prstGeom prst="rect">
            <a:avLst/>
          </a:prstGeom>
        </p:spPr>
      </p:pic>
      <p:sp>
        <p:nvSpPr>
          <p:cNvPr id="2" name="Title 1">
            <a:extLst>
              <a:ext uri="{FF2B5EF4-FFF2-40B4-BE49-F238E27FC236}">
                <a16:creationId xmlns:a16="http://schemas.microsoft.com/office/drawing/2014/main" id="{51A6D14E-429E-0D46-8D0D-23B86F613FC0}"/>
              </a:ext>
            </a:extLst>
          </p:cNvPr>
          <p:cNvSpPr>
            <a:spLocks noGrp="1"/>
          </p:cNvSpPr>
          <p:nvPr>
            <p:ph type="title"/>
          </p:nvPr>
        </p:nvSpPr>
        <p:spPr/>
        <p:txBody>
          <a:bodyPr>
            <a:normAutofit/>
          </a:bodyPr>
          <a:lstStyle/>
          <a:p>
            <a:r>
              <a:rPr lang="sv-SE" dirty="0"/>
              <a:t>Elektrisk spänning/spänningsnivåer</a:t>
            </a:r>
          </a:p>
        </p:txBody>
      </p:sp>
      <p:sp>
        <p:nvSpPr>
          <p:cNvPr id="4" name="Text Placeholder 3">
            <a:extLst>
              <a:ext uri="{FF2B5EF4-FFF2-40B4-BE49-F238E27FC236}">
                <a16:creationId xmlns:a16="http://schemas.microsoft.com/office/drawing/2014/main" id="{CFCF02CD-8559-D446-8AAF-1CAEB2C0CD3B}"/>
              </a:ext>
            </a:extLst>
          </p:cNvPr>
          <p:cNvSpPr>
            <a:spLocks noGrp="1"/>
          </p:cNvSpPr>
          <p:nvPr>
            <p:ph type="body" sz="quarter" idx="10"/>
          </p:nvPr>
        </p:nvSpPr>
        <p:spPr/>
        <p:txBody>
          <a:bodyPr>
            <a:normAutofit lnSpcReduction="10000"/>
          </a:bodyPr>
          <a:lstStyle/>
          <a:p>
            <a:r>
              <a:rPr lang="en-SE" dirty="0"/>
              <a:t>3.3 Säkerhet</a:t>
            </a:r>
          </a:p>
        </p:txBody>
      </p:sp>
      <p:sp>
        <p:nvSpPr>
          <p:cNvPr id="5" name="Slide Number Placeholder 4">
            <a:extLst>
              <a:ext uri="{FF2B5EF4-FFF2-40B4-BE49-F238E27FC236}">
                <a16:creationId xmlns:a16="http://schemas.microsoft.com/office/drawing/2014/main" id="{017FA2A4-FC38-6F44-9501-371C2975D0D9}"/>
              </a:ext>
            </a:extLst>
          </p:cNvPr>
          <p:cNvSpPr>
            <a:spLocks noGrp="1"/>
          </p:cNvSpPr>
          <p:nvPr>
            <p:ph type="sldNum" sz="quarter" idx="13"/>
          </p:nvPr>
        </p:nvSpPr>
        <p:spPr/>
        <p:txBody>
          <a:bodyPr/>
          <a:lstStyle/>
          <a:p>
            <a:fld id="{5818BEF9-6AEC-154B-B50F-057E6E327BFC}" type="slidenum">
              <a:rPr lang="en-SE" smtClean="0"/>
              <a:t>100</a:t>
            </a:fld>
            <a:endParaRPr lang="en-SE" dirty="0"/>
          </a:p>
        </p:txBody>
      </p:sp>
    </p:spTree>
    <p:extLst>
      <p:ext uri="{BB962C8B-B14F-4D97-AF65-F5344CB8AC3E}">
        <p14:creationId xmlns:p14="http://schemas.microsoft.com/office/powerpoint/2010/main" val="876188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3368040" y="2714253"/>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pic>
        <p:nvPicPr>
          <p:cNvPr id="14" name="Picture 13"/>
          <p:cNvPicPr/>
          <p:nvPr/>
        </p:nvPicPr>
        <p:blipFill rotWithShape="1">
          <a:blip r:embed="rId2">
            <a:extLst>
              <a:ext uri="{28A0092B-C50C-407E-A947-70E740481C1C}">
                <a14:useLocalDpi xmlns:a14="http://schemas.microsoft.com/office/drawing/2010/main" val="0"/>
              </a:ext>
            </a:extLst>
          </a:blip>
          <a:srcRect t="8847"/>
          <a:stretch/>
        </p:blipFill>
        <p:spPr bwMode="auto">
          <a:xfrm>
            <a:off x="2411680" y="3213836"/>
            <a:ext cx="5082639" cy="3132989"/>
          </a:xfrm>
          <a:prstGeom prst="rect">
            <a:avLst/>
          </a:prstGeom>
          <a:noFill/>
          <a:ln>
            <a:noFill/>
          </a:ln>
        </p:spPr>
      </p:pic>
      <p:sp>
        <p:nvSpPr>
          <p:cNvPr id="3" name="Content Placeholder 2">
            <a:extLst>
              <a:ext uri="{FF2B5EF4-FFF2-40B4-BE49-F238E27FC236}">
                <a16:creationId xmlns:a16="http://schemas.microsoft.com/office/drawing/2014/main" id="{50D14ACC-765F-4843-8882-EAD5E70FBBCC}"/>
              </a:ext>
            </a:extLst>
          </p:cNvPr>
          <p:cNvSpPr>
            <a:spLocks noGrp="1"/>
          </p:cNvSpPr>
          <p:nvPr>
            <p:ph idx="1"/>
          </p:nvPr>
        </p:nvSpPr>
        <p:spPr/>
        <p:txBody>
          <a:bodyPr/>
          <a:lstStyle/>
          <a:p>
            <a:r>
              <a:rPr lang="sv-SE" dirty="0" err="1"/>
              <a:t>Elarbetsansvarig</a:t>
            </a:r>
            <a:r>
              <a:rPr lang="sv-SE" dirty="0"/>
              <a:t>/EVT-tekniker beslutar utifrån arbetsordern om arbetet kräver att bilen </a:t>
            </a:r>
            <a:r>
              <a:rPr lang="sv-SE" dirty="0" err="1"/>
              <a:t>avelektrifieras</a:t>
            </a:r>
            <a:r>
              <a:rPr lang="sv-SE" dirty="0"/>
              <a:t> eller inte.</a:t>
            </a:r>
          </a:p>
          <a:p>
            <a:r>
              <a:rPr lang="sv-SE" dirty="0"/>
              <a:t>Gäller arbetet t.ex. en normal service där ingrepp i högvoltssystemet inte krävs kan bilen hanteras som vilken bil som helst.</a:t>
            </a:r>
          </a:p>
          <a:p>
            <a:r>
              <a:rPr lang="sv-SE" dirty="0"/>
              <a:t>Gäller arbetet t.ex. byte av någon komponent ansluten till högvoltssystemet, där det krävs att bilen ska </a:t>
            </a:r>
            <a:r>
              <a:rPr lang="sv-SE" dirty="0" err="1"/>
              <a:t>avelektrifieras</a:t>
            </a:r>
            <a:r>
              <a:rPr lang="sv-SE" dirty="0"/>
              <a:t> är det </a:t>
            </a:r>
            <a:r>
              <a:rPr lang="sv-SE" dirty="0" err="1"/>
              <a:t>elarbetsansvarig</a:t>
            </a:r>
            <a:r>
              <a:rPr lang="sv-SE" dirty="0"/>
              <a:t>/EVT-teknikerns arbetsuppgift att se till att bilen </a:t>
            </a:r>
            <a:r>
              <a:rPr lang="sv-SE" dirty="0" err="1"/>
              <a:t>avelektrifierats</a:t>
            </a:r>
            <a:r>
              <a:rPr lang="sv-SE" dirty="0"/>
              <a:t>.</a:t>
            </a:r>
          </a:p>
        </p:txBody>
      </p:sp>
      <p:sp>
        <p:nvSpPr>
          <p:cNvPr id="2" name="Title 1">
            <a:extLst>
              <a:ext uri="{FF2B5EF4-FFF2-40B4-BE49-F238E27FC236}">
                <a16:creationId xmlns:a16="http://schemas.microsoft.com/office/drawing/2014/main" id="{543F7A9B-C44D-0946-9D29-EBECBCDBDF2C}"/>
              </a:ext>
            </a:extLst>
          </p:cNvPr>
          <p:cNvSpPr>
            <a:spLocks noGrp="1"/>
          </p:cNvSpPr>
          <p:nvPr>
            <p:ph type="title"/>
          </p:nvPr>
        </p:nvSpPr>
        <p:spPr/>
        <p:txBody>
          <a:bodyPr>
            <a:normAutofit/>
          </a:bodyPr>
          <a:lstStyle/>
          <a:p>
            <a:r>
              <a:rPr lang="sv-SE" dirty="0"/>
              <a:t>Arbetsprocess</a:t>
            </a:r>
          </a:p>
        </p:txBody>
      </p:sp>
      <p:sp>
        <p:nvSpPr>
          <p:cNvPr id="4" name="Text Placeholder 3">
            <a:extLst>
              <a:ext uri="{FF2B5EF4-FFF2-40B4-BE49-F238E27FC236}">
                <a16:creationId xmlns:a16="http://schemas.microsoft.com/office/drawing/2014/main" id="{1F6A1DF8-FDBB-A44E-B9AB-EB2BD571C82E}"/>
              </a:ext>
            </a:extLst>
          </p:cNvPr>
          <p:cNvSpPr>
            <a:spLocks noGrp="1"/>
          </p:cNvSpPr>
          <p:nvPr>
            <p:ph type="body" sz="quarter" idx="10"/>
          </p:nvPr>
        </p:nvSpPr>
        <p:spPr/>
        <p:txBody>
          <a:bodyPr>
            <a:normAutofit lnSpcReduction="10000"/>
          </a:bodyPr>
          <a:lstStyle/>
          <a:p>
            <a:r>
              <a:rPr lang="en-SE" dirty="0"/>
              <a:t>3.3 Säkerhet</a:t>
            </a:r>
          </a:p>
        </p:txBody>
      </p:sp>
      <p:sp>
        <p:nvSpPr>
          <p:cNvPr id="5" name="Slide Number Placeholder 4">
            <a:extLst>
              <a:ext uri="{FF2B5EF4-FFF2-40B4-BE49-F238E27FC236}">
                <a16:creationId xmlns:a16="http://schemas.microsoft.com/office/drawing/2014/main" id="{A35EE5C9-1266-EA49-992A-77B44E1BCE5F}"/>
              </a:ext>
            </a:extLst>
          </p:cNvPr>
          <p:cNvSpPr>
            <a:spLocks noGrp="1"/>
          </p:cNvSpPr>
          <p:nvPr>
            <p:ph type="sldNum" sz="quarter" idx="13"/>
          </p:nvPr>
        </p:nvSpPr>
        <p:spPr/>
        <p:txBody>
          <a:bodyPr/>
          <a:lstStyle/>
          <a:p>
            <a:fld id="{5818BEF9-6AEC-154B-B50F-057E6E327BFC}" type="slidenum">
              <a:rPr lang="en-SE" smtClean="0"/>
              <a:t>101</a:t>
            </a:fld>
            <a:endParaRPr lang="en-SE" dirty="0"/>
          </a:p>
        </p:txBody>
      </p:sp>
    </p:spTree>
    <p:extLst>
      <p:ext uri="{BB962C8B-B14F-4D97-AF65-F5344CB8AC3E}">
        <p14:creationId xmlns:p14="http://schemas.microsoft.com/office/powerpoint/2010/main" val="20478983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2C9DDF-3003-CE41-8392-AAC274545087}"/>
              </a:ext>
            </a:extLst>
          </p:cNvPr>
          <p:cNvSpPr>
            <a:spLocks noGrp="1"/>
          </p:cNvSpPr>
          <p:nvPr>
            <p:ph idx="1"/>
          </p:nvPr>
        </p:nvSpPr>
        <p:spPr>
          <a:xfrm>
            <a:off x="392113" y="1275911"/>
            <a:ext cx="4973899" cy="5070914"/>
          </a:xfrm>
        </p:spPr>
        <p:txBody>
          <a:bodyPr/>
          <a:lstStyle/>
          <a:p>
            <a:r>
              <a:rPr lang="sv-SE" b="1" dirty="0"/>
              <a:t>Elektriska arbeten</a:t>
            </a:r>
          </a:p>
          <a:p>
            <a:r>
              <a:rPr lang="sv-SE" dirty="0"/>
              <a:t>Elektriska arbeten är arbete på eller nära en elektrisk anläggning där det kan finnas en risk att utsättas för de faror som elektricitet “HÖGVOLT” kan medföra.</a:t>
            </a:r>
          </a:p>
          <a:p>
            <a:endParaRPr lang="sv-SE" dirty="0"/>
          </a:p>
          <a:p>
            <a:r>
              <a:rPr lang="sv-SE" b="1" dirty="0"/>
              <a:t>Ej elektriska arbeten</a:t>
            </a:r>
          </a:p>
          <a:p>
            <a:r>
              <a:rPr lang="sv-SE" dirty="0"/>
              <a:t>Ej elektriskt arbete är arbete på eller nära en elektrisk anläggning, där det </a:t>
            </a:r>
            <a:r>
              <a:rPr lang="sv-SE" i="1" dirty="0"/>
              <a:t>inte</a:t>
            </a:r>
            <a:r>
              <a:rPr lang="sv-SE" dirty="0"/>
              <a:t> finns någon risk att utsättas för faror som elektricitet kan medföra.</a:t>
            </a:r>
          </a:p>
          <a:p>
            <a:endParaRPr lang="sv-SE" dirty="0"/>
          </a:p>
          <a:p>
            <a:endParaRPr lang="sv-SE" dirty="0"/>
          </a:p>
          <a:p>
            <a:endParaRPr lang="sv-SE" dirty="0"/>
          </a:p>
          <a:p>
            <a:endParaRPr lang="sv-SE" dirty="0"/>
          </a:p>
          <a:p>
            <a:endParaRPr lang="sv-SE" dirty="0"/>
          </a:p>
          <a:p>
            <a:endParaRPr lang="sv-SE" dirty="0"/>
          </a:p>
          <a:p>
            <a:endParaRPr lang="sv-SE" dirty="0"/>
          </a:p>
          <a:p>
            <a:endParaRPr lang="sv-SE" dirty="0"/>
          </a:p>
        </p:txBody>
      </p:sp>
      <p:sp>
        <p:nvSpPr>
          <p:cNvPr id="9" name="Rectangle 4"/>
          <p:cNvSpPr>
            <a:spLocks noChangeArrowheads="1"/>
          </p:cNvSpPr>
          <p:nvPr/>
        </p:nvSpPr>
        <p:spPr bwMode="auto">
          <a:xfrm>
            <a:off x="2898708" y="2597745"/>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6181345" y="1275910"/>
            <a:ext cx="3323812" cy="2951699"/>
          </a:xfrm>
          <a:prstGeom prst="rect">
            <a:avLst/>
          </a:prstGeom>
          <a:noFill/>
          <a:ln>
            <a:noFill/>
          </a:ln>
        </p:spPr>
      </p:pic>
      <p:sp>
        <p:nvSpPr>
          <p:cNvPr id="3" name="Title 2">
            <a:extLst>
              <a:ext uri="{FF2B5EF4-FFF2-40B4-BE49-F238E27FC236}">
                <a16:creationId xmlns:a16="http://schemas.microsoft.com/office/drawing/2014/main" id="{E9DA2E48-FB29-A048-ACEB-801815C1F994}"/>
              </a:ext>
            </a:extLst>
          </p:cNvPr>
          <p:cNvSpPr>
            <a:spLocks noGrp="1"/>
          </p:cNvSpPr>
          <p:nvPr>
            <p:ph type="title"/>
          </p:nvPr>
        </p:nvSpPr>
        <p:spPr/>
        <p:txBody>
          <a:bodyPr>
            <a:normAutofit/>
          </a:bodyPr>
          <a:lstStyle/>
          <a:p>
            <a:r>
              <a:rPr lang="sv-SE" dirty="0"/>
              <a:t>Elektriskt arbete</a:t>
            </a:r>
          </a:p>
        </p:txBody>
      </p:sp>
      <p:sp>
        <p:nvSpPr>
          <p:cNvPr id="5" name="Text Placeholder 4">
            <a:extLst>
              <a:ext uri="{FF2B5EF4-FFF2-40B4-BE49-F238E27FC236}">
                <a16:creationId xmlns:a16="http://schemas.microsoft.com/office/drawing/2014/main" id="{9E78EF5B-2008-CD4D-B079-FEC9ECCBCF6B}"/>
              </a:ext>
            </a:extLst>
          </p:cNvPr>
          <p:cNvSpPr>
            <a:spLocks noGrp="1"/>
          </p:cNvSpPr>
          <p:nvPr>
            <p:ph type="body" sz="quarter" idx="10"/>
          </p:nvPr>
        </p:nvSpPr>
        <p:spPr/>
        <p:txBody>
          <a:bodyPr>
            <a:normAutofit lnSpcReduction="10000"/>
          </a:bodyPr>
          <a:lstStyle/>
          <a:p>
            <a:r>
              <a:rPr lang="en-SE" dirty="0"/>
              <a:t>3.3 Säkerhet</a:t>
            </a:r>
          </a:p>
        </p:txBody>
      </p:sp>
      <p:sp>
        <p:nvSpPr>
          <p:cNvPr id="2" name="Slide Number Placeholder 1">
            <a:extLst>
              <a:ext uri="{FF2B5EF4-FFF2-40B4-BE49-F238E27FC236}">
                <a16:creationId xmlns:a16="http://schemas.microsoft.com/office/drawing/2014/main" id="{3E34CDFF-B498-A04C-BE70-DF13F70A1928}"/>
              </a:ext>
            </a:extLst>
          </p:cNvPr>
          <p:cNvSpPr>
            <a:spLocks noGrp="1"/>
          </p:cNvSpPr>
          <p:nvPr>
            <p:ph type="sldNum" sz="quarter" idx="13"/>
          </p:nvPr>
        </p:nvSpPr>
        <p:spPr/>
        <p:txBody>
          <a:bodyPr/>
          <a:lstStyle/>
          <a:p>
            <a:fld id="{5818BEF9-6AEC-154B-B50F-057E6E327BFC}" type="slidenum">
              <a:rPr lang="en-SE" smtClean="0"/>
              <a:t>102</a:t>
            </a:fld>
            <a:endParaRPr lang="en-SE" dirty="0"/>
          </a:p>
        </p:txBody>
      </p:sp>
    </p:spTree>
    <p:extLst>
      <p:ext uri="{BB962C8B-B14F-4D97-AF65-F5344CB8AC3E}">
        <p14:creationId xmlns:p14="http://schemas.microsoft.com/office/powerpoint/2010/main" val="9612649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C0D11E-6A3F-3947-BFE7-774C7D0A45F4}"/>
              </a:ext>
            </a:extLst>
          </p:cNvPr>
          <p:cNvSpPr>
            <a:spLocks noGrp="1"/>
          </p:cNvSpPr>
          <p:nvPr>
            <p:ph idx="1"/>
          </p:nvPr>
        </p:nvSpPr>
        <p:spPr>
          <a:xfrm>
            <a:off x="392113" y="1275911"/>
            <a:ext cx="4448111" cy="5070914"/>
          </a:xfrm>
        </p:spPr>
        <p:txBody>
          <a:bodyPr/>
          <a:lstStyle/>
          <a:p>
            <a:r>
              <a:rPr lang="sv-SE" b="1" dirty="0"/>
              <a:t>Isolationsmätning (”</a:t>
            </a:r>
            <a:r>
              <a:rPr lang="sv-SE" b="1" dirty="0" err="1"/>
              <a:t>meggning</a:t>
            </a:r>
            <a:r>
              <a:rPr lang="sv-SE" b="1" dirty="0"/>
              <a:t>”)</a:t>
            </a:r>
          </a:p>
          <a:p>
            <a:r>
              <a:rPr lang="sv-SE" dirty="0"/>
              <a:t>Isolationsmätning görs för att:</a:t>
            </a:r>
          </a:p>
          <a:p>
            <a:pPr marL="285750" indent="-285750">
              <a:buFont typeface="Arial" panose="020B0604020202020204" pitchFamily="34" charset="0"/>
              <a:buChar char="•"/>
            </a:pPr>
            <a:r>
              <a:rPr lang="sv-SE" dirty="0"/>
              <a:t>säkerställa HV-systemets funktion</a:t>
            </a:r>
          </a:p>
          <a:p>
            <a:pPr marL="285750" indent="-285750">
              <a:buFont typeface="Arial" panose="020B0604020202020204" pitchFamily="34" charset="0"/>
              <a:buChar char="•"/>
            </a:pPr>
            <a:r>
              <a:rPr lang="sv-SE" dirty="0"/>
              <a:t>säkerställa personsäkerheten.</a:t>
            </a:r>
          </a:p>
          <a:p>
            <a:endParaRPr lang="sv-SE" dirty="0"/>
          </a:p>
          <a:p>
            <a:r>
              <a:rPr lang="sv-SE" dirty="0"/>
              <a:t>Mätning av isolation är ett produktlagkrav enligt den europeiska standard ECR100.</a:t>
            </a:r>
          </a:p>
          <a:p>
            <a:endParaRPr lang="sv-SE" dirty="0"/>
          </a:p>
          <a:p>
            <a:endParaRPr lang="sv-SE" dirty="0"/>
          </a:p>
          <a:p>
            <a:endParaRPr lang="sv-SE" dirty="0"/>
          </a:p>
          <a:p>
            <a:endParaRPr lang="sv-SE" dirty="0"/>
          </a:p>
          <a:p>
            <a:endParaRPr lang="sv-SE" dirty="0"/>
          </a:p>
          <a:p>
            <a:endParaRPr lang="sv-SE" dirty="0"/>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pic>
        <p:nvPicPr>
          <p:cNvPr id="11" name="Pictur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5585" y="1275911"/>
            <a:ext cx="3689572" cy="3294613"/>
          </a:xfrm>
          <a:prstGeom prst="rect">
            <a:avLst/>
          </a:prstGeom>
          <a:noFill/>
          <a:ln>
            <a:noFill/>
          </a:ln>
        </p:spPr>
      </p:pic>
      <p:sp>
        <p:nvSpPr>
          <p:cNvPr id="2" name="Title 1">
            <a:extLst>
              <a:ext uri="{FF2B5EF4-FFF2-40B4-BE49-F238E27FC236}">
                <a16:creationId xmlns:a16="http://schemas.microsoft.com/office/drawing/2014/main" id="{DC99154E-4AAA-5048-A2DE-0F6A3BE0D209}"/>
              </a:ext>
            </a:extLst>
          </p:cNvPr>
          <p:cNvSpPr>
            <a:spLocks noGrp="1"/>
          </p:cNvSpPr>
          <p:nvPr>
            <p:ph type="title"/>
          </p:nvPr>
        </p:nvSpPr>
        <p:spPr/>
        <p:txBody>
          <a:bodyPr/>
          <a:lstStyle/>
          <a:p>
            <a:r>
              <a:rPr lang="en-SE" dirty="0"/>
              <a:t>Elektriskt arbete – isolationsmätning</a:t>
            </a:r>
          </a:p>
        </p:txBody>
      </p:sp>
      <p:sp>
        <p:nvSpPr>
          <p:cNvPr id="5" name="Text Placeholder 4">
            <a:extLst>
              <a:ext uri="{FF2B5EF4-FFF2-40B4-BE49-F238E27FC236}">
                <a16:creationId xmlns:a16="http://schemas.microsoft.com/office/drawing/2014/main" id="{4EA788A4-5946-9241-B779-E432E6B8803A}"/>
              </a:ext>
            </a:extLst>
          </p:cNvPr>
          <p:cNvSpPr>
            <a:spLocks noGrp="1"/>
          </p:cNvSpPr>
          <p:nvPr>
            <p:ph type="body" sz="quarter" idx="10"/>
          </p:nvPr>
        </p:nvSpPr>
        <p:spPr/>
        <p:txBody>
          <a:bodyPr>
            <a:normAutofit lnSpcReduction="10000"/>
          </a:bodyPr>
          <a:lstStyle/>
          <a:p>
            <a:r>
              <a:rPr lang="en-SE" dirty="0"/>
              <a:t>3.3 Säkerhet</a:t>
            </a:r>
          </a:p>
        </p:txBody>
      </p:sp>
      <p:sp>
        <p:nvSpPr>
          <p:cNvPr id="3" name="Slide Number Placeholder 2">
            <a:extLst>
              <a:ext uri="{FF2B5EF4-FFF2-40B4-BE49-F238E27FC236}">
                <a16:creationId xmlns:a16="http://schemas.microsoft.com/office/drawing/2014/main" id="{10BF0DE5-2CF2-3E4C-976D-0D46CEBD7B08}"/>
              </a:ext>
            </a:extLst>
          </p:cNvPr>
          <p:cNvSpPr>
            <a:spLocks noGrp="1"/>
          </p:cNvSpPr>
          <p:nvPr>
            <p:ph type="sldNum" sz="quarter" idx="13"/>
          </p:nvPr>
        </p:nvSpPr>
        <p:spPr/>
        <p:txBody>
          <a:bodyPr/>
          <a:lstStyle/>
          <a:p>
            <a:fld id="{5818BEF9-6AEC-154B-B50F-057E6E327BFC}" type="slidenum">
              <a:rPr lang="en-SE" smtClean="0"/>
              <a:t>103</a:t>
            </a:fld>
            <a:endParaRPr lang="en-SE" dirty="0"/>
          </a:p>
        </p:txBody>
      </p:sp>
    </p:spTree>
    <p:extLst>
      <p:ext uri="{BB962C8B-B14F-4D97-AF65-F5344CB8AC3E}">
        <p14:creationId xmlns:p14="http://schemas.microsoft.com/office/powerpoint/2010/main" val="10852172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CFBB6A-A9F0-EB4C-A556-82F76D033B60}"/>
              </a:ext>
            </a:extLst>
          </p:cNvPr>
          <p:cNvSpPr>
            <a:spLocks noGrp="1"/>
          </p:cNvSpPr>
          <p:nvPr>
            <p:ph idx="1"/>
          </p:nvPr>
        </p:nvSpPr>
        <p:spPr>
          <a:xfrm>
            <a:off x="392113" y="1275911"/>
            <a:ext cx="3692999" cy="5070914"/>
          </a:xfrm>
        </p:spPr>
        <p:txBody>
          <a:bodyPr/>
          <a:lstStyle/>
          <a:p>
            <a:r>
              <a:rPr lang="en-SE" b="1" dirty="0"/>
              <a:t>Skyltning av arbetsplats</a:t>
            </a:r>
          </a:p>
          <a:p>
            <a:pPr marL="285750" indent="-285750">
              <a:buFont typeface="Arial" panose="020B0604020202020204" pitchFamily="34" charset="0"/>
              <a:buChar char="•"/>
            </a:pPr>
            <a:r>
              <a:rPr lang="sv-SE" dirty="0"/>
              <a:t>Arbetsplatsen ska vara upplyst och rymlig.</a:t>
            </a:r>
          </a:p>
          <a:p>
            <a:pPr marL="285750" indent="-285750">
              <a:buFont typeface="Arial" panose="020B0604020202020204" pitchFamily="34" charset="0"/>
              <a:buChar char="•"/>
            </a:pPr>
            <a:r>
              <a:rPr lang="sv-SE" dirty="0"/>
              <a:t>Tillfällig arbetsplats, t.ex. återförsäljarverkstad eller vid expedition, kan märkas upp med stolpar och plastkedja.</a:t>
            </a:r>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sp>
        <p:nvSpPr>
          <p:cNvPr id="2" name="Title 1">
            <a:extLst>
              <a:ext uri="{FF2B5EF4-FFF2-40B4-BE49-F238E27FC236}">
                <a16:creationId xmlns:a16="http://schemas.microsoft.com/office/drawing/2014/main" id="{C1A2AC11-0CD3-294C-92DB-7F2BDF0F4597}"/>
              </a:ext>
            </a:extLst>
          </p:cNvPr>
          <p:cNvSpPr>
            <a:spLocks noGrp="1"/>
          </p:cNvSpPr>
          <p:nvPr>
            <p:ph type="title"/>
          </p:nvPr>
        </p:nvSpPr>
        <p:spPr/>
        <p:txBody>
          <a:bodyPr>
            <a:normAutofit fontScale="90000"/>
          </a:bodyPr>
          <a:lstStyle/>
          <a:p>
            <a:r>
              <a:rPr lang="sv-SE" dirty="0"/>
              <a:t>Regler vid arbeten på elektrifierade fordon/anläggningar</a:t>
            </a:r>
          </a:p>
        </p:txBody>
      </p:sp>
      <p:sp>
        <p:nvSpPr>
          <p:cNvPr id="5" name="Text Placeholder 4">
            <a:extLst>
              <a:ext uri="{FF2B5EF4-FFF2-40B4-BE49-F238E27FC236}">
                <a16:creationId xmlns:a16="http://schemas.microsoft.com/office/drawing/2014/main" id="{CD9249B9-D168-2F41-8A0E-3D552650BB85}"/>
              </a:ext>
            </a:extLst>
          </p:cNvPr>
          <p:cNvSpPr>
            <a:spLocks noGrp="1"/>
          </p:cNvSpPr>
          <p:nvPr>
            <p:ph type="body" sz="quarter" idx="10"/>
          </p:nvPr>
        </p:nvSpPr>
        <p:spPr/>
        <p:txBody>
          <a:bodyPr>
            <a:normAutofit lnSpcReduction="10000"/>
          </a:bodyPr>
          <a:lstStyle/>
          <a:p>
            <a:r>
              <a:rPr lang="en-SE" dirty="0"/>
              <a:t>3.3 Säkerhet</a:t>
            </a:r>
          </a:p>
        </p:txBody>
      </p:sp>
      <p:pic>
        <p:nvPicPr>
          <p:cNvPr id="8" name="Picture 7">
            <a:extLst>
              <a:ext uri="{FF2B5EF4-FFF2-40B4-BE49-F238E27FC236}">
                <a16:creationId xmlns:a16="http://schemas.microsoft.com/office/drawing/2014/main" id="{0B993929-0944-0C43-B699-CB5640F160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1018" y="1310430"/>
            <a:ext cx="4920298" cy="3960000"/>
          </a:xfrm>
          <a:prstGeom prst="rect">
            <a:avLst/>
          </a:prstGeom>
          <a:noFill/>
          <a:ln>
            <a:noFill/>
          </a:ln>
        </p:spPr>
      </p:pic>
      <p:sp>
        <p:nvSpPr>
          <p:cNvPr id="3" name="Slide Number Placeholder 2">
            <a:extLst>
              <a:ext uri="{FF2B5EF4-FFF2-40B4-BE49-F238E27FC236}">
                <a16:creationId xmlns:a16="http://schemas.microsoft.com/office/drawing/2014/main" id="{6308475F-2E66-5E47-98BA-4DA615AC04A4}"/>
              </a:ext>
            </a:extLst>
          </p:cNvPr>
          <p:cNvSpPr>
            <a:spLocks noGrp="1"/>
          </p:cNvSpPr>
          <p:nvPr>
            <p:ph type="sldNum" sz="quarter" idx="13"/>
          </p:nvPr>
        </p:nvSpPr>
        <p:spPr/>
        <p:txBody>
          <a:bodyPr/>
          <a:lstStyle/>
          <a:p>
            <a:fld id="{5818BEF9-6AEC-154B-B50F-057E6E327BFC}" type="slidenum">
              <a:rPr lang="en-SE" smtClean="0"/>
              <a:t>104</a:t>
            </a:fld>
            <a:endParaRPr lang="en-SE" dirty="0"/>
          </a:p>
        </p:txBody>
      </p:sp>
    </p:spTree>
    <p:extLst>
      <p:ext uri="{BB962C8B-B14F-4D97-AF65-F5344CB8AC3E}">
        <p14:creationId xmlns:p14="http://schemas.microsoft.com/office/powerpoint/2010/main" val="42414047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CFBB6A-A9F0-EB4C-A556-82F76D033B60}"/>
              </a:ext>
            </a:extLst>
          </p:cNvPr>
          <p:cNvSpPr>
            <a:spLocks noGrp="1"/>
          </p:cNvSpPr>
          <p:nvPr>
            <p:ph idx="1"/>
          </p:nvPr>
        </p:nvSpPr>
        <p:spPr/>
        <p:txBody>
          <a:bodyPr/>
          <a:lstStyle/>
          <a:p>
            <a:r>
              <a:rPr lang="en-SE" b="1" dirty="0"/>
              <a:t>Skyltning av fordon</a:t>
            </a:r>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pic>
        <p:nvPicPr>
          <p:cNvPr id="11" name="Picture 10"/>
          <p:cNvPicPr/>
          <p:nvPr/>
        </p:nvPicPr>
        <p:blipFill>
          <a:blip r:embed="rId2">
            <a:extLst>
              <a:ext uri="{28A0092B-C50C-407E-A947-70E740481C1C}">
                <a14:useLocalDpi xmlns:a14="http://schemas.microsoft.com/office/drawing/2010/main" val="0"/>
              </a:ext>
            </a:extLst>
          </a:blip>
          <a:srcRect/>
          <a:stretch>
            <a:fillRect/>
          </a:stretch>
        </p:blipFill>
        <p:spPr bwMode="auto">
          <a:xfrm>
            <a:off x="1783362" y="2096226"/>
            <a:ext cx="1870330" cy="2585615"/>
          </a:xfrm>
          <a:prstGeom prst="rect">
            <a:avLst/>
          </a:prstGeom>
          <a:noFill/>
          <a:ln>
            <a:noFill/>
          </a:ln>
        </p:spPr>
      </p:pic>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4447573" y="2096226"/>
            <a:ext cx="3855179" cy="2583341"/>
          </a:xfrm>
          <a:prstGeom prst="rect">
            <a:avLst/>
          </a:prstGeom>
          <a:noFill/>
          <a:ln>
            <a:noFill/>
          </a:ln>
        </p:spPr>
      </p:pic>
      <p:sp>
        <p:nvSpPr>
          <p:cNvPr id="2" name="Title 1">
            <a:extLst>
              <a:ext uri="{FF2B5EF4-FFF2-40B4-BE49-F238E27FC236}">
                <a16:creationId xmlns:a16="http://schemas.microsoft.com/office/drawing/2014/main" id="{C1A2AC11-0CD3-294C-92DB-7F2BDF0F4597}"/>
              </a:ext>
            </a:extLst>
          </p:cNvPr>
          <p:cNvSpPr>
            <a:spLocks noGrp="1"/>
          </p:cNvSpPr>
          <p:nvPr>
            <p:ph type="title"/>
          </p:nvPr>
        </p:nvSpPr>
        <p:spPr/>
        <p:txBody>
          <a:bodyPr>
            <a:normAutofit fontScale="90000"/>
          </a:bodyPr>
          <a:lstStyle/>
          <a:p>
            <a:r>
              <a:rPr lang="sv-SE" dirty="0"/>
              <a:t>Regler vid arbeten på elektrifierade fordon/anläggningar</a:t>
            </a:r>
          </a:p>
        </p:txBody>
      </p:sp>
      <p:sp>
        <p:nvSpPr>
          <p:cNvPr id="5" name="Text Placeholder 4">
            <a:extLst>
              <a:ext uri="{FF2B5EF4-FFF2-40B4-BE49-F238E27FC236}">
                <a16:creationId xmlns:a16="http://schemas.microsoft.com/office/drawing/2014/main" id="{CD9249B9-D168-2F41-8A0E-3D552650BB85}"/>
              </a:ext>
            </a:extLst>
          </p:cNvPr>
          <p:cNvSpPr>
            <a:spLocks noGrp="1"/>
          </p:cNvSpPr>
          <p:nvPr>
            <p:ph type="body" sz="quarter" idx="10"/>
          </p:nvPr>
        </p:nvSpPr>
        <p:spPr/>
        <p:txBody>
          <a:bodyPr>
            <a:normAutofit lnSpcReduction="10000"/>
          </a:bodyPr>
          <a:lstStyle/>
          <a:p>
            <a:r>
              <a:rPr lang="en-SE" dirty="0"/>
              <a:t>3.3 Säkerhet</a:t>
            </a:r>
          </a:p>
        </p:txBody>
      </p:sp>
      <p:sp>
        <p:nvSpPr>
          <p:cNvPr id="3" name="Slide Number Placeholder 2">
            <a:extLst>
              <a:ext uri="{FF2B5EF4-FFF2-40B4-BE49-F238E27FC236}">
                <a16:creationId xmlns:a16="http://schemas.microsoft.com/office/drawing/2014/main" id="{8D23C5E8-A92F-E94D-B617-AEA199CACC74}"/>
              </a:ext>
            </a:extLst>
          </p:cNvPr>
          <p:cNvSpPr>
            <a:spLocks noGrp="1"/>
          </p:cNvSpPr>
          <p:nvPr>
            <p:ph type="sldNum" sz="quarter" idx="13"/>
          </p:nvPr>
        </p:nvSpPr>
        <p:spPr/>
        <p:txBody>
          <a:bodyPr/>
          <a:lstStyle/>
          <a:p>
            <a:fld id="{5818BEF9-6AEC-154B-B50F-057E6E327BFC}" type="slidenum">
              <a:rPr lang="en-SE" smtClean="0"/>
              <a:t>105</a:t>
            </a:fld>
            <a:endParaRPr lang="en-SE" dirty="0"/>
          </a:p>
        </p:txBody>
      </p:sp>
    </p:spTree>
    <p:extLst>
      <p:ext uri="{BB962C8B-B14F-4D97-AF65-F5344CB8AC3E}">
        <p14:creationId xmlns:p14="http://schemas.microsoft.com/office/powerpoint/2010/main" val="28879071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CFBB6A-A9F0-EB4C-A556-82F76D033B60}"/>
              </a:ext>
            </a:extLst>
          </p:cNvPr>
          <p:cNvSpPr>
            <a:spLocks noGrp="1"/>
          </p:cNvSpPr>
          <p:nvPr>
            <p:ph idx="1"/>
          </p:nvPr>
        </p:nvSpPr>
        <p:spPr>
          <a:xfrm>
            <a:off x="392113" y="1275911"/>
            <a:ext cx="3514869" cy="5070914"/>
          </a:xfrm>
        </p:spPr>
        <p:txBody>
          <a:bodyPr/>
          <a:lstStyle/>
          <a:p>
            <a:r>
              <a:rPr lang="en-SE" b="1" dirty="0"/>
              <a:t>Utrustning</a:t>
            </a:r>
          </a:p>
          <a:p>
            <a:r>
              <a:rPr lang="sv-SE" dirty="0"/>
              <a:t>Elfordonssäkerhetsansvarig (chef) är ansvarig för att det finns skyddsutrustning, verktyg, utbildad personal och arbetsinstruktioner.</a:t>
            </a:r>
          </a:p>
          <a:p>
            <a:r>
              <a:rPr lang="sv-SE" dirty="0"/>
              <a:t>Instruktioner som ska finnas vid arbeten på elektrifierade fordon är:</a:t>
            </a:r>
          </a:p>
          <a:p>
            <a:r>
              <a:rPr lang="sv-SE" dirty="0"/>
              <a:t>• </a:t>
            </a:r>
            <a:r>
              <a:rPr lang="sv-SE" dirty="0" err="1"/>
              <a:t>Elschema</a:t>
            </a:r>
            <a:r>
              <a:rPr lang="sv-SE" dirty="0"/>
              <a:t> högvoltssystem</a:t>
            </a:r>
          </a:p>
          <a:p>
            <a:r>
              <a:rPr lang="sv-SE" dirty="0"/>
              <a:t>• Instruktion hur bilen ska göras spänningslös och spänningssatt</a:t>
            </a:r>
          </a:p>
          <a:p>
            <a:r>
              <a:rPr lang="sv-SE" dirty="0"/>
              <a:t>• Metod för isolationsmätning</a:t>
            </a:r>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sp>
        <p:nvSpPr>
          <p:cNvPr id="2" name="Title 1">
            <a:extLst>
              <a:ext uri="{FF2B5EF4-FFF2-40B4-BE49-F238E27FC236}">
                <a16:creationId xmlns:a16="http://schemas.microsoft.com/office/drawing/2014/main" id="{C1A2AC11-0CD3-294C-92DB-7F2BDF0F4597}"/>
              </a:ext>
            </a:extLst>
          </p:cNvPr>
          <p:cNvSpPr>
            <a:spLocks noGrp="1"/>
          </p:cNvSpPr>
          <p:nvPr>
            <p:ph type="title"/>
          </p:nvPr>
        </p:nvSpPr>
        <p:spPr/>
        <p:txBody>
          <a:bodyPr>
            <a:normAutofit fontScale="90000"/>
          </a:bodyPr>
          <a:lstStyle/>
          <a:p>
            <a:r>
              <a:rPr lang="sv-SE" dirty="0"/>
              <a:t>Regler vid arbeten på elektrifierade fordon/anläggningar</a:t>
            </a:r>
          </a:p>
        </p:txBody>
      </p:sp>
      <p:sp>
        <p:nvSpPr>
          <p:cNvPr id="5" name="Text Placeholder 4">
            <a:extLst>
              <a:ext uri="{FF2B5EF4-FFF2-40B4-BE49-F238E27FC236}">
                <a16:creationId xmlns:a16="http://schemas.microsoft.com/office/drawing/2014/main" id="{CD9249B9-D168-2F41-8A0E-3D552650BB85}"/>
              </a:ext>
            </a:extLst>
          </p:cNvPr>
          <p:cNvSpPr>
            <a:spLocks noGrp="1"/>
          </p:cNvSpPr>
          <p:nvPr>
            <p:ph type="body" sz="quarter" idx="10"/>
          </p:nvPr>
        </p:nvSpPr>
        <p:spPr/>
        <p:txBody>
          <a:bodyPr>
            <a:normAutofit lnSpcReduction="10000"/>
          </a:bodyPr>
          <a:lstStyle/>
          <a:p>
            <a:r>
              <a:rPr lang="en-SE" dirty="0"/>
              <a:t>3.3 Säkerhet</a:t>
            </a:r>
          </a:p>
        </p:txBody>
      </p:sp>
      <p:pic>
        <p:nvPicPr>
          <p:cNvPr id="7" name="Picture 6">
            <a:extLst>
              <a:ext uri="{FF2B5EF4-FFF2-40B4-BE49-F238E27FC236}">
                <a16:creationId xmlns:a16="http://schemas.microsoft.com/office/drawing/2014/main" id="{A43CE0E8-6911-AD4C-B0EE-13BECBCC1B9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90807" y="1275911"/>
            <a:ext cx="4905618" cy="3962281"/>
          </a:xfrm>
          <a:prstGeom prst="rect">
            <a:avLst/>
          </a:prstGeom>
          <a:noFill/>
          <a:ln>
            <a:noFill/>
          </a:ln>
        </p:spPr>
      </p:pic>
      <p:sp>
        <p:nvSpPr>
          <p:cNvPr id="3" name="Slide Number Placeholder 2">
            <a:extLst>
              <a:ext uri="{FF2B5EF4-FFF2-40B4-BE49-F238E27FC236}">
                <a16:creationId xmlns:a16="http://schemas.microsoft.com/office/drawing/2014/main" id="{BFB54B41-E2A9-6C44-974B-E37EBBF18265}"/>
              </a:ext>
            </a:extLst>
          </p:cNvPr>
          <p:cNvSpPr>
            <a:spLocks noGrp="1"/>
          </p:cNvSpPr>
          <p:nvPr>
            <p:ph type="sldNum" sz="quarter" idx="13"/>
          </p:nvPr>
        </p:nvSpPr>
        <p:spPr/>
        <p:txBody>
          <a:bodyPr/>
          <a:lstStyle/>
          <a:p>
            <a:fld id="{5818BEF9-6AEC-154B-B50F-057E6E327BFC}" type="slidenum">
              <a:rPr lang="en-SE" smtClean="0"/>
              <a:t>106</a:t>
            </a:fld>
            <a:endParaRPr lang="en-SE" dirty="0"/>
          </a:p>
        </p:txBody>
      </p:sp>
    </p:spTree>
    <p:extLst>
      <p:ext uri="{BB962C8B-B14F-4D97-AF65-F5344CB8AC3E}">
        <p14:creationId xmlns:p14="http://schemas.microsoft.com/office/powerpoint/2010/main" val="41210588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CFBB6A-A9F0-EB4C-A556-82F76D033B60}"/>
              </a:ext>
            </a:extLst>
          </p:cNvPr>
          <p:cNvSpPr>
            <a:spLocks noGrp="1"/>
          </p:cNvSpPr>
          <p:nvPr>
            <p:ph idx="1"/>
          </p:nvPr>
        </p:nvSpPr>
        <p:spPr>
          <a:xfrm>
            <a:off x="392113" y="1275911"/>
            <a:ext cx="4358017" cy="5070914"/>
          </a:xfrm>
        </p:spPr>
        <p:txBody>
          <a:bodyPr/>
          <a:lstStyle/>
          <a:p>
            <a:r>
              <a:rPr lang="sv-SE" b="1" dirty="0"/>
              <a:t>Personlig skyddsutrustning</a:t>
            </a:r>
          </a:p>
          <a:p>
            <a:r>
              <a:rPr lang="sv-SE" dirty="0"/>
              <a:t>PPE, personlig skyddsutrustning ska finnas </a:t>
            </a:r>
            <a:r>
              <a:rPr lang="sv-SE" dirty="0" err="1"/>
              <a:t>pa</a:t>
            </a:r>
            <a:r>
              <a:rPr lang="sv-SE" dirty="0"/>
              <a:t>̊ arbetsplatsen och ska </a:t>
            </a:r>
            <a:r>
              <a:rPr lang="sv-SE" dirty="0" err="1"/>
              <a:t>användas</a:t>
            </a:r>
            <a:r>
              <a:rPr lang="sv-SE" dirty="0"/>
              <a:t> om instruktion eller riskanalys </a:t>
            </a:r>
            <a:r>
              <a:rPr lang="sv-SE" dirty="0" err="1"/>
              <a:t>kräver</a:t>
            </a:r>
            <a:r>
              <a:rPr lang="sv-SE" dirty="0"/>
              <a:t> detta. </a:t>
            </a:r>
          </a:p>
          <a:p>
            <a:r>
              <a:rPr lang="sv-SE" dirty="0"/>
              <a:t>Gummihandskar skyddar mot elektrisk chock. Kontrollera </a:t>
            </a:r>
            <a:r>
              <a:rPr lang="sv-SE" dirty="0" err="1"/>
              <a:t>täthet</a:t>
            </a:r>
            <a:r>
              <a:rPr lang="sv-SE" dirty="0"/>
              <a:t> </a:t>
            </a:r>
            <a:r>
              <a:rPr lang="sv-SE" dirty="0" err="1"/>
              <a:t>före</a:t>
            </a:r>
            <a:r>
              <a:rPr lang="sv-SE" dirty="0"/>
              <a:t> varje </a:t>
            </a:r>
            <a:r>
              <a:rPr lang="sv-SE" dirty="0" err="1"/>
              <a:t>användande</a:t>
            </a:r>
            <a:r>
              <a:rPr lang="sv-SE" dirty="0"/>
              <a:t>. </a:t>
            </a:r>
          </a:p>
          <a:p>
            <a:r>
              <a:rPr lang="sv-SE" dirty="0"/>
              <a:t>Ansiktsvisir skyddar </a:t>
            </a:r>
            <a:r>
              <a:rPr lang="sv-SE" dirty="0" err="1"/>
              <a:t>ögon</a:t>
            </a:r>
            <a:r>
              <a:rPr lang="sv-SE" dirty="0"/>
              <a:t> och ansikte mot </a:t>
            </a:r>
            <a:r>
              <a:rPr lang="sv-SE" dirty="0" err="1"/>
              <a:t>ljusbåge</a:t>
            </a:r>
            <a:r>
              <a:rPr lang="sv-SE" dirty="0"/>
              <a:t> och </a:t>
            </a:r>
            <a:r>
              <a:rPr lang="sv-SE" dirty="0" err="1"/>
              <a:t>hög</a:t>
            </a:r>
            <a:r>
              <a:rPr lang="sv-SE" dirty="0"/>
              <a:t> temperatur. </a:t>
            </a:r>
          </a:p>
          <a:p>
            <a:r>
              <a:rPr lang="sv-SE" dirty="0"/>
              <a:t>Skyddsutrustningen ska kontrolleras </a:t>
            </a:r>
            <a:r>
              <a:rPr lang="sv-SE" dirty="0" err="1"/>
              <a:t>före</a:t>
            </a:r>
            <a:r>
              <a:rPr lang="sv-SE" dirty="0"/>
              <a:t> </a:t>
            </a:r>
            <a:r>
              <a:rPr lang="sv-SE" dirty="0" err="1"/>
              <a:t>användning</a:t>
            </a:r>
            <a:r>
              <a:rPr lang="sv-SE" dirty="0"/>
              <a:t>. </a:t>
            </a:r>
          </a:p>
          <a:p>
            <a:endParaRPr lang="sv-SE" b="1" dirty="0"/>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sp>
        <p:nvSpPr>
          <p:cNvPr id="2" name="Title 1">
            <a:extLst>
              <a:ext uri="{FF2B5EF4-FFF2-40B4-BE49-F238E27FC236}">
                <a16:creationId xmlns:a16="http://schemas.microsoft.com/office/drawing/2014/main" id="{C1A2AC11-0CD3-294C-92DB-7F2BDF0F4597}"/>
              </a:ext>
            </a:extLst>
          </p:cNvPr>
          <p:cNvSpPr>
            <a:spLocks noGrp="1"/>
          </p:cNvSpPr>
          <p:nvPr>
            <p:ph type="title"/>
          </p:nvPr>
        </p:nvSpPr>
        <p:spPr/>
        <p:txBody>
          <a:bodyPr>
            <a:normAutofit fontScale="90000"/>
          </a:bodyPr>
          <a:lstStyle/>
          <a:p>
            <a:r>
              <a:rPr lang="sv-SE" dirty="0"/>
              <a:t>Regler vid arbeten på elektrifierade fordon/anläggningar</a:t>
            </a:r>
          </a:p>
        </p:txBody>
      </p:sp>
      <p:sp>
        <p:nvSpPr>
          <p:cNvPr id="5" name="Text Placeholder 4">
            <a:extLst>
              <a:ext uri="{FF2B5EF4-FFF2-40B4-BE49-F238E27FC236}">
                <a16:creationId xmlns:a16="http://schemas.microsoft.com/office/drawing/2014/main" id="{CD9249B9-D168-2F41-8A0E-3D552650BB85}"/>
              </a:ext>
            </a:extLst>
          </p:cNvPr>
          <p:cNvSpPr>
            <a:spLocks noGrp="1"/>
          </p:cNvSpPr>
          <p:nvPr>
            <p:ph type="body" sz="quarter" idx="10"/>
          </p:nvPr>
        </p:nvSpPr>
        <p:spPr/>
        <p:txBody>
          <a:bodyPr>
            <a:normAutofit lnSpcReduction="10000"/>
          </a:bodyPr>
          <a:lstStyle/>
          <a:p>
            <a:r>
              <a:rPr lang="en-SE" dirty="0"/>
              <a:t>3.3 Säkerhet</a:t>
            </a:r>
          </a:p>
        </p:txBody>
      </p:sp>
      <p:pic>
        <p:nvPicPr>
          <p:cNvPr id="8" name="Picture 7">
            <a:extLst>
              <a:ext uri="{FF2B5EF4-FFF2-40B4-BE49-F238E27FC236}">
                <a16:creationId xmlns:a16="http://schemas.microsoft.com/office/drawing/2014/main" id="{7999A4F3-EDA2-9248-A1B0-7345EEAB4EB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21434" y="1310430"/>
            <a:ext cx="2139310" cy="2361880"/>
          </a:xfrm>
          <a:prstGeom prst="rect">
            <a:avLst/>
          </a:prstGeom>
          <a:noFill/>
          <a:ln>
            <a:noFill/>
          </a:ln>
        </p:spPr>
      </p:pic>
      <p:pic>
        <p:nvPicPr>
          <p:cNvPr id="10" name="Picture 9">
            <a:extLst>
              <a:ext uri="{FF2B5EF4-FFF2-40B4-BE49-F238E27FC236}">
                <a16:creationId xmlns:a16="http://schemas.microsoft.com/office/drawing/2014/main" id="{2864629C-AE50-5044-B3E4-9AE2E1B13C4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33048" y="3699164"/>
            <a:ext cx="2327696" cy="2361881"/>
          </a:xfrm>
          <a:prstGeom prst="rect">
            <a:avLst/>
          </a:prstGeom>
          <a:noFill/>
          <a:ln>
            <a:noFill/>
          </a:ln>
        </p:spPr>
      </p:pic>
      <p:sp>
        <p:nvSpPr>
          <p:cNvPr id="3" name="Slide Number Placeholder 2">
            <a:extLst>
              <a:ext uri="{FF2B5EF4-FFF2-40B4-BE49-F238E27FC236}">
                <a16:creationId xmlns:a16="http://schemas.microsoft.com/office/drawing/2014/main" id="{24798BE2-1A4E-C04C-875B-CE10E2A9D320}"/>
              </a:ext>
            </a:extLst>
          </p:cNvPr>
          <p:cNvSpPr>
            <a:spLocks noGrp="1"/>
          </p:cNvSpPr>
          <p:nvPr>
            <p:ph type="sldNum" sz="quarter" idx="13"/>
          </p:nvPr>
        </p:nvSpPr>
        <p:spPr/>
        <p:txBody>
          <a:bodyPr/>
          <a:lstStyle/>
          <a:p>
            <a:fld id="{5818BEF9-6AEC-154B-B50F-057E6E327BFC}" type="slidenum">
              <a:rPr lang="en-SE" smtClean="0"/>
              <a:t>107</a:t>
            </a:fld>
            <a:endParaRPr lang="en-SE" dirty="0"/>
          </a:p>
        </p:txBody>
      </p:sp>
    </p:spTree>
    <p:extLst>
      <p:ext uri="{BB962C8B-B14F-4D97-AF65-F5344CB8AC3E}">
        <p14:creationId xmlns:p14="http://schemas.microsoft.com/office/powerpoint/2010/main" val="18204360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CFBB6A-A9F0-EB4C-A556-82F76D033B60}"/>
              </a:ext>
            </a:extLst>
          </p:cNvPr>
          <p:cNvSpPr>
            <a:spLocks noGrp="1"/>
          </p:cNvSpPr>
          <p:nvPr>
            <p:ph idx="1"/>
          </p:nvPr>
        </p:nvSpPr>
        <p:spPr/>
        <p:txBody>
          <a:bodyPr/>
          <a:lstStyle/>
          <a:p>
            <a:r>
              <a:rPr lang="sv-SE" b="1" dirty="0"/>
              <a:t>Personlig skyddsutrustning</a:t>
            </a:r>
            <a:endParaRPr lang="sv-SE" dirty="0"/>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sp>
        <p:nvSpPr>
          <p:cNvPr id="2" name="Title 1">
            <a:extLst>
              <a:ext uri="{FF2B5EF4-FFF2-40B4-BE49-F238E27FC236}">
                <a16:creationId xmlns:a16="http://schemas.microsoft.com/office/drawing/2014/main" id="{C1A2AC11-0CD3-294C-92DB-7F2BDF0F4597}"/>
              </a:ext>
            </a:extLst>
          </p:cNvPr>
          <p:cNvSpPr>
            <a:spLocks noGrp="1"/>
          </p:cNvSpPr>
          <p:nvPr>
            <p:ph type="title"/>
          </p:nvPr>
        </p:nvSpPr>
        <p:spPr/>
        <p:txBody>
          <a:bodyPr>
            <a:normAutofit fontScale="90000"/>
          </a:bodyPr>
          <a:lstStyle/>
          <a:p>
            <a:r>
              <a:rPr lang="sv-SE" dirty="0"/>
              <a:t>Regler vid arbeten på elektrifierade fordon/anläggningar</a:t>
            </a:r>
          </a:p>
        </p:txBody>
      </p:sp>
      <p:sp>
        <p:nvSpPr>
          <p:cNvPr id="5" name="Text Placeholder 4">
            <a:extLst>
              <a:ext uri="{FF2B5EF4-FFF2-40B4-BE49-F238E27FC236}">
                <a16:creationId xmlns:a16="http://schemas.microsoft.com/office/drawing/2014/main" id="{CD9249B9-D168-2F41-8A0E-3D552650BB85}"/>
              </a:ext>
            </a:extLst>
          </p:cNvPr>
          <p:cNvSpPr>
            <a:spLocks noGrp="1"/>
          </p:cNvSpPr>
          <p:nvPr>
            <p:ph type="body" sz="quarter" idx="10"/>
          </p:nvPr>
        </p:nvSpPr>
        <p:spPr/>
        <p:txBody>
          <a:bodyPr>
            <a:normAutofit lnSpcReduction="10000"/>
          </a:bodyPr>
          <a:lstStyle/>
          <a:p>
            <a:r>
              <a:rPr lang="en-SE" dirty="0"/>
              <a:t>3.3 Säkerhet</a:t>
            </a:r>
          </a:p>
        </p:txBody>
      </p:sp>
      <p:pic>
        <p:nvPicPr>
          <p:cNvPr id="7" name="Picture 6">
            <a:extLst>
              <a:ext uri="{FF2B5EF4-FFF2-40B4-BE49-F238E27FC236}">
                <a16:creationId xmlns:a16="http://schemas.microsoft.com/office/drawing/2014/main" id="{FC8B99D2-EFD2-8A4D-B1E2-5068B526E719}"/>
              </a:ext>
            </a:extLst>
          </p:cNvPr>
          <p:cNvPicPr/>
          <p:nvPr/>
        </p:nvPicPr>
        <p:blipFill rotWithShape="1">
          <a:blip r:embed="rId2" cstate="print">
            <a:extLst>
              <a:ext uri="{28A0092B-C50C-407E-A947-70E740481C1C}">
                <a14:useLocalDpi xmlns:a14="http://schemas.microsoft.com/office/drawing/2010/main" val="0"/>
              </a:ext>
            </a:extLst>
          </a:blip>
          <a:srcRect l="13096"/>
          <a:stretch/>
        </p:blipFill>
        <p:spPr bwMode="auto">
          <a:xfrm>
            <a:off x="2159621" y="1782874"/>
            <a:ext cx="5586758" cy="4059201"/>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2B90B44A-70A2-774B-A28A-BE6435E32458}"/>
              </a:ext>
            </a:extLst>
          </p:cNvPr>
          <p:cNvSpPr>
            <a:spLocks noGrp="1"/>
          </p:cNvSpPr>
          <p:nvPr>
            <p:ph type="sldNum" sz="quarter" idx="13"/>
          </p:nvPr>
        </p:nvSpPr>
        <p:spPr/>
        <p:txBody>
          <a:bodyPr/>
          <a:lstStyle/>
          <a:p>
            <a:fld id="{5818BEF9-6AEC-154B-B50F-057E6E327BFC}" type="slidenum">
              <a:rPr lang="en-SE" smtClean="0"/>
              <a:t>108</a:t>
            </a:fld>
            <a:endParaRPr lang="en-SE" dirty="0"/>
          </a:p>
        </p:txBody>
      </p:sp>
    </p:spTree>
    <p:extLst>
      <p:ext uri="{BB962C8B-B14F-4D97-AF65-F5344CB8AC3E}">
        <p14:creationId xmlns:p14="http://schemas.microsoft.com/office/powerpoint/2010/main" val="2430658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CFBB6A-A9F0-EB4C-A556-82F76D033B60}"/>
              </a:ext>
            </a:extLst>
          </p:cNvPr>
          <p:cNvSpPr>
            <a:spLocks noGrp="1"/>
          </p:cNvSpPr>
          <p:nvPr>
            <p:ph idx="1"/>
          </p:nvPr>
        </p:nvSpPr>
        <p:spPr>
          <a:xfrm>
            <a:off x="392113" y="1275911"/>
            <a:ext cx="4951783" cy="5070914"/>
          </a:xfrm>
        </p:spPr>
        <p:txBody>
          <a:bodyPr/>
          <a:lstStyle/>
          <a:p>
            <a:r>
              <a:rPr lang="sv-SE" b="1" dirty="0"/>
              <a:t>Mätningar och mätinstrument</a:t>
            </a:r>
          </a:p>
          <a:p>
            <a:pPr marL="285750" indent="-285750">
              <a:buFont typeface="Arial" panose="020B0604020202020204" pitchFamily="34" charset="0"/>
              <a:buChar char="•"/>
            </a:pPr>
            <a:r>
              <a:rPr lang="sv-SE" dirty="0"/>
              <a:t>Spänningsmätning (0-spänningskontroll) ska göras på anläggning (batteri, fordon) före arbete påbörjas.</a:t>
            </a:r>
          </a:p>
          <a:p>
            <a:pPr marL="285750" indent="-285750">
              <a:buFont typeface="Arial" panose="020B0604020202020204" pitchFamily="34" charset="0"/>
              <a:buChar char="•"/>
            </a:pPr>
            <a:r>
              <a:rPr lang="sv-SE" dirty="0"/>
              <a:t>Spänningsmätning ska utföras enligt fordonsspecifik instruktion.</a:t>
            </a:r>
          </a:p>
          <a:p>
            <a:pPr marL="285750" indent="-285750">
              <a:buFont typeface="Arial" panose="020B0604020202020204" pitchFamily="34" charset="0"/>
              <a:buChar char="•"/>
            </a:pPr>
            <a:r>
              <a:rPr lang="sv-SE" dirty="0"/>
              <a:t>Spänningsmätning skall göras allpoligt dvs + till - , + till jord, - till jord.</a:t>
            </a:r>
          </a:p>
          <a:p>
            <a:pPr marL="285750" indent="-285750">
              <a:buFont typeface="Arial" panose="020B0604020202020204" pitchFamily="34" charset="0"/>
              <a:buChar char="•"/>
            </a:pPr>
            <a:r>
              <a:rPr lang="sv-SE" dirty="0"/>
              <a:t>Använd instrument märkt CAT III eller CAT IV.</a:t>
            </a:r>
          </a:p>
          <a:p>
            <a:pPr marL="285750" indent="-285750">
              <a:buFont typeface="Arial" panose="020B0604020202020204" pitchFamily="34" charset="0"/>
              <a:buChar char="•"/>
            </a:pPr>
            <a:r>
              <a:rPr lang="sv-SE" dirty="0"/>
              <a:t>Mätinstrumentet ska kontrolleras mot känd spännigskälla före och efter mätning.</a:t>
            </a:r>
          </a:p>
          <a:p>
            <a:pPr marL="285750" indent="-285750">
              <a:buFont typeface="Arial" panose="020B0604020202020204" pitchFamily="34" charset="0"/>
              <a:buChar char="•"/>
            </a:pPr>
            <a:r>
              <a:rPr lang="sv-SE" dirty="0"/>
              <a:t>Vid mätning ska </a:t>
            </a:r>
            <a:r>
              <a:rPr lang="sv-SE" dirty="0" err="1"/>
              <a:t>breakout</a:t>
            </a:r>
            <a:r>
              <a:rPr lang="sv-SE" dirty="0"/>
              <a:t>-boxar användas för att undvika risk för kortslutning eller elektrisk chock.</a:t>
            </a:r>
          </a:p>
          <a:p>
            <a:pPr marL="285750" indent="-285750">
              <a:buFont typeface="Arial" panose="020B0604020202020204" pitchFamily="34" charset="0"/>
              <a:buChar char="•"/>
            </a:pPr>
            <a:r>
              <a:rPr lang="sv-SE" dirty="0"/>
              <a:t>Ingen mätning ska ske direkt med mätprober.</a:t>
            </a:r>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sp>
        <p:nvSpPr>
          <p:cNvPr id="2" name="Title 1">
            <a:extLst>
              <a:ext uri="{FF2B5EF4-FFF2-40B4-BE49-F238E27FC236}">
                <a16:creationId xmlns:a16="http://schemas.microsoft.com/office/drawing/2014/main" id="{C1A2AC11-0CD3-294C-92DB-7F2BDF0F4597}"/>
              </a:ext>
            </a:extLst>
          </p:cNvPr>
          <p:cNvSpPr>
            <a:spLocks noGrp="1"/>
          </p:cNvSpPr>
          <p:nvPr>
            <p:ph type="title"/>
          </p:nvPr>
        </p:nvSpPr>
        <p:spPr/>
        <p:txBody>
          <a:bodyPr>
            <a:normAutofit fontScale="90000"/>
          </a:bodyPr>
          <a:lstStyle/>
          <a:p>
            <a:r>
              <a:rPr lang="sv-SE" dirty="0"/>
              <a:t>Regler vid arbeten på elektrifierade fordon/anläggningar</a:t>
            </a:r>
          </a:p>
        </p:txBody>
      </p:sp>
      <p:sp>
        <p:nvSpPr>
          <p:cNvPr id="5" name="Text Placeholder 4">
            <a:extLst>
              <a:ext uri="{FF2B5EF4-FFF2-40B4-BE49-F238E27FC236}">
                <a16:creationId xmlns:a16="http://schemas.microsoft.com/office/drawing/2014/main" id="{CD9249B9-D168-2F41-8A0E-3D552650BB85}"/>
              </a:ext>
            </a:extLst>
          </p:cNvPr>
          <p:cNvSpPr>
            <a:spLocks noGrp="1"/>
          </p:cNvSpPr>
          <p:nvPr>
            <p:ph type="body" sz="quarter" idx="10"/>
          </p:nvPr>
        </p:nvSpPr>
        <p:spPr/>
        <p:txBody>
          <a:bodyPr>
            <a:normAutofit lnSpcReduction="10000"/>
          </a:bodyPr>
          <a:lstStyle/>
          <a:p>
            <a:r>
              <a:rPr lang="en-SE" dirty="0"/>
              <a:t>3.3 Säkerhet</a:t>
            </a:r>
          </a:p>
        </p:txBody>
      </p:sp>
      <p:pic>
        <p:nvPicPr>
          <p:cNvPr id="8" name="Picture 7">
            <a:extLst>
              <a:ext uri="{FF2B5EF4-FFF2-40B4-BE49-F238E27FC236}">
                <a16:creationId xmlns:a16="http://schemas.microsoft.com/office/drawing/2014/main" id="{E30C5DD7-6F0B-4C4D-81ED-1498300A8E0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2159" y="1275911"/>
            <a:ext cx="3372998" cy="4341118"/>
          </a:xfrm>
          <a:prstGeom prst="rect">
            <a:avLst/>
          </a:prstGeom>
          <a:noFill/>
          <a:ln>
            <a:noFill/>
          </a:ln>
        </p:spPr>
      </p:pic>
      <p:sp>
        <p:nvSpPr>
          <p:cNvPr id="3" name="Slide Number Placeholder 2">
            <a:extLst>
              <a:ext uri="{FF2B5EF4-FFF2-40B4-BE49-F238E27FC236}">
                <a16:creationId xmlns:a16="http://schemas.microsoft.com/office/drawing/2014/main" id="{27B03491-810A-CA40-A42C-EBADFD0C6D64}"/>
              </a:ext>
            </a:extLst>
          </p:cNvPr>
          <p:cNvSpPr>
            <a:spLocks noGrp="1"/>
          </p:cNvSpPr>
          <p:nvPr>
            <p:ph type="sldNum" sz="quarter" idx="13"/>
          </p:nvPr>
        </p:nvSpPr>
        <p:spPr/>
        <p:txBody>
          <a:bodyPr/>
          <a:lstStyle/>
          <a:p>
            <a:fld id="{5818BEF9-6AEC-154B-B50F-057E6E327BFC}" type="slidenum">
              <a:rPr lang="en-SE" smtClean="0"/>
              <a:t>109</a:t>
            </a:fld>
            <a:endParaRPr lang="en-SE" dirty="0"/>
          </a:p>
        </p:txBody>
      </p:sp>
    </p:spTree>
    <p:extLst>
      <p:ext uri="{BB962C8B-B14F-4D97-AF65-F5344CB8AC3E}">
        <p14:creationId xmlns:p14="http://schemas.microsoft.com/office/powerpoint/2010/main" val="129865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2518A9-A594-3F44-8E8D-CCCBF4F3E1F4}"/>
              </a:ext>
            </a:extLst>
          </p:cNvPr>
          <p:cNvSpPr>
            <a:spLocks noGrp="1"/>
          </p:cNvSpPr>
          <p:nvPr>
            <p:ph idx="1"/>
          </p:nvPr>
        </p:nvSpPr>
        <p:spPr/>
        <p:txBody>
          <a:bodyPr/>
          <a:lstStyle/>
          <a:p>
            <a:endParaRPr lang="en-SE" dirty="0"/>
          </a:p>
        </p:txBody>
      </p:sp>
      <p:sp>
        <p:nvSpPr>
          <p:cNvPr id="3" name="Title 2">
            <a:extLst>
              <a:ext uri="{FF2B5EF4-FFF2-40B4-BE49-F238E27FC236}">
                <a16:creationId xmlns:a16="http://schemas.microsoft.com/office/drawing/2014/main" id="{3B35BEC8-4732-2F49-9467-9B5B152C47D1}"/>
              </a:ext>
            </a:extLst>
          </p:cNvPr>
          <p:cNvSpPr>
            <a:spLocks noGrp="1"/>
          </p:cNvSpPr>
          <p:nvPr>
            <p:ph type="title"/>
          </p:nvPr>
        </p:nvSpPr>
        <p:spPr/>
        <p:txBody>
          <a:bodyPr/>
          <a:lstStyle/>
          <a:p>
            <a:r>
              <a:rPr lang="en-SE" dirty="0"/>
              <a:t>Ohms lag – spänningsvariation</a:t>
            </a:r>
          </a:p>
        </p:txBody>
      </p:sp>
      <p:sp>
        <p:nvSpPr>
          <p:cNvPr id="4" name="Text Placeholder 3">
            <a:extLst>
              <a:ext uri="{FF2B5EF4-FFF2-40B4-BE49-F238E27FC236}">
                <a16:creationId xmlns:a16="http://schemas.microsoft.com/office/drawing/2014/main" id="{1EFDD342-82CB-E548-82A7-570827EB1C3A}"/>
              </a:ext>
            </a:extLst>
          </p:cNvPr>
          <p:cNvSpPr>
            <a:spLocks noGrp="1"/>
          </p:cNvSpPr>
          <p:nvPr>
            <p:ph type="body" sz="quarter" idx="10"/>
          </p:nvPr>
        </p:nvSpPr>
        <p:spPr/>
        <p:txBody>
          <a:bodyPr>
            <a:normAutofit lnSpcReduction="10000"/>
          </a:bodyPr>
          <a:lstStyle/>
          <a:p>
            <a:r>
              <a:rPr lang="en-SE" dirty="0"/>
              <a:t>1.1 Grundläggande ellära</a:t>
            </a:r>
          </a:p>
          <a:p>
            <a:endParaRPr lang="en-SE" dirty="0"/>
          </a:p>
        </p:txBody>
      </p:sp>
      <p:pic>
        <p:nvPicPr>
          <p:cNvPr id="5" name="Picture 10">
            <a:extLst>
              <a:ext uri="{FF2B5EF4-FFF2-40B4-BE49-F238E27FC236}">
                <a16:creationId xmlns:a16="http://schemas.microsoft.com/office/drawing/2014/main" id="{92090DBF-FBDB-DE44-90CC-1679C96E2B49}"/>
              </a:ext>
            </a:extLst>
          </p:cNvPr>
          <p:cNvPicPr/>
          <p:nvPr/>
        </p:nvPicPr>
        <p:blipFill>
          <a:blip r:embed="rId2"/>
          <a:stretch>
            <a:fillRect/>
          </a:stretch>
        </p:blipFill>
        <p:spPr>
          <a:xfrm>
            <a:off x="3372859" y="2435440"/>
            <a:ext cx="3008647" cy="2168834"/>
          </a:xfrm>
          <a:prstGeom prst="rect">
            <a:avLst/>
          </a:prstGeom>
        </p:spPr>
      </p:pic>
      <p:pic>
        <p:nvPicPr>
          <p:cNvPr id="6" name="Picture 12">
            <a:extLst>
              <a:ext uri="{FF2B5EF4-FFF2-40B4-BE49-F238E27FC236}">
                <a16:creationId xmlns:a16="http://schemas.microsoft.com/office/drawing/2014/main" id="{6E9263D7-9037-424D-BAF9-F70238EA960F}"/>
              </a:ext>
            </a:extLst>
          </p:cNvPr>
          <p:cNvPicPr/>
          <p:nvPr/>
        </p:nvPicPr>
        <p:blipFill>
          <a:blip r:embed="rId3"/>
          <a:stretch>
            <a:fillRect/>
          </a:stretch>
        </p:blipFill>
        <p:spPr>
          <a:xfrm>
            <a:off x="392113" y="2502408"/>
            <a:ext cx="2928646" cy="2037239"/>
          </a:xfrm>
          <a:prstGeom prst="rect">
            <a:avLst/>
          </a:prstGeom>
        </p:spPr>
      </p:pic>
      <p:pic>
        <p:nvPicPr>
          <p:cNvPr id="7" name="Picture 7">
            <a:extLst>
              <a:ext uri="{FF2B5EF4-FFF2-40B4-BE49-F238E27FC236}">
                <a16:creationId xmlns:a16="http://schemas.microsoft.com/office/drawing/2014/main" id="{61164D39-8E0B-EC4F-9C21-231F38346E37}"/>
              </a:ext>
            </a:extLst>
          </p:cNvPr>
          <p:cNvPicPr/>
          <p:nvPr/>
        </p:nvPicPr>
        <p:blipFill>
          <a:blip r:embed="rId4"/>
          <a:stretch>
            <a:fillRect/>
          </a:stretch>
        </p:blipFill>
        <p:spPr>
          <a:xfrm>
            <a:off x="6521001" y="2523378"/>
            <a:ext cx="3118073" cy="2082432"/>
          </a:xfrm>
          <a:prstGeom prst="rect">
            <a:avLst/>
          </a:prstGeom>
        </p:spPr>
      </p:pic>
      <p:sp>
        <p:nvSpPr>
          <p:cNvPr id="8" name="Slide Number Placeholder 7">
            <a:extLst>
              <a:ext uri="{FF2B5EF4-FFF2-40B4-BE49-F238E27FC236}">
                <a16:creationId xmlns:a16="http://schemas.microsoft.com/office/drawing/2014/main" id="{38625C14-E79C-7048-B706-4E560AD45B62}"/>
              </a:ext>
            </a:extLst>
          </p:cNvPr>
          <p:cNvSpPr>
            <a:spLocks noGrp="1"/>
          </p:cNvSpPr>
          <p:nvPr>
            <p:ph type="sldNum" sz="quarter" idx="13"/>
          </p:nvPr>
        </p:nvSpPr>
        <p:spPr/>
        <p:txBody>
          <a:bodyPr/>
          <a:lstStyle/>
          <a:p>
            <a:fld id="{5818BEF9-6AEC-154B-B50F-057E6E327BFC}" type="slidenum">
              <a:rPr lang="en-SE" smtClean="0"/>
              <a:t>11</a:t>
            </a:fld>
            <a:endParaRPr lang="en-SE" dirty="0"/>
          </a:p>
        </p:txBody>
      </p:sp>
    </p:spTree>
    <p:extLst>
      <p:ext uri="{BB962C8B-B14F-4D97-AF65-F5344CB8AC3E}">
        <p14:creationId xmlns:p14="http://schemas.microsoft.com/office/powerpoint/2010/main" val="37609641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CFBB6A-A9F0-EB4C-A556-82F76D033B60}"/>
              </a:ext>
            </a:extLst>
          </p:cNvPr>
          <p:cNvSpPr>
            <a:spLocks noGrp="1"/>
          </p:cNvSpPr>
          <p:nvPr>
            <p:ph idx="1"/>
          </p:nvPr>
        </p:nvSpPr>
        <p:spPr/>
        <p:txBody>
          <a:bodyPr/>
          <a:lstStyle/>
          <a:p>
            <a:r>
              <a:rPr lang="sv-SE" b="1" dirty="0"/>
              <a:t>Säkert arbete – vägledning för avstånd till spänningssatt del</a:t>
            </a:r>
          </a:p>
          <a:p>
            <a:endParaRPr lang="sv-SE" b="1" dirty="0"/>
          </a:p>
          <a:p>
            <a:pPr marL="342900" indent="-342900">
              <a:buFont typeface="+mj-lt"/>
              <a:buAutoNum type="arabicPeriod"/>
            </a:pPr>
            <a:r>
              <a:rPr lang="sv-SE" dirty="0"/>
              <a:t>Oisolerad spänningsförande del</a:t>
            </a:r>
          </a:p>
          <a:p>
            <a:pPr marL="342900" indent="-342900">
              <a:buFont typeface="+mj-lt"/>
              <a:buAutoNum type="arabicPeriod"/>
            </a:pPr>
            <a:r>
              <a:rPr lang="sv-SE" dirty="0"/>
              <a:t>Riskområde</a:t>
            </a:r>
          </a:p>
          <a:p>
            <a:pPr marL="342900" indent="-342900">
              <a:buFont typeface="+mj-lt"/>
              <a:buAutoNum type="arabicPeriod"/>
            </a:pPr>
            <a:r>
              <a:rPr lang="sv-SE" dirty="0"/>
              <a:t>Närområde</a:t>
            </a:r>
          </a:p>
          <a:p>
            <a:pPr marL="342900" indent="-342900">
              <a:buFont typeface="+mj-lt"/>
              <a:buAutoNum type="arabicPeriod"/>
            </a:pPr>
            <a:r>
              <a:rPr lang="sv-SE" dirty="0"/>
              <a:t>Isolering</a:t>
            </a:r>
          </a:p>
          <a:p>
            <a:endParaRPr lang="sv-SE" dirty="0"/>
          </a:p>
          <a:p>
            <a:endParaRPr lang="sv-SE" dirty="0"/>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sp>
        <p:nvSpPr>
          <p:cNvPr id="2" name="Title 1">
            <a:extLst>
              <a:ext uri="{FF2B5EF4-FFF2-40B4-BE49-F238E27FC236}">
                <a16:creationId xmlns:a16="http://schemas.microsoft.com/office/drawing/2014/main" id="{C1A2AC11-0CD3-294C-92DB-7F2BDF0F4597}"/>
              </a:ext>
            </a:extLst>
          </p:cNvPr>
          <p:cNvSpPr>
            <a:spLocks noGrp="1"/>
          </p:cNvSpPr>
          <p:nvPr>
            <p:ph type="title"/>
          </p:nvPr>
        </p:nvSpPr>
        <p:spPr/>
        <p:txBody>
          <a:bodyPr>
            <a:normAutofit fontScale="90000"/>
          </a:bodyPr>
          <a:lstStyle/>
          <a:p>
            <a:r>
              <a:rPr lang="sv-SE" dirty="0"/>
              <a:t>Regler vid arbeten på elektrifierade fordon/anläggningar</a:t>
            </a:r>
          </a:p>
        </p:txBody>
      </p:sp>
      <p:sp>
        <p:nvSpPr>
          <p:cNvPr id="5" name="Text Placeholder 4">
            <a:extLst>
              <a:ext uri="{FF2B5EF4-FFF2-40B4-BE49-F238E27FC236}">
                <a16:creationId xmlns:a16="http://schemas.microsoft.com/office/drawing/2014/main" id="{CD9249B9-D168-2F41-8A0E-3D552650BB85}"/>
              </a:ext>
            </a:extLst>
          </p:cNvPr>
          <p:cNvSpPr>
            <a:spLocks noGrp="1"/>
          </p:cNvSpPr>
          <p:nvPr>
            <p:ph type="body" sz="quarter" idx="10"/>
          </p:nvPr>
        </p:nvSpPr>
        <p:spPr/>
        <p:txBody>
          <a:bodyPr>
            <a:normAutofit lnSpcReduction="10000"/>
          </a:bodyPr>
          <a:lstStyle/>
          <a:p>
            <a:r>
              <a:rPr lang="en-SE" dirty="0"/>
              <a:t>3.3 Säkerhet</a:t>
            </a:r>
          </a:p>
        </p:txBody>
      </p:sp>
      <p:pic>
        <p:nvPicPr>
          <p:cNvPr id="11" name="Picture 10" descr="\\gbw9061102\proj\9413-shr-vc059300\50132_Technical_Training\Work_In_Progress\515H_batterikurs\Bilder\Bilder till Hanna\ledare_isolator_högspänning_s_31.jpg">
            <a:extLst>
              <a:ext uri="{FF2B5EF4-FFF2-40B4-BE49-F238E27FC236}">
                <a16:creationId xmlns:a16="http://schemas.microsoft.com/office/drawing/2014/main" id="{FF9E8A7B-6ABF-C743-AA56-03C7866F5C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079570" y="2055804"/>
            <a:ext cx="4711973" cy="3526285"/>
          </a:xfrm>
          <a:prstGeom prst="rect">
            <a:avLst/>
          </a:prstGeom>
          <a:noFill/>
          <a:ln>
            <a:noFill/>
          </a:ln>
        </p:spPr>
      </p:pic>
      <p:sp>
        <p:nvSpPr>
          <p:cNvPr id="3" name="Slide Number Placeholder 2">
            <a:extLst>
              <a:ext uri="{FF2B5EF4-FFF2-40B4-BE49-F238E27FC236}">
                <a16:creationId xmlns:a16="http://schemas.microsoft.com/office/drawing/2014/main" id="{CA921E4D-50BA-5643-8D37-14E1D11ABD4E}"/>
              </a:ext>
            </a:extLst>
          </p:cNvPr>
          <p:cNvSpPr>
            <a:spLocks noGrp="1"/>
          </p:cNvSpPr>
          <p:nvPr>
            <p:ph type="sldNum" sz="quarter" idx="13"/>
          </p:nvPr>
        </p:nvSpPr>
        <p:spPr/>
        <p:txBody>
          <a:bodyPr/>
          <a:lstStyle/>
          <a:p>
            <a:fld id="{5818BEF9-6AEC-154B-B50F-057E6E327BFC}" type="slidenum">
              <a:rPr lang="en-SE" smtClean="0"/>
              <a:t>110</a:t>
            </a:fld>
            <a:endParaRPr lang="en-SE" dirty="0"/>
          </a:p>
        </p:txBody>
      </p:sp>
    </p:spTree>
    <p:extLst>
      <p:ext uri="{BB962C8B-B14F-4D97-AF65-F5344CB8AC3E}">
        <p14:creationId xmlns:p14="http://schemas.microsoft.com/office/powerpoint/2010/main" val="22448995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82C12D5F-E1F8-2446-9851-D1F554D28EEE}"/>
              </a:ext>
            </a:extLst>
          </p:cNvPr>
          <p:cNvPicPr>
            <a:picLocks noChangeAspect="1"/>
          </p:cNvPicPr>
          <p:nvPr/>
        </p:nvPicPr>
        <p:blipFill>
          <a:blip r:embed="rId2"/>
          <a:stretch>
            <a:fillRect/>
          </a:stretch>
        </p:blipFill>
        <p:spPr bwMode="auto">
          <a:xfrm>
            <a:off x="1891411" y="1733869"/>
            <a:ext cx="6123178" cy="461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a:extLst>
              <a:ext uri="{FF2B5EF4-FFF2-40B4-BE49-F238E27FC236}">
                <a16:creationId xmlns:a16="http://schemas.microsoft.com/office/drawing/2014/main" id="{FCCFBB6A-A9F0-EB4C-A556-82F76D033B60}"/>
              </a:ext>
            </a:extLst>
          </p:cNvPr>
          <p:cNvSpPr>
            <a:spLocks noGrp="1"/>
          </p:cNvSpPr>
          <p:nvPr>
            <p:ph idx="1"/>
          </p:nvPr>
        </p:nvSpPr>
        <p:spPr/>
        <p:txBody>
          <a:bodyPr/>
          <a:lstStyle/>
          <a:p>
            <a:r>
              <a:rPr lang="sv-SE" b="1" dirty="0"/>
              <a:t>Olika risknivåer för </a:t>
            </a:r>
            <a:r>
              <a:rPr lang="sv-SE" b="1" dirty="0" err="1"/>
              <a:t>transienter</a:t>
            </a:r>
            <a:r>
              <a:rPr lang="sv-SE" b="1" dirty="0"/>
              <a:t> kräver olika isolationsklasser:</a:t>
            </a:r>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sp>
        <p:nvSpPr>
          <p:cNvPr id="2" name="Title 1">
            <a:extLst>
              <a:ext uri="{FF2B5EF4-FFF2-40B4-BE49-F238E27FC236}">
                <a16:creationId xmlns:a16="http://schemas.microsoft.com/office/drawing/2014/main" id="{C1A2AC11-0CD3-294C-92DB-7F2BDF0F4597}"/>
              </a:ext>
            </a:extLst>
          </p:cNvPr>
          <p:cNvSpPr>
            <a:spLocks noGrp="1"/>
          </p:cNvSpPr>
          <p:nvPr>
            <p:ph type="title"/>
          </p:nvPr>
        </p:nvSpPr>
        <p:spPr/>
        <p:txBody>
          <a:bodyPr>
            <a:normAutofit fontScale="90000"/>
          </a:bodyPr>
          <a:lstStyle/>
          <a:p>
            <a:r>
              <a:rPr lang="sv-SE" dirty="0"/>
              <a:t>Regler vid arbeten på elektrifierade fordon/anläggningar</a:t>
            </a:r>
          </a:p>
        </p:txBody>
      </p:sp>
      <p:sp>
        <p:nvSpPr>
          <p:cNvPr id="5" name="Text Placeholder 4">
            <a:extLst>
              <a:ext uri="{FF2B5EF4-FFF2-40B4-BE49-F238E27FC236}">
                <a16:creationId xmlns:a16="http://schemas.microsoft.com/office/drawing/2014/main" id="{CD9249B9-D168-2F41-8A0E-3D552650BB85}"/>
              </a:ext>
            </a:extLst>
          </p:cNvPr>
          <p:cNvSpPr>
            <a:spLocks noGrp="1"/>
          </p:cNvSpPr>
          <p:nvPr>
            <p:ph type="body" sz="quarter" idx="10"/>
          </p:nvPr>
        </p:nvSpPr>
        <p:spPr/>
        <p:txBody>
          <a:bodyPr>
            <a:normAutofit lnSpcReduction="10000"/>
          </a:bodyPr>
          <a:lstStyle/>
          <a:p>
            <a:r>
              <a:rPr lang="en-SE" dirty="0"/>
              <a:t>3.3 Säkerhet</a:t>
            </a:r>
          </a:p>
        </p:txBody>
      </p:sp>
      <p:sp>
        <p:nvSpPr>
          <p:cNvPr id="8" name="TextBox 7">
            <a:extLst>
              <a:ext uri="{FF2B5EF4-FFF2-40B4-BE49-F238E27FC236}">
                <a16:creationId xmlns:a16="http://schemas.microsoft.com/office/drawing/2014/main" id="{333AA2B5-C393-4D43-A24C-A14FAEA0DF9C}"/>
              </a:ext>
            </a:extLst>
          </p:cNvPr>
          <p:cNvSpPr txBox="1"/>
          <p:nvPr/>
        </p:nvSpPr>
        <p:spPr>
          <a:xfrm>
            <a:off x="2510500" y="2211285"/>
            <a:ext cx="2622614" cy="639406"/>
          </a:xfrm>
          <a:prstGeom prst="rect">
            <a:avLst/>
          </a:prstGeom>
          <a:solidFill>
            <a:schemeClr val="bg1"/>
          </a:solidFill>
        </p:spPr>
        <p:txBody>
          <a:bodyPr wrap="square" rtlCol="0">
            <a:spAutoFit/>
          </a:bodyPr>
          <a:lstStyle/>
          <a:p>
            <a:r>
              <a:rPr lang="sv-SE" sz="1755" dirty="0"/>
              <a:t>Elmotor </a:t>
            </a:r>
            <a:r>
              <a:rPr lang="sv-SE" dirty="0"/>
              <a:t>enfas</a:t>
            </a:r>
            <a:r>
              <a:rPr lang="sv-SE" sz="1755" dirty="0"/>
              <a:t> 230V </a:t>
            </a:r>
            <a:r>
              <a:rPr lang="sv-SE" sz="1755" dirty="0" err="1"/>
              <a:t>transient</a:t>
            </a:r>
            <a:r>
              <a:rPr lang="sv-SE" sz="1755" dirty="0"/>
              <a:t> vid av och påslag</a:t>
            </a:r>
            <a:endParaRPr lang="en-GB" sz="1755" dirty="0"/>
          </a:p>
        </p:txBody>
      </p:sp>
      <p:sp>
        <p:nvSpPr>
          <p:cNvPr id="10" name="TextBox 9">
            <a:extLst>
              <a:ext uri="{FF2B5EF4-FFF2-40B4-BE49-F238E27FC236}">
                <a16:creationId xmlns:a16="http://schemas.microsoft.com/office/drawing/2014/main" id="{E940EB84-711B-C443-BB49-D68C6BBD83E5}"/>
              </a:ext>
            </a:extLst>
          </p:cNvPr>
          <p:cNvSpPr txBox="1"/>
          <p:nvPr/>
        </p:nvSpPr>
        <p:spPr>
          <a:xfrm>
            <a:off x="5706995" y="5315922"/>
            <a:ext cx="2422017" cy="923330"/>
          </a:xfrm>
          <a:prstGeom prst="rect">
            <a:avLst/>
          </a:prstGeom>
          <a:solidFill>
            <a:schemeClr val="bg1"/>
          </a:solidFill>
          <a:ln>
            <a:solidFill>
              <a:schemeClr val="bg1">
                <a:lumMod val="75000"/>
              </a:schemeClr>
            </a:solidFill>
          </a:ln>
        </p:spPr>
        <p:txBody>
          <a:bodyPr wrap="square" rtlCol="0">
            <a:spAutoFit/>
          </a:bodyPr>
          <a:lstStyle/>
          <a:p>
            <a:r>
              <a:rPr lang="sv-SE" dirty="0"/>
              <a:t>Elmotor trefas 400V </a:t>
            </a:r>
            <a:r>
              <a:rPr lang="sv-SE" dirty="0" err="1"/>
              <a:t>transient</a:t>
            </a:r>
            <a:r>
              <a:rPr lang="sv-SE" dirty="0"/>
              <a:t> vid av och påslag</a:t>
            </a:r>
            <a:endParaRPr lang="en-GB" dirty="0"/>
          </a:p>
        </p:txBody>
      </p:sp>
      <p:sp>
        <p:nvSpPr>
          <p:cNvPr id="12" name="TextBox 11">
            <a:extLst>
              <a:ext uri="{FF2B5EF4-FFF2-40B4-BE49-F238E27FC236}">
                <a16:creationId xmlns:a16="http://schemas.microsoft.com/office/drawing/2014/main" id="{455AF498-748E-EB4C-915B-877DFAC56FE5}"/>
              </a:ext>
            </a:extLst>
          </p:cNvPr>
          <p:cNvSpPr txBox="1"/>
          <p:nvPr/>
        </p:nvSpPr>
        <p:spPr>
          <a:xfrm>
            <a:off x="1010675" y="5315922"/>
            <a:ext cx="2207538" cy="646331"/>
          </a:xfrm>
          <a:prstGeom prst="rect">
            <a:avLst/>
          </a:prstGeom>
          <a:solidFill>
            <a:schemeClr val="bg1"/>
          </a:solidFill>
          <a:ln>
            <a:solidFill>
              <a:schemeClr val="bg1">
                <a:lumMod val="75000"/>
              </a:schemeClr>
            </a:solidFill>
          </a:ln>
        </p:spPr>
        <p:txBody>
          <a:bodyPr wrap="square" rtlCol="0">
            <a:spAutoFit/>
          </a:bodyPr>
          <a:lstStyle/>
          <a:p>
            <a:r>
              <a:rPr lang="sv-SE" dirty="0"/>
              <a:t>Enfas 230V liten risk vid av och påslag</a:t>
            </a:r>
            <a:endParaRPr lang="en-GB" dirty="0"/>
          </a:p>
        </p:txBody>
      </p:sp>
      <p:cxnSp>
        <p:nvCxnSpPr>
          <p:cNvPr id="6" name="Straight Connector 5">
            <a:extLst>
              <a:ext uri="{FF2B5EF4-FFF2-40B4-BE49-F238E27FC236}">
                <a16:creationId xmlns:a16="http://schemas.microsoft.com/office/drawing/2014/main" id="{25A55A05-357E-BE4C-8933-AC9A75262945}"/>
              </a:ext>
            </a:extLst>
          </p:cNvPr>
          <p:cNvCxnSpPr>
            <a:cxnSpLocks/>
            <a:stCxn id="8" idx="2"/>
          </p:cNvCxnSpPr>
          <p:nvPr/>
        </p:nvCxnSpPr>
        <p:spPr>
          <a:xfrm>
            <a:off x="3821807" y="2850691"/>
            <a:ext cx="0" cy="589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3A4A6E2-7DFE-8440-B7F7-AF47F9240DC3}"/>
              </a:ext>
            </a:extLst>
          </p:cNvPr>
          <p:cNvSpPr>
            <a:spLocks noGrp="1"/>
          </p:cNvSpPr>
          <p:nvPr>
            <p:ph type="sldNum" sz="quarter" idx="13"/>
          </p:nvPr>
        </p:nvSpPr>
        <p:spPr/>
        <p:txBody>
          <a:bodyPr/>
          <a:lstStyle/>
          <a:p>
            <a:fld id="{5818BEF9-6AEC-154B-B50F-057E6E327BFC}" type="slidenum">
              <a:rPr lang="en-SE" smtClean="0"/>
              <a:t>111</a:t>
            </a:fld>
            <a:endParaRPr lang="en-SE" dirty="0"/>
          </a:p>
        </p:txBody>
      </p:sp>
    </p:spTree>
    <p:extLst>
      <p:ext uri="{BB962C8B-B14F-4D97-AF65-F5344CB8AC3E}">
        <p14:creationId xmlns:p14="http://schemas.microsoft.com/office/powerpoint/2010/main" val="3482587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CFBB6A-A9F0-EB4C-A556-82F76D033B60}"/>
              </a:ext>
            </a:extLst>
          </p:cNvPr>
          <p:cNvSpPr>
            <a:spLocks noGrp="1"/>
          </p:cNvSpPr>
          <p:nvPr>
            <p:ph idx="1"/>
          </p:nvPr>
        </p:nvSpPr>
        <p:spPr>
          <a:xfrm>
            <a:off x="392113" y="1275911"/>
            <a:ext cx="4237279" cy="5070914"/>
          </a:xfrm>
        </p:spPr>
        <p:txBody>
          <a:bodyPr/>
          <a:lstStyle/>
          <a:p>
            <a:r>
              <a:rPr lang="sv-SE" b="1" dirty="0"/>
              <a:t>Arbete med en hand (gäller AEVT, </a:t>
            </a:r>
            <a:r>
              <a:rPr lang="sv-SE" b="1" dirty="0" err="1"/>
              <a:t>Advanced</a:t>
            </a:r>
            <a:r>
              <a:rPr lang="sv-SE" b="1" dirty="0"/>
              <a:t> </a:t>
            </a:r>
            <a:r>
              <a:rPr lang="sv-SE" b="1" dirty="0" err="1"/>
              <a:t>Electrical</a:t>
            </a:r>
            <a:r>
              <a:rPr lang="sv-SE" b="1" dirty="0"/>
              <a:t> </a:t>
            </a:r>
            <a:r>
              <a:rPr lang="sv-SE" b="1" dirty="0" err="1"/>
              <a:t>Vehicle</a:t>
            </a:r>
            <a:r>
              <a:rPr lang="sv-SE" b="1" dirty="0"/>
              <a:t> </a:t>
            </a:r>
            <a:r>
              <a:rPr lang="sv-SE" b="1" dirty="0" err="1"/>
              <a:t>Technician</a:t>
            </a:r>
            <a:r>
              <a:rPr lang="sv-SE" b="1" dirty="0"/>
              <a:t>).</a:t>
            </a:r>
          </a:p>
          <a:p>
            <a:r>
              <a:rPr lang="sv-SE" dirty="0"/>
              <a:t>Att arbeta utan skyddshandskar vid spänningar högre än 60V kan i vissa situationer vara nödvändigt vid arbeten som kräver stor precision. Principen går ut på att en hand används för att utföra arbetet samtidigt som den andra ska vara i fickan.</a:t>
            </a:r>
          </a:p>
          <a:p>
            <a:r>
              <a:rPr lang="sv-SE" dirty="0"/>
              <a:t>I det fall handen </a:t>
            </a:r>
            <a:r>
              <a:rPr lang="sv-SE"/>
              <a:t>skulle få </a:t>
            </a:r>
            <a:r>
              <a:rPr lang="sv-SE" dirty="0"/>
              <a:t>kontakt med två spänningsförande komponenter kommer strömmen inte att ledas genom hela kroppen utan endast genom handens beröringsområden. Det minskar risken for att strömmen passerar hjärt- och lungområdet.</a:t>
            </a:r>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sp>
        <p:nvSpPr>
          <p:cNvPr id="2" name="Title 1">
            <a:extLst>
              <a:ext uri="{FF2B5EF4-FFF2-40B4-BE49-F238E27FC236}">
                <a16:creationId xmlns:a16="http://schemas.microsoft.com/office/drawing/2014/main" id="{C1A2AC11-0CD3-294C-92DB-7F2BDF0F4597}"/>
              </a:ext>
            </a:extLst>
          </p:cNvPr>
          <p:cNvSpPr>
            <a:spLocks noGrp="1"/>
          </p:cNvSpPr>
          <p:nvPr>
            <p:ph type="title"/>
          </p:nvPr>
        </p:nvSpPr>
        <p:spPr/>
        <p:txBody>
          <a:bodyPr>
            <a:normAutofit fontScale="90000"/>
          </a:bodyPr>
          <a:lstStyle/>
          <a:p>
            <a:r>
              <a:rPr lang="sv-SE" dirty="0"/>
              <a:t>Regler vid arbeten på elektrifierade fordon/anläggningar</a:t>
            </a:r>
          </a:p>
        </p:txBody>
      </p:sp>
      <p:sp>
        <p:nvSpPr>
          <p:cNvPr id="5" name="Text Placeholder 4">
            <a:extLst>
              <a:ext uri="{FF2B5EF4-FFF2-40B4-BE49-F238E27FC236}">
                <a16:creationId xmlns:a16="http://schemas.microsoft.com/office/drawing/2014/main" id="{CD9249B9-D168-2F41-8A0E-3D552650BB85}"/>
              </a:ext>
            </a:extLst>
          </p:cNvPr>
          <p:cNvSpPr>
            <a:spLocks noGrp="1"/>
          </p:cNvSpPr>
          <p:nvPr>
            <p:ph type="body" sz="quarter" idx="10"/>
          </p:nvPr>
        </p:nvSpPr>
        <p:spPr/>
        <p:txBody>
          <a:bodyPr>
            <a:normAutofit lnSpcReduction="10000"/>
          </a:bodyPr>
          <a:lstStyle/>
          <a:p>
            <a:r>
              <a:rPr lang="en-SE" dirty="0"/>
              <a:t>3.3 Säkerhet</a:t>
            </a:r>
          </a:p>
        </p:txBody>
      </p:sp>
      <p:pic>
        <p:nvPicPr>
          <p:cNvPr id="7" name="Picture 6">
            <a:extLst>
              <a:ext uri="{FF2B5EF4-FFF2-40B4-BE49-F238E27FC236}">
                <a16:creationId xmlns:a16="http://schemas.microsoft.com/office/drawing/2014/main" id="{C24B83F5-E82C-B24F-856E-91DF0904D398}"/>
              </a:ext>
            </a:extLst>
          </p:cNvPr>
          <p:cNvPicPr/>
          <p:nvPr/>
        </p:nvPicPr>
        <p:blipFill rotWithShape="1">
          <a:blip r:embed="rId2" cstate="print">
            <a:extLst>
              <a:ext uri="{28A0092B-C50C-407E-A947-70E740481C1C}">
                <a14:useLocalDpi xmlns:a14="http://schemas.microsoft.com/office/drawing/2010/main" val="0"/>
              </a:ext>
            </a:extLst>
          </a:blip>
          <a:srcRect l="8056" r="14612"/>
          <a:stretch/>
        </p:blipFill>
        <p:spPr bwMode="auto">
          <a:xfrm>
            <a:off x="5133114" y="1275911"/>
            <a:ext cx="4372042" cy="3565724"/>
          </a:xfrm>
          <a:prstGeom prst="rect">
            <a:avLst/>
          </a:prstGeom>
          <a:noFill/>
          <a:ln>
            <a:noFill/>
          </a:ln>
        </p:spPr>
      </p:pic>
      <p:sp>
        <p:nvSpPr>
          <p:cNvPr id="3" name="Slide Number Placeholder 2">
            <a:extLst>
              <a:ext uri="{FF2B5EF4-FFF2-40B4-BE49-F238E27FC236}">
                <a16:creationId xmlns:a16="http://schemas.microsoft.com/office/drawing/2014/main" id="{8C216E15-37CD-FA40-B13E-EF182E5C701A}"/>
              </a:ext>
            </a:extLst>
          </p:cNvPr>
          <p:cNvSpPr>
            <a:spLocks noGrp="1"/>
          </p:cNvSpPr>
          <p:nvPr>
            <p:ph type="sldNum" sz="quarter" idx="13"/>
          </p:nvPr>
        </p:nvSpPr>
        <p:spPr/>
        <p:txBody>
          <a:bodyPr/>
          <a:lstStyle/>
          <a:p>
            <a:fld id="{5818BEF9-6AEC-154B-B50F-057E6E327BFC}" type="slidenum">
              <a:rPr lang="en-SE" smtClean="0"/>
              <a:t>112</a:t>
            </a:fld>
            <a:endParaRPr lang="en-SE" dirty="0"/>
          </a:p>
        </p:txBody>
      </p:sp>
    </p:spTree>
    <p:extLst>
      <p:ext uri="{BB962C8B-B14F-4D97-AF65-F5344CB8AC3E}">
        <p14:creationId xmlns:p14="http://schemas.microsoft.com/office/powerpoint/2010/main" val="23857976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CFBB6A-A9F0-EB4C-A556-82F76D033B60}"/>
              </a:ext>
            </a:extLst>
          </p:cNvPr>
          <p:cNvSpPr>
            <a:spLocks noGrp="1"/>
          </p:cNvSpPr>
          <p:nvPr>
            <p:ph idx="1"/>
          </p:nvPr>
        </p:nvSpPr>
        <p:spPr>
          <a:xfrm>
            <a:off x="392113" y="1275911"/>
            <a:ext cx="4298640" cy="5070914"/>
          </a:xfrm>
        </p:spPr>
        <p:txBody>
          <a:bodyPr/>
          <a:lstStyle/>
          <a:p>
            <a:r>
              <a:rPr lang="sv-SE" b="1" dirty="0"/>
              <a:t>Kontroll av mätverktyg</a:t>
            </a:r>
          </a:p>
          <a:p>
            <a:r>
              <a:rPr lang="sv-SE" dirty="0"/>
              <a:t>Vid kontrollmätning av arbetsområdet ska mätningen lämpligen ske i tre steg. Detta för att säkerställa att mätinstrumentets funktion är korrekt.</a:t>
            </a:r>
          </a:p>
          <a:p>
            <a:r>
              <a:rPr lang="sv-SE" dirty="0"/>
              <a:t>• Steg 1: Testa först en krets som du vet är spänningsförande t.ex. över ett 12V-batteri.</a:t>
            </a:r>
          </a:p>
          <a:p>
            <a:r>
              <a:rPr lang="sv-SE" dirty="0"/>
              <a:t>• Steg 2: Sedan testar du kretsen där arbetet ska utföras.</a:t>
            </a:r>
          </a:p>
          <a:p>
            <a:r>
              <a:rPr lang="sv-SE" dirty="0"/>
              <a:t>• Steg 3: Därefter avslutar du med att testa över 12V-batteriet igen. På så sätt försäkrar du dig om att testverktyget fungerade ordentligt både före och efter mätningen.</a:t>
            </a:r>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sp>
        <p:nvSpPr>
          <p:cNvPr id="2" name="Title 1">
            <a:extLst>
              <a:ext uri="{FF2B5EF4-FFF2-40B4-BE49-F238E27FC236}">
                <a16:creationId xmlns:a16="http://schemas.microsoft.com/office/drawing/2014/main" id="{C1A2AC11-0CD3-294C-92DB-7F2BDF0F4597}"/>
              </a:ext>
            </a:extLst>
          </p:cNvPr>
          <p:cNvSpPr>
            <a:spLocks noGrp="1"/>
          </p:cNvSpPr>
          <p:nvPr>
            <p:ph type="title"/>
          </p:nvPr>
        </p:nvSpPr>
        <p:spPr/>
        <p:txBody>
          <a:bodyPr>
            <a:normAutofit fontScale="90000"/>
          </a:bodyPr>
          <a:lstStyle/>
          <a:p>
            <a:r>
              <a:rPr lang="sv-SE" dirty="0"/>
              <a:t>Regler vid arbeten på elektrifierade fordon/anläggningar</a:t>
            </a:r>
          </a:p>
        </p:txBody>
      </p:sp>
      <p:sp>
        <p:nvSpPr>
          <p:cNvPr id="5" name="Text Placeholder 4">
            <a:extLst>
              <a:ext uri="{FF2B5EF4-FFF2-40B4-BE49-F238E27FC236}">
                <a16:creationId xmlns:a16="http://schemas.microsoft.com/office/drawing/2014/main" id="{CD9249B9-D168-2F41-8A0E-3D552650BB85}"/>
              </a:ext>
            </a:extLst>
          </p:cNvPr>
          <p:cNvSpPr>
            <a:spLocks noGrp="1"/>
          </p:cNvSpPr>
          <p:nvPr>
            <p:ph type="body" sz="quarter" idx="10"/>
          </p:nvPr>
        </p:nvSpPr>
        <p:spPr/>
        <p:txBody>
          <a:bodyPr>
            <a:normAutofit lnSpcReduction="10000"/>
          </a:bodyPr>
          <a:lstStyle/>
          <a:p>
            <a:r>
              <a:rPr lang="en-SE" dirty="0"/>
              <a:t>3.3 Säkerhet</a:t>
            </a:r>
          </a:p>
        </p:txBody>
      </p:sp>
      <p:pic>
        <p:nvPicPr>
          <p:cNvPr id="8" name="Picture 7" descr="\\gbw9061102\proj\9413-shr-vc059300\50132_Technical_Training\Picture_archive\Beställda_Bilder\Petter\batterikurs\kontrollmätning arbetsområde 2b.jpg">
            <a:extLst>
              <a:ext uri="{FF2B5EF4-FFF2-40B4-BE49-F238E27FC236}">
                <a16:creationId xmlns:a16="http://schemas.microsoft.com/office/drawing/2014/main" id="{2B0DE09E-5F2F-F943-8E1B-A72176D956A4}"/>
              </a:ext>
            </a:extLst>
          </p:cNvPr>
          <p:cNvPicPr/>
          <p:nvPr/>
        </p:nvPicPr>
        <p:blipFill rotWithShape="1">
          <a:blip r:embed="rId2" cstate="print">
            <a:extLst>
              <a:ext uri="{28A0092B-C50C-407E-A947-70E740481C1C}">
                <a14:useLocalDpi xmlns:a14="http://schemas.microsoft.com/office/drawing/2010/main" val="0"/>
              </a:ext>
            </a:extLst>
          </a:blip>
          <a:srcRect t="1102" r="992"/>
          <a:stretch/>
        </p:blipFill>
        <p:spPr bwMode="auto">
          <a:xfrm>
            <a:off x="4953000" y="1310430"/>
            <a:ext cx="4777462" cy="3581103"/>
          </a:xfrm>
          <a:prstGeom prst="rect">
            <a:avLst/>
          </a:prstGeom>
          <a:noFill/>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74938BE9-2E57-9B40-BC1C-BBFA47DD0EEA}"/>
              </a:ext>
            </a:extLst>
          </p:cNvPr>
          <p:cNvSpPr>
            <a:spLocks noGrp="1"/>
          </p:cNvSpPr>
          <p:nvPr>
            <p:ph type="sldNum" sz="quarter" idx="13"/>
          </p:nvPr>
        </p:nvSpPr>
        <p:spPr/>
        <p:txBody>
          <a:bodyPr/>
          <a:lstStyle/>
          <a:p>
            <a:fld id="{5818BEF9-6AEC-154B-B50F-057E6E327BFC}" type="slidenum">
              <a:rPr lang="en-SE" smtClean="0"/>
              <a:t>113</a:t>
            </a:fld>
            <a:endParaRPr lang="en-SE" dirty="0"/>
          </a:p>
        </p:txBody>
      </p:sp>
    </p:spTree>
    <p:extLst>
      <p:ext uri="{BB962C8B-B14F-4D97-AF65-F5344CB8AC3E}">
        <p14:creationId xmlns:p14="http://schemas.microsoft.com/office/powerpoint/2010/main" val="3780575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2518A9-A594-3F44-8E8D-CCCBF4F3E1F4}"/>
              </a:ext>
            </a:extLst>
          </p:cNvPr>
          <p:cNvSpPr>
            <a:spLocks noGrp="1"/>
          </p:cNvSpPr>
          <p:nvPr>
            <p:ph idx="1"/>
          </p:nvPr>
        </p:nvSpPr>
        <p:spPr/>
        <p:txBody>
          <a:bodyPr/>
          <a:lstStyle/>
          <a:p>
            <a:endParaRPr lang="en-SE" dirty="0"/>
          </a:p>
        </p:txBody>
      </p:sp>
      <p:sp>
        <p:nvSpPr>
          <p:cNvPr id="3" name="Title 2">
            <a:extLst>
              <a:ext uri="{FF2B5EF4-FFF2-40B4-BE49-F238E27FC236}">
                <a16:creationId xmlns:a16="http://schemas.microsoft.com/office/drawing/2014/main" id="{3B35BEC8-4732-2F49-9467-9B5B152C47D1}"/>
              </a:ext>
            </a:extLst>
          </p:cNvPr>
          <p:cNvSpPr>
            <a:spLocks noGrp="1"/>
          </p:cNvSpPr>
          <p:nvPr>
            <p:ph type="title"/>
          </p:nvPr>
        </p:nvSpPr>
        <p:spPr/>
        <p:txBody>
          <a:bodyPr/>
          <a:lstStyle/>
          <a:p>
            <a:r>
              <a:rPr lang="en-SE" dirty="0"/>
              <a:t>Ohms lag – spänningsvariation</a:t>
            </a:r>
          </a:p>
        </p:txBody>
      </p:sp>
      <p:sp>
        <p:nvSpPr>
          <p:cNvPr id="4" name="Text Placeholder 3">
            <a:extLst>
              <a:ext uri="{FF2B5EF4-FFF2-40B4-BE49-F238E27FC236}">
                <a16:creationId xmlns:a16="http://schemas.microsoft.com/office/drawing/2014/main" id="{1EFDD342-82CB-E548-82A7-570827EB1C3A}"/>
              </a:ext>
            </a:extLst>
          </p:cNvPr>
          <p:cNvSpPr>
            <a:spLocks noGrp="1"/>
          </p:cNvSpPr>
          <p:nvPr>
            <p:ph type="body" sz="quarter" idx="10"/>
          </p:nvPr>
        </p:nvSpPr>
        <p:spPr/>
        <p:txBody>
          <a:bodyPr>
            <a:normAutofit lnSpcReduction="10000"/>
          </a:bodyPr>
          <a:lstStyle/>
          <a:p>
            <a:r>
              <a:rPr lang="en-SE" dirty="0"/>
              <a:t>1.1 Grundläggande ellära</a:t>
            </a:r>
          </a:p>
          <a:p>
            <a:endParaRPr lang="en-SE" dirty="0"/>
          </a:p>
        </p:txBody>
      </p:sp>
      <p:pic>
        <p:nvPicPr>
          <p:cNvPr id="8" name="Picture 12">
            <a:extLst>
              <a:ext uri="{FF2B5EF4-FFF2-40B4-BE49-F238E27FC236}">
                <a16:creationId xmlns:a16="http://schemas.microsoft.com/office/drawing/2014/main" id="{AE11A842-72B2-FA4C-BFA7-7D548508D014}"/>
              </a:ext>
            </a:extLst>
          </p:cNvPr>
          <p:cNvPicPr/>
          <p:nvPr/>
        </p:nvPicPr>
        <p:blipFill>
          <a:blip r:embed="rId2"/>
          <a:stretch>
            <a:fillRect/>
          </a:stretch>
        </p:blipFill>
        <p:spPr>
          <a:xfrm>
            <a:off x="140090" y="2504802"/>
            <a:ext cx="2980746" cy="2073481"/>
          </a:xfrm>
          <a:prstGeom prst="rect">
            <a:avLst/>
          </a:prstGeom>
        </p:spPr>
      </p:pic>
      <p:pic>
        <p:nvPicPr>
          <p:cNvPr id="9" name="Picture 8">
            <a:extLst>
              <a:ext uri="{FF2B5EF4-FFF2-40B4-BE49-F238E27FC236}">
                <a16:creationId xmlns:a16="http://schemas.microsoft.com/office/drawing/2014/main" id="{2AC4ECCA-C54B-DA43-9F5B-0DD5063FB47D}"/>
              </a:ext>
            </a:extLst>
          </p:cNvPr>
          <p:cNvPicPr/>
          <p:nvPr/>
        </p:nvPicPr>
        <p:blipFill>
          <a:blip r:embed="rId3"/>
          <a:stretch>
            <a:fillRect/>
          </a:stretch>
        </p:blipFill>
        <p:spPr>
          <a:xfrm>
            <a:off x="3384445" y="2583748"/>
            <a:ext cx="3018790" cy="1994535"/>
          </a:xfrm>
          <a:prstGeom prst="rect">
            <a:avLst/>
          </a:prstGeom>
        </p:spPr>
      </p:pic>
      <p:pic>
        <p:nvPicPr>
          <p:cNvPr id="10" name="Picture 9">
            <a:extLst>
              <a:ext uri="{FF2B5EF4-FFF2-40B4-BE49-F238E27FC236}">
                <a16:creationId xmlns:a16="http://schemas.microsoft.com/office/drawing/2014/main" id="{0BBFFFDE-EA43-044E-8B9A-561E0B032EFB}"/>
              </a:ext>
            </a:extLst>
          </p:cNvPr>
          <p:cNvPicPr/>
          <p:nvPr/>
        </p:nvPicPr>
        <p:blipFill>
          <a:blip r:embed="rId4"/>
          <a:stretch>
            <a:fillRect/>
          </a:stretch>
        </p:blipFill>
        <p:spPr>
          <a:xfrm>
            <a:off x="6572149" y="2638987"/>
            <a:ext cx="3018790" cy="2009140"/>
          </a:xfrm>
          <a:prstGeom prst="rect">
            <a:avLst/>
          </a:prstGeom>
        </p:spPr>
      </p:pic>
      <p:sp>
        <p:nvSpPr>
          <p:cNvPr id="5" name="Slide Number Placeholder 4">
            <a:extLst>
              <a:ext uri="{FF2B5EF4-FFF2-40B4-BE49-F238E27FC236}">
                <a16:creationId xmlns:a16="http://schemas.microsoft.com/office/drawing/2014/main" id="{57FB5B63-1FAC-1E46-A559-991EF1DB4A58}"/>
              </a:ext>
            </a:extLst>
          </p:cNvPr>
          <p:cNvSpPr>
            <a:spLocks noGrp="1"/>
          </p:cNvSpPr>
          <p:nvPr>
            <p:ph type="sldNum" sz="quarter" idx="13"/>
          </p:nvPr>
        </p:nvSpPr>
        <p:spPr/>
        <p:txBody>
          <a:bodyPr/>
          <a:lstStyle/>
          <a:p>
            <a:fld id="{5818BEF9-6AEC-154B-B50F-057E6E327BFC}" type="slidenum">
              <a:rPr lang="en-SE" smtClean="0"/>
              <a:t>12</a:t>
            </a:fld>
            <a:endParaRPr lang="en-SE" dirty="0"/>
          </a:p>
        </p:txBody>
      </p:sp>
    </p:spTree>
    <p:extLst>
      <p:ext uri="{BB962C8B-B14F-4D97-AF65-F5344CB8AC3E}">
        <p14:creationId xmlns:p14="http://schemas.microsoft.com/office/powerpoint/2010/main" val="1778445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3F7B32-29E9-E545-9305-7450B9BF87CF}"/>
              </a:ext>
            </a:extLst>
          </p:cNvPr>
          <p:cNvSpPr>
            <a:spLocks noGrp="1"/>
          </p:cNvSpPr>
          <p:nvPr>
            <p:ph idx="1"/>
          </p:nvPr>
        </p:nvSpPr>
        <p:spPr/>
        <p:txBody>
          <a:bodyPr/>
          <a:lstStyle/>
          <a:p>
            <a:endParaRPr lang="en-SE" dirty="0"/>
          </a:p>
        </p:txBody>
      </p:sp>
      <p:sp>
        <p:nvSpPr>
          <p:cNvPr id="3" name="Title 2">
            <a:extLst>
              <a:ext uri="{FF2B5EF4-FFF2-40B4-BE49-F238E27FC236}">
                <a16:creationId xmlns:a16="http://schemas.microsoft.com/office/drawing/2014/main" id="{0C528E6D-BFC7-A044-A0EC-C6AA7AB2D92D}"/>
              </a:ext>
            </a:extLst>
          </p:cNvPr>
          <p:cNvSpPr>
            <a:spLocks noGrp="1"/>
          </p:cNvSpPr>
          <p:nvPr>
            <p:ph type="title"/>
          </p:nvPr>
        </p:nvSpPr>
        <p:spPr/>
        <p:txBody>
          <a:bodyPr>
            <a:normAutofit/>
          </a:bodyPr>
          <a:lstStyle/>
          <a:p>
            <a:r>
              <a:rPr lang="en-SE" dirty="0"/>
              <a:t>Ohms lag – r</a:t>
            </a:r>
            <a:r>
              <a:rPr lang="en-GB" dirty="0" err="1"/>
              <a:t>esistansvariation</a:t>
            </a:r>
            <a:endParaRPr lang="en-SE" dirty="0"/>
          </a:p>
        </p:txBody>
      </p:sp>
      <p:sp>
        <p:nvSpPr>
          <p:cNvPr id="4" name="Text Placeholder 3">
            <a:extLst>
              <a:ext uri="{FF2B5EF4-FFF2-40B4-BE49-F238E27FC236}">
                <a16:creationId xmlns:a16="http://schemas.microsoft.com/office/drawing/2014/main" id="{E23F3A65-ABDD-EE4B-B77A-4C03D4AC66C1}"/>
              </a:ext>
            </a:extLst>
          </p:cNvPr>
          <p:cNvSpPr>
            <a:spLocks noGrp="1"/>
          </p:cNvSpPr>
          <p:nvPr>
            <p:ph type="body" sz="quarter" idx="10"/>
          </p:nvPr>
        </p:nvSpPr>
        <p:spPr/>
        <p:txBody>
          <a:bodyPr>
            <a:normAutofit lnSpcReduction="10000"/>
          </a:bodyPr>
          <a:lstStyle/>
          <a:p>
            <a:r>
              <a:rPr lang="en-SE" dirty="0"/>
              <a:t>1.1 Grundläggande ellära</a:t>
            </a:r>
          </a:p>
          <a:p>
            <a:endParaRPr lang="en-SE" dirty="0"/>
          </a:p>
        </p:txBody>
      </p:sp>
      <p:pic>
        <p:nvPicPr>
          <p:cNvPr id="5" name="Picture 4">
            <a:extLst>
              <a:ext uri="{FF2B5EF4-FFF2-40B4-BE49-F238E27FC236}">
                <a16:creationId xmlns:a16="http://schemas.microsoft.com/office/drawing/2014/main" id="{A26247BA-2A3D-114B-BC94-D7CFE88D47DF}"/>
              </a:ext>
            </a:extLst>
          </p:cNvPr>
          <p:cNvPicPr/>
          <p:nvPr/>
        </p:nvPicPr>
        <p:blipFill>
          <a:blip r:embed="rId2"/>
          <a:stretch>
            <a:fillRect/>
          </a:stretch>
        </p:blipFill>
        <p:spPr>
          <a:xfrm>
            <a:off x="515469" y="3808726"/>
            <a:ext cx="2991975" cy="1773363"/>
          </a:xfrm>
          <a:prstGeom prst="rect">
            <a:avLst/>
          </a:prstGeom>
        </p:spPr>
      </p:pic>
      <p:pic>
        <p:nvPicPr>
          <p:cNvPr id="6" name="Picture 9">
            <a:extLst>
              <a:ext uri="{FF2B5EF4-FFF2-40B4-BE49-F238E27FC236}">
                <a16:creationId xmlns:a16="http://schemas.microsoft.com/office/drawing/2014/main" id="{38A26A86-08C6-8E4A-B7F6-7E2529F07ED2}"/>
              </a:ext>
            </a:extLst>
          </p:cNvPr>
          <p:cNvPicPr/>
          <p:nvPr/>
        </p:nvPicPr>
        <p:blipFill>
          <a:blip r:embed="rId3"/>
          <a:stretch>
            <a:fillRect/>
          </a:stretch>
        </p:blipFill>
        <p:spPr>
          <a:xfrm>
            <a:off x="515469" y="1838270"/>
            <a:ext cx="2899203" cy="1857588"/>
          </a:xfrm>
          <a:prstGeom prst="rect">
            <a:avLst/>
          </a:prstGeom>
        </p:spPr>
      </p:pic>
      <p:pic>
        <p:nvPicPr>
          <p:cNvPr id="7" name="Picture 10">
            <a:extLst>
              <a:ext uri="{FF2B5EF4-FFF2-40B4-BE49-F238E27FC236}">
                <a16:creationId xmlns:a16="http://schemas.microsoft.com/office/drawing/2014/main" id="{6F143AFB-68DB-9543-967A-A6D857AF4FCC}"/>
              </a:ext>
            </a:extLst>
          </p:cNvPr>
          <p:cNvPicPr/>
          <p:nvPr/>
        </p:nvPicPr>
        <p:blipFill>
          <a:blip r:embed="rId3"/>
          <a:stretch>
            <a:fillRect/>
          </a:stretch>
        </p:blipFill>
        <p:spPr>
          <a:xfrm>
            <a:off x="4752264" y="3728302"/>
            <a:ext cx="3018790" cy="1934210"/>
          </a:xfrm>
          <a:prstGeom prst="rect">
            <a:avLst/>
          </a:prstGeom>
        </p:spPr>
      </p:pic>
      <p:pic>
        <p:nvPicPr>
          <p:cNvPr id="8" name="Picture 11">
            <a:extLst>
              <a:ext uri="{FF2B5EF4-FFF2-40B4-BE49-F238E27FC236}">
                <a16:creationId xmlns:a16="http://schemas.microsoft.com/office/drawing/2014/main" id="{3141D61D-A7A6-3B4C-947B-CFE6A03F6CAE}"/>
              </a:ext>
            </a:extLst>
          </p:cNvPr>
          <p:cNvPicPr/>
          <p:nvPr/>
        </p:nvPicPr>
        <p:blipFill>
          <a:blip r:embed="rId4"/>
          <a:stretch>
            <a:fillRect/>
          </a:stretch>
        </p:blipFill>
        <p:spPr>
          <a:xfrm>
            <a:off x="4692630" y="1818056"/>
            <a:ext cx="3018790" cy="1898015"/>
          </a:xfrm>
          <a:prstGeom prst="rect">
            <a:avLst/>
          </a:prstGeom>
        </p:spPr>
      </p:pic>
      <p:sp>
        <p:nvSpPr>
          <p:cNvPr id="9" name="Slide Number Placeholder 8">
            <a:extLst>
              <a:ext uri="{FF2B5EF4-FFF2-40B4-BE49-F238E27FC236}">
                <a16:creationId xmlns:a16="http://schemas.microsoft.com/office/drawing/2014/main" id="{72A08505-7E8D-7C42-8BE7-5AF616E8D537}"/>
              </a:ext>
            </a:extLst>
          </p:cNvPr>
          <p:cNvSpPr>
            <a:spLocks noGrp="1"/>
          </p:cNvSpPr>
          <p:nvPr>
            <p:ph type="sldNum" sz="quarter" idx="13"/>
          </p:nvPr>
        </p:nvSpPr>
        <p:spPr/>
        <p:txBody>
          <a:bodyPr/>
          <a:lstStyle/>
          <a:p>
            <a:fld id="{5818BEF9-6AEC-154B-B50F-057E6E327BFC}" type="slidenum">
              <a:rPr lang="en-SE" smtClean="0"/>
              <a:t>13</a:t>
            </a:fld>
            <a:endParaRPr lang="en-SE" dirty="0"/>
          </a:p>
        </p:txBody>
      </p:sp>
    </p:spTree>
    <p:extLst>
      <p:ext uri="{BB962C8B-B14F-4D97-AF65-F5344CB8AC3E}">
        <p14:creationId xmlns:p14="http://schemas.microsoft.com/office/powerpoint/2010/main" val="1967590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3F7B32-29E9-E545-9305-7450B9BF87CF}"/>
              </a:ext>
            </a:extLst>
          </p:cNvPr>
          <p:cNvSpPr>
            <a:spLocks noGrp="1"/>
          </p:cNvSpPr>
          <p:nvPr>
            <p:ph idx="1"/>
          </p:nvPr>
        </p:nvSpPr>
        <p:spPr/>
        <p:txBody>
          <a:bodyPr/>
          <a:lstStyle/>
          <a:p>
            <a:endParaRPr lang="en-SE" dirty="0"/>
          </a:p>
        </p:txBody>
      </p:sp>
      <p:sp>
        <p:nvSpPr>
          <p:cNvPr id="3" name="Title 2">
            <a:extLst>
              <a:ext uri="{FF2B5EF4-FFF2-40B4-BE49-F238E27FC236}">
                <a16:creationId xmlns:a16="http://schemas.microsoft.com/office/drawing/2014/main" id="{0C528E6D-BFC7-A044-A0EC-C6AA7AB2D92D}"/>
              </a:ext>
            </a:extLst>
          </p:cNvPr>
          <p:cNvSpPr>
            <a:spLocks noGrp="1"/>
          </p:cNvSpPr>
          <p:nvPr>
            <p:ph type="title"/>
          </p:nvPr>
        </p:nvSpPr>
        <p:spPr/>
        <p:txBody>
          <a:bodyPr>
            <a:normAutofit/>
          </a:bodyPr>
          <a:lstStyle/>
          <a:p>
            <a:r>
              <a:rPr lang="en-SE" dirty="0"/>
              <a:t>Ohms lag – r</a:t>
            </a:r>
            <a:r>
              <a:rPr lang="en-GB" dirty="0" err="1"/>
              <a:t>esistansvariation</a:t>
            </a:r>
            <a:endParaRPr lang="en-SE" dirty="0"/>
          </a:p>
        </p:txBody>
      </p:sp>
      <p:sp>
        <p:nvSpPr>
          <p:cNvPr id="4" name="Text Placeholder 3">
            <a:extLst>
              <a:ext uri="{FF2B5EF4-FFF2-40B4-BE49-F238E27FC236}">
                <a16:creationId xmlns:a16="http://schemas.microsoft.com/office/drawing/2014/main" id="{E23F3A65-ABDD-EE4B-B77A-4C03D4AC66C1}"/>
              </a:ext>
            </a:extLst>
          </p:cNvPr>
          <p:cNvSpPr>
            <a:spLocks noGrp="1"/>
          </p:cNvSpPr>
          <p:nvPr>
            <p:ph type="body" sz="quarter" idx="10"/>
          </p:nvPr>
        </p:nvSpPr>
        <p:spPr/>
        <p:txBody>
          <a:bodyPr>
            <a:normAutofit lnSpcReduction="10000"/>
          </a:bodyPr>
          <a:lstStyle/>
          <a:p>
            <a:r>
              <a:rPr lang="en-SE" dirty="0"/>
              <a:t>1.1 Grundläggande ellära</a:t>
            </a:r>
          </a:p>
          <a:p>
            <a:endParaRPr lang="en-SE" dirty="0"/>
          </a:p>
        </p:txBody>
      </p:sp>
      <p:pic>
        <p:nvPicPr>
          <p:cNvPr id="9" name="Picture 8">
            <a:extLst>
              <a:ext uri="{FF2B5EF4-FFF2-40B4-BE49-F238E27FC236}">
                <a16:creationId xmlns:a16="http://schemas.microsoft.com/office/drawing/2014/main" id="{82DE67D6-95E3-6C45-B57F-DCA5C1109295}"/>
              </a:ext>
            </a:extLst>
          </p:cNvPr>
          <p:cNvPicPr/>
          <p:nvPr/>
        </p:nvPicPr>
        <p:blipFill>
          <a:blip r:embed="rId2"/>
          <a:stretch>
            <a:fillRect/>
          </a:stretch>
        </p:blipFill>
        <p:spPr>
          <a:xfrm>
            <a:off x="844149" y="2598487"/>
            <a:ext cx="3008209" cy="1854662"/>
          </a:xfrm>
          <a:prstGeom prst="rect">
            <a:avLst/>
          </a:prstGeom>
        </p:spPr>
      </p:pic>
      <p:pic>
        <p:nvPicPr>
          <p:cNvPr id="10" name="Picture 9">
            <a:extLst>
              <a:ext uri="{FF2B5EF4-FFF2-40B4-BE49-F238E27FC236}">
                <a16:creationId xmlns:a16="http://schemas.microsoft.com/office/drawing/2014/main" id="{9D93B8AD-742E-2740-A230-33A6A14DAA2D}"/>
              </a:ext>
            </a:extLst>
          </p:cNvPr>
          <p:cNvPicPr/>
          <p:nvPr/>
        </p:nvPicPr>
        <p:blipFill>
          <a:blip r:embed="rId3"/>
          <a:stretch>
            <a:fillRect/>
          </a:stretch>
        </p:blipFill>
        <p:spPr>
          <a:xfrm>
            <a:off x="4858355" y="2598487"/>
            <a:ext cx="3040879" cy="1934291"/>
          </a:xfrm>
          <a:prstGeom prst="rect">
            <a:avLst/>
          </a:prstGeom>
        </p:spPr>
      </p:pic>
      <p:sp>
        <p:nvSpPr>
          <p:cNvPr id="5" name="Slide Number Placeholder 4">
            <a:extLst>
              <a:ext uri="{FF2B5EF4-FFF2-40B4-BE49-F238E27FC236}">
                <a16:creationId xmlns:a16="http://schemas.microsoft.com/office/drawing/2014/main" id="{91AAE0D4-F314-AC46-BDD7-EAF1835C6857}"/>
              </a:ext>
            </a:extLst>
          </p:cNvPr>
          <p:cNvSpPr>
            <a:spLocks noGrp="1"/>
          </p:cNvSpPr>
          <p:nvPr>
            <p:ph type="sldNum" sz="quarter" idx="13"/>
          </p:nvPr>
        </p:nvSpPr>
        <p:spPr/>
        <p:txBody>
          <a:bodyPr/>
          <a:lstStyle/>
          <a:p>
            <a:fld id="{5818BEF9-6AEC-154B-B50F-057E6E327BFC}" type="slidenum">
              <a:rPr lang="en-SE" smtClean="0"/>
              <a:t>14</a:t>
            </a:fld>
            <a:endParaRPr lang="en-SE" dirty="0"/>
          </a:p>
        </p:txBody>
      </p:sp>
    </p:spTree>
    <p:extLst>
      <p:ext uri="{BB962C8B-B14F-4D97-AF65-F5344CB8AC3E}">
        <p14:creationId xmlns:p14="http://schemas.microsoft.com/office/powerpoint/2010/main" val="1632132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8F6CF9-C069-D04F-8AFB-543169A01C61}"/>
              </a:ext>
            </a:extLst>
          </p:cNvPr>
          <p:cNvSpPr>
            <a:spLocks noGrp="1"/>
          </p:cNvSpPr>
          <p:nvPr>
            <p:ph idx="1"/>
          </p:nvPr>
        </p:nvSpPr>
        <p:spPr/>
        <p:txBody>
          <a:bodyPr/>
          <a:lstStyle/>
          <a:p>
            <a:r>
              <a:rPr lang="en-SE" dirty="0"/>
              <a:t>Det finns en klassisk ”minnestriangel” som visar hur formeln ska ställas upp. Genom att hålla över storheten som ska räknas ut visar triangeln hur uträkningen ska göras. Om vi håller över R (resistansen) ser vi att resistansen är spänningen (U) dividerat med I (strömmen).</a:t>
            </a:r>
          </a:p>
          <a:p>
            <a:endParaRPr lang="en-SE" dirty="0"/>
          </a:p>
        </p:txBody>
      </p:sp>
      <p:sp>
        <p:nvSpPr>
          <p:cNvPr id="3" name="Title 2">
            <a:extLst>
              <a:ext uri="{FF2B5EF4-FFF2-40B4-BE49-F238E27FC236}">
                <a16:creationId xmlns:a16="http://schemas.microsoft.com/office/drawing/2014/main" id="{F004AFA4-377F-CE49-8D26-6C98EC9CBBD0}"/>
              </a:ext>
            </a:extLst>
          </p:cNvPr>
          <p:cNvSpPr>
            <a:spLocks noGrp="1"/>
          </p:cNvSpPr>
          <p:nvPr>
            <p:ph type="title"/>
          </p:nvPr>
        </p:nvSpPr>
        <p:spPr/>
        <p:txBody>
          <a:bodyPr>
            <a:normAutofit/>
          </a:bodyPr>
          <a:lstStyle/>
          <a:p>
            <a:r>
              <a:rPr lang="en-SE" b="1" dirty="0"/>
              <a:t>Ohms lag</a:t>
            </a:r>
            <a:endParaRPr lang="en-SE" dirty="0"/>
          </a:p>
        </p:txBody>
      </p:sp>
      <p:sp>
        <p:nvSpPr>
          <p:cNvPr id="5" name="Text Placeholder 4">
            <a:extLst>
              <a:ext uri="{FF2B5EF4-FFF2-40B4-BE49-F238E27FC236}">
                <a16:creationId xmlns:a16="http://schemas.microsoft.com/office/drawing/2014/main" id="{F6F57E0D-2935-DE4F-B446-AFCC40019EAA}"/>
              </a:ext>
            </a:extLst>
          </p:cNvPr>
          <p:cNvSpPr>
            <a:spLocks noGrp="1"/>
          </p:cNvSpPr>
          <p:nvPr>
            <p:ph type="body" sz="quarter" idx="10"/>
          </p:nvPr>
        </p:nvSpPr>
        <p:spPr/>
        <p:txBody>
          <a:bodyPr>
            <a:normAutofit lnSpcReduction="10000"/>
          </a:bodyPr>
          <a:lstStyle/>
          <a:p>
            <a:r>
              <a:rPr lang="en-SE" dirty="0"/>
              <a:t>1.1 Grundläggande ellära</a:t>
            </a:r>
          </a:p>
        </p:txBody>
      </p:sp>
      <p:pic>
        <p:nvPicPr>
          <p:cNvPr id="4" name="Picture 3">
            <a:extLst>
              <a:ext uri="{FF2B5EF4-FFF2-40B4-BE49-F238E27FC236}">
                <a16:creationId xmlns:a16="http://schemas.microsoft.com/office/drawing/2014/main" id="{71D9DADB-A1FA-584D-8B55-6648188F3053}"/>
              </a:ext>
            </a:extLst>
          </p:cNvPr>
          <p:cNvPicPr/>
          <p:nvPr/>
        </p:nvPicPr>
        <p:blipFill>
          <a:blip r:embed="rId2">
            <a:extLst>
              <a:ext uri="{28A0092B-C50C-407E-A947-70E740481C1C}">
                <a14:useLocalDpi xmlns:a14="http://schemas.microsoft.com/office/drawing/2010/main" val="0"/>
              </a:ext>
            </a:extLst>
          </a:blip>
          <a:stretch>
            <a:fillRect/>
          </a:stretch>
        </p:blipFill>
        <p:spPr>
          <a:xfrm>
            <a:off x="409575" y="2571834"/>
            <a:ext cx="9104312" cy="3010255"/>
          </a:xfrm>
          <a:prstGeom prst="rect">
            <a:avLst/>
          </a:prstGeom>
        </p:spPr>
      </p:pic>
      <p:sp>
        <p:nvSpPr>
          <p:cNvPr id="6" name="Slide Number Placeholder 5">
            <a:extLst>
              <a:ext uri="{FF2B5EF4-FFF2-40B4-BE49-F238E27FC236}">
                <a16:creationId xmlns:a16="http://schemas.microsoft.com/office/drawing/2014/main" id="{1D961E19-ACDC-1049-8707-438E5EFE0D99}"/>
              </a:ext>
            </a:extLst>
          </p:cNvPr>
          <p:cNvSpPr>
            <a:spLocks noGrp="1"/>
          </p:cNvSpPr>
          <p:nvPr>
            <p:ph type="sldNum" sz="quarter" idx="13"/>
          </p:nvPr>
        </p:nvSpPr>
        <p:spPr/>
        <p:txBody>
          <a:bodyPr/>
          <a:lstStyle/>
          <a:p>
            <a:fld id="{5818BEF9-6AEC-154B-B50F-057E6E327BFC}" type="slidenum">
              <a:rPr lang="en-SE" smtClean="0"/>
              <a:t>15</a:t>
            </a:fld>
            <a:endParaRPr lang="en-SE" dirty="0"/>
          </a:p>
        </p:txBody>
      </p:sp>
    </p:spTree>
    <p:extLst>
      <p:ext uri="{BB962C8B-B14F-4D97-AF65-F5344CB8AC3E}">
        <p14:creationId xmlns:p14="http://schemas.microsoft.com/office/powerpoint/2010/main" val="2384754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F4C668-E7DB-E14D-B717-4345DE209BF5}"/>
              </a:ext>
            </a:extLst>
          </p:cNvPr>
          <p:cNvSpPr>
            <a:spLocks noGrp="1"/>
          </p:cNvSpPr>
          <p:nvPr>
            <p:ph idx="1"/>
          </p:nvPr>
        </p:nvSpPr>
        <p:spPr/>
        <p:txBody>
          <a:bodyPr>
            <a:normAutofit fontScale="77500" lnSpcReduction="20000"/>
          </a:bodyPr>
          <a:lstStyle/>
          <a:p>
            <a:pPr>
              <a:lnSpc>
                <a:spcPct val="120000"/>
              </a:lnSpc>
            </a:pPr>
            <a:r>
              <a:rPr lang="en-SE" dirty="0"/>
              <a:t>Höga vattentryck är inget problem i en sluten behållare om den klarar trycket. Det som ställer till skada med vatten är vattenflöden. Små vattenflöden är hanterbara, medan stora vattenflöden kan göra stor skada. </a:t>
            </a:r>
          </a:p>
          <a:p>
            <a:pPr>
              <a:lnSpc>
                <a:spcPct val="120000"/>
              </a:lnSpc>
            </a:pPr>
            <a:r>
              <a:rPr lang="en-SE" dirty="0"/>
              <a:t>På samma sätt är det med elektricitet. Det som är farligt är strömmen. </a:t>
            </a:r>
          </a:p>
          <a:p>
            <a:pPr>
              <a:lnSpc>
                <a:spcPct val="120000"/>
              </a:lnSpc>
            </a:pPr>
            <a:r>
              <a:rPr lang="en-SE" dirty="0">
                <a:solidFill>
                  <a:srgbClr val="FF0000"/>
                </a:solidFill>
              </a:rPr>
              <a:t>Om vi tittar på Ohms lag i formen I=U/R förstår vi att vi kan få stora strömmar på två sätt – låg resistans eller hög spänning.</a:t>
            </a:r>
            <a:r>
              <a:rPr lang="en-SE" dirty="0"/>
              <a:t> </a:t>
            </a:r>
          </a:p>
          <a:p>
            <a:pPr>
              <a:lnSpc>
                <a:spcPct val="120000"/>
              </a:lnSpc>
            </a:pPr>
            <a:r>
              <a:rPr lang="en-SE" b="1" dirty="0">
                <a:solidFill>
                  <a:srgbClr val="FF0000"/>
                </a:solidFill>
              </a:rPr>
              <a:t>Låg resistans:</a:t>
            </a:r>
            <a:r>
              <a:rPr lang="en-SE" b="1" dirty="0"/>
              <a:t> </a:t>
            </a:r>
            <a:r>
              <a:rPr lang="en-SE" dirty="0"/>
              <a:t>Ett bilbatteri på 12 V är inte farligt att röra vid med händerna. Det beror på att spänningen är ganska låg och kroppen har en relativt hög resistans, omkring 1000Ω. Men om vi kortsluter ett bilbatteri med en skiftnyckel som har mycket låg resistans blir strömmen mycket stor och skiftnyckeln kan börja glöda och det kan uppstå farliga gnistor. </a:t>
            </a:r>
          </a:p>
          <a:p>
            <a:pPr>
              <a:lnSpc>
                <a:spcPct val="120000"/>
              </a:lnSpc>
            </a:pPr>
            <a:r>
              <a:rPr lang="en-SE" dirty="0"/>
              <a:t>Om vi istället kortsluter ett litet AA-batteri (1,5V) händer inte så mycket. Det beror på att det lilla batteriet inte har kapacitet att leverera den stora ström som bilbatteriet kan leverera. </a:t>
            </a:r>
          </a:p>
          <a:p>
            <a:pPr>
              <a:lnSpc>
                <a:spcPct val="120000"/>
              </a:lnSpc>
            </a:pPr>
            <a:r>
              <a:rPr lang="en-SE" b="1" dirty="0">
                <a:solidFill>
                  <a:srgbClr val="FF0000"/>
                </a:solidFill>
              </a:rPr>
              <a:t>Hög spänning:</a:t>
            </a:r>
            <a:r>
              <a:rPr lang="en-SE" b="1" dirty="0"/>
              <a:t> </a:t>
            </a:r>
            <a:r>
              <a:rPr lang="en-SE" dirty="0"/>
              <a:t>Med hög spänning går att åstadkomma stora strömmar även om motståndet är högt. Det kan jämföras med ett högt vattentryck som kan ge stora vattenflöden även genom trånga ledningar. </a:t>
            </a:r>
          </a:p>
          <a:p>
            <a:pPr>
              <a:lnSpc>
                <a:spcPct val="120000"/>
              </a:lnSpc>
            </a:pPr>
            <a:r>
              <a:rPr lang="en-SE" dirty="0"/>
              <a:t>Därför är det farligt att komma i kontakt med spänningen i ett vägguttag. En ström på omkring 0,03 A (30mA) kan vara dödlig. Med kroppens resistans som är omkring 1000Ω vid god kontakt (till exempel fuktiga händer) kan vi med ohms lag räkna ut vilken spänning som kan vara dödlig:</a:t>
            </a:r>
          </a:p>
          <a:p>
            <a:pPr>
              <a:lnSpc>
                <a:spcPct val="120000"/>
              </a:lnSpc>
            </a:pPr>
            <a:r>
              <a:rPr lang="en-SE" dirty="0"/>
              <a:t>0,03A x 1000Ω = 30V</a:t>
            </a:r>
          </a:p>
          <a:p>
            <a:pPr>
              <a:lnSpc>
                <a:spcPct val="120000"/>
              </a:lnSpc>
            </a:pPr>
            <a:r>
              <a:rPr lang="en-SE" dirty="0">
                <a:solidFill>
                  <a:srgbClr val="FF0000"/>
                </a:solidFill>
              </a:rPr>
              <a:t>I värsta fall kan alltså en spänning på 30V vara dödlig, och spänningen i våra vägguttag som är 230V är därför långt mer än tillräcklig för att vara dödlig. </a:t>
            </a:r>
          </a:p>
          <a:p>
            <a:pPr>
              <a:lnSpc>
                <a:spcPct val="120000"/>
              </a:lnSpc>
            </a:pPr>
            <a:r>
              <a:rPr lang="en-SE" dirty="0">
                <a:solidFill>
                  <a:schemeClr val="bg1">
                    <a:lumMod val="65000"/>
                  </a:schemeClr>
                </a:solidFill>
              </a:rPr>
              <a:t>(Vi kommer att lära oss mer om risker och säkerhet med el senare under dag 1). </a:t>
            </a:r>
          </a:p>
          <a:p>
            <a:pPr>
              <a:lnSpc>
                <a:spcPct val="120000"/>
              </a:lnSpc>
            </a:pPr>
            <a:endParaRPr lang="en-SE" dirty="0"/>
          </a:p>
        </p:txBody>
      </p:sp>
      <p:sp>
        <p:nvSpPr>
          <p:cNvPr id="3" name="Title 2">
            <a:extLst>
              <a:ext uri="{FF2B5EF4-FFF2-40B4-BE49-F238E27FC236}">
                <a16:creationId xmlns:a16="http://schemas.microsoft.com/office/drawing/2014/main" id="{00FBE39D-0525-AD49-850F-2B8579137454}"/>
              </a:ext>
            </a:extLst>
          </p:cNvPr>
          <p:cNvSpPr>
            <a:spLocks noGrp="1"/>
          </p:cNvSpPr>
          <p:nvPr>
            <p:ph type="title"/>
          </p:nvPr>
        </p:nvSpPr>
        <p:spPr/>
        <p:txBody>
          <a:bodyPr>
            <a:normAutofit/>
          </a:bodyPr>
          <a:lstStyle/>
          <a:p>
            <a:r>
              <a:rPr lang="en-SE" b="1" dirty="0">
                <a:solidFill>
                  <a:srgbClr val="FF0000"/>
                </a:solidFill>
              </a:rPr>
              <a:t>Det är strömmen som är farlig</a:t>
            </a:r>
            <a:endParaRPr lang="en-SE" dirty="0">
              <a:solidFill>
                <a:srgbClr val="FF0000"/>
              </a:solidFill>
            </a:endParaRPr>
          </a:p>
        </p:txBody>
      </p:sp>
      <p:sp>
        <p:nvSpPr>
          <p:cNvPr id="4" name="Text Placeholder 3">
            <a:extLst>
              <a:ext uri="{FF2B5EF4-FFF2-40B4-BE49-F238E27FC236}">
                <a16:creationId xmlns:a16="http://schemas.microsoft.com/office/drawing/2014/main" id="{61551046-AEC6-F44E-B1C4-7C6C87DE526B}"/>
              </a:ext>
            </a:extLst>
          </p:cNvPr>
          <p:cNvSpPr>
            <a:spLocks noGrp="1"/>
          </p:cNvSpPr>
          <p:nvPr>
            <p:ph type="body" sz="quarter" idx="10"/>
          </p:nvPr>
        </p:nvSpPr>
        <p:spPr/>
        <p:txBody>
          <a:bodyPr>
            <a:normAutofit lnSpcReduction="10000"/>
          </a:bodyPr>
          <a:lstStyle/>
          <a:p>
            <a:r>
              <a:rPr lang="en-SE" dirty="0"/>
              <a:t>1.1 Grundläggande ellära</a:t>
            </a:r>
          </a:p>
        </p:txBody>
      </p:sp>
      <p:sp>
        <p:nvSpPr>
          <p:cNvPr id="5" name="Slide Number Placeholder 4">
            <a:extLst>
              <a:ext uri="{FF2B5EF4-FFF2-40B4-BE49-F238E27FC236}">
                <a16:creationId xmlns:a16="http://schemas.microsoft.com/office/drawing/2014/main" id="{E7EB03F3-C41C-8C4D-9A96-35337602FC01}"/>
              </a:ext>
            </a:extLst>
          </p:cNvPr>
          <p:cNvSpPr>
            <a:spLocks noGrp="1"/>
          </p:cNvSpPr>
          <p:nvPr>
            <p:ph type="sldNum" sz="quarter" idx="13"/>
          </p:nvPr>
        </p:nvSpPr>
        <p:spPr/>
        <p:txBody>
          <a:bodyPr/>
          <a:lstStyle/>
          <a:p>
            <a:fld id="{5818BEF9-6AEC-154B-B50F-057E6E327BFC}" type="slidenum">
              <a:rPr lang="en-SE" smtClean="0"/>
              <a:t>16</a:t>
            </a:fld>
            <a:endParaRPr lang="en-SE" dirty="0"/>
          </a:p>
        </p:txBody>
      </p:sp>
    </p:spTree>
    <p:extLst>
      <p:ext uri="{BB962C8B-B14F-4D97-AF65-F5344CB8AC3E}">
        <p14:creationId xmlns:p14="http://schemas.microsoft.com/office/powerpoint/2010/main" val="2867369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612F25-47C7-944B-8748-06AE672E6515}"/>
              </a:ext>
            </a:extLst>
          </p:cNvPr>
          <p:cNvSpPr>
            <a:spLocks noGrp="1"/>
          </p:cNvSpPr>
          <p:nvPr>
            <p:ph idx="1"/>
          </p:nvPr>
        </p:nvSpPr>
        <p:spPr/>
        <p:txBody>
          <a:bodyPr/>
          <a:lstStyle/>
          <a:p>
            <a:r>
              <a:rPr lang="en-SE" dirty="0"/>
              <a:t>Effekt är ett begrepp som vi ofta hör i elektriska sammanhang, och även för motorer. Effekt är energi per sekund och kan liknas vid styrka. Effekt för en motor brukar också kallas motorstyrka och mäts i hästkrafter eller (kilo)watt. Elektrisk effekt ser vi ofta på mikrovågsugnar, spisplattor, värmefläktar, hårtorkar mm och anges i watt eller kilowatt. </a:t>
            </a:r>
          </a:p>
          <a:p>
            <a:r>
              <a:rPr lang="en-SE" b="1" dirty="0"/>
              <a:t>Storhet</a:t>
            </a:r>
            <a:r>
              <a:rPr lang="en-SE" dirty="0"/>
              <a:t>			</a:t>
            </a:r>
            <a:r>
              <a:rPr lang="en-SE" b="1" dirty="0"/>
              <a:t>Enhet</a:t>
            </a:r>
          </a:p>
          <a:p>
            <a:r>
              <a:rPr lang="en-SE" dirty="0"/>
              <a:t>Effekt (P)			watt (W)</a:t>
            </a:r>
          </a:p>
          <a:p>
            <a:r>
              <a:rPr lang="en-SE" dirty="0"/>
              <a:t>Spänning, ström och effekt hänger ihop och sambandet beskrivs av effektlagen:</a:t>
            </a:r>
          </a:p>
          <a:p>
            <a:r>
              <a:rPr lang="en-SE" dirty="0"/>
              <a:t>P = U x I</a:t>
            </a:r>
          </a:p>
          <a:p>
            <a:r>
              <a:rPr lang="en-SE" dirty="0"/>
              <a:t>Om spänningen är 12V och strömmen är 2A kan effekten beräknas på följande sätt:</a:t>
            </a:r>
          </a:p>
          <a:p>
            <a:r>
              <a:rPr lang="en-SE" dirty="0"/>
              <a:t>P = 12 x 2		P = 24W</a:t>
            </a:r>
          </a:p>
          <a:p>
            <a:r>
              <a:rPr lang="en-SE" dirty="0"/>
              <a:t>På samma sätt som för Ohms lag går det att ställa upp en minnestriangel:</a:t>
            </a:r>
          </a:p>
          <a:p>
            <a:endParaRPr lang="en-SE" dirty="0"/>
          </a:p>
        </p:txBody>
      </p:sp>
      <p:sp>
        <p:nvSpPr>
          <p:cNvPr id="3" name="Title 2">
            <a:extLst>
              <a:ext uri="{FF2B5EF4-FFF2-40B4-BE49-F238E27FC236}">
                <a16:creationId xmlns:a16="http://schemas.microsoft.com/office/drawing/2014/main" id="{00DBC573-C41D-AC47-8F04-246A470409AA}"/>
              </a:ext>
            </a:extLst>
          </p:cNvPr>
          <p:cNvSpPr>
            <a:spLocks noGrp="1"/>
          </p:cNvSpPr>
          <p:nvPr>
            <p:ph type="title"/>
          </p:nvPr>
        </p:nvSpPr>
        <p:spPr/>
        <p:txBody>
          <a:bodyPr>
            <a:normAutofit/>
          </a:bodyPr>
          <a:lstStyle/>
          <a:p>
            <a:r>
              <a:rPr lang="en-SE" b="1" dirty="0"/>
              <a:t>Effekt</a:t>
            </a:r>
            <a:endParaRPr lang="en-SE" dirty="0"/>
          </a:p>
        </p:txBody>
      </p:sp>
      <p:sp>
        <p:nvSpPr>
          <p:cNvPr id="5" name="Text Placeholder 4">
            <a:extLst>
              <a:ext uri="{FF2B5EF4-FFF2-40B4-BE49-F238E27FC236}">
                <a16:creationId xmlns:a16="http://schemas.microsoft.com/office/drawing/2014/main" id="{B794F063-5B6A-6B43-9966-3C163645C469}"/>
              </a:ext>
            </a:extLst>
          </p:cNvPr>
          <p:cNvSpPr>
            <a:spLocks noGrp="1"/>
          </p:cNvSpPr>
          <p:nvPr>
            <p:ph type="body" sz="quarter" idx="10"/>
          </p:nvPr>
        </p:nvSpPr>
        <p:spPr/>
        <p:txBody>
          <a:bodyPr>
            <a:normAutofit lnSpcReduction="10000"/>
          </a:bodyPr>
          <a:lstStyle/>
          <a:p>
            <a:r>
              <a:rPr lang="en-SE" dirty="0"/>
              <a:t>1.1 Grundläggande ellära</a:t>
            </a:r>
          </a:p>
        </p:txBody>
      </p:sp>
      <p:pic>
        <p:nvPicPr>
          <p:cNvPr id="4" name="Picture 3">
            <a:extLst>
              <a:ext uri="{FF2B5EF4-FFF2-40B4-BE49-F238E27FC236}">
                <a16:creationId xmlns:a16="http://schemas.microsoft.com/office/drawing/2014/main" id="{202991AE-DC45-0540-94DF-9E892354C709}"/>
              </a:ext>
            </a:extLst>
          </p:cNvPr>
          <p:cNvPicPr/>
          <p:nvPr/>
        </p:nvPicPr>
        <p:blipFill>
          <a:blip r:embed="rId2">
            <a:extLst>
              <a:ext uri="{28A0092B-C50C-407E-A947-70E740481C1C}">
                <a14:useLocalDpi xmlns:a14="http://schemas.microsoft.com/office/drawing/2010/main" val="0"/>
              </a:ext>
            </a:extLst>
          </a:blip>
          <a:stretch>
            <a:fillRect/>
          </a:stretch>
        </p:blipFill>
        <p:spPr>
          <a:xfrm>
            <a:off x="2959436" y="4999717"/>
            <a:ext cx="3987128" cy="1341567"/>
          </a:xfrm>
          <a:prstGeom prst="rect">
            <a:avLst/>
          </a:prstGeom>
        </p:spPr>
      </p:pic>
      <p:sp>
        <p:nvSpPr>
          <p:cNvPr id="6" name="Slide Number Placeholder 5">
            <a:extLst>
              <a:ext uri="{FF2B5EF4-FFF2-40B4-BE49-F238E27FC236}">
                <a16:creationId xmlns:a16="http://schemas.microsoft.com/office/drawing/2014/main" id="{ACC9723E-31F6-9048-AE17-A0574B56DA55}"/>
              </a:ext>
            </a:extLst>
          </p:cNvPr>
          <p:cNvSpPr>
            <a:spLocks noGrp="1"/>
          </p:cNvSpPr>
          <p:nvPr>
            <p:ph type="sldNum" sz="quarter" idx="13"/>
          </p:nvPr>
        </p:nvSpPr>
        <p:spPr/>
        <p:txBody>
          <a:bodyPr/>
          <a:lstStyle/>
          <a:p>
            <a:fld id="{5818BEF9-6AEC-154B-B50F-057E6E327BFC}" type="slidenum">
              <a:rPr lang="en-SE" smtClean="0"/>
              <a:t>17</a:t>
            </a:fld>
            <a:endParaRPr lang="en-SE" dirty="0"/>
          </a:p>
        </p:txBody>
      </p:sp>
    </p:spTree>
    <p:extLst>
      <p:ext uri="{BB962C8B-B14F-4D97-AF65-F5344CB8AC3E}">
        <p14:creationId xmlns:p14="http://schemas.microsoft.com/office/powerpoint/2010/main" val="282195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612F25-47C7-944B-8748-06AE672E6515}"/>
              </a:ext>
            </a:extLst>
          </p:cNvPr>
          <p:cNvSpPr>
            <a:spLocks noGrp="1"/>
          </p:cNvSpPr>
          <p:nvPr>
            <p:ph idx="1"/>
          </p:nvPr>
        </p:nvSpPr>
        <p:spPr/>
        <p:txBody>
          <a:bodyPr/>
          <a:lstStyle/>
          <a:p>
            <a:endParaRPr lang="en-SE" dirty="0"/>
          </a:p>
        </p:txBody>
      </p:sp>
      <p:sp>
        <p:nvSpPr>
          <p:cNvPr id="3" name="Title 2">
            <a:extLst>
              <a:ext uri="{FF2B5EF4-FFF2-40B4-BE49-F238E27FC236}">
                <a16:creationId xmlns:a16="http://schemas.microsoft.com/office/drawing/2014/main" id="{00DBC573-C41D-AC47-8F04-246A470409AA}"/>
              </a:ext>
            </a:extLst>
          </p:cNvPr>
          <p:cNvSpPr>
            <a:spLocks noGrp="1"/>
          </p:cNvSpPr>
          <p:nvPr>
            <p:ph type="title"/>
          </p:nvPr>
        </p:nvSpPr>
        <p:spPr/>
        <p:txBody>
          <a:bodyPr>
            <a:normAutofit/>
          </a:bodyPr>
          <a:lstStyle/>
          <a:p>
            <a:r>
              <a:rPr lang="en-SE" b="1" dirty="0"/>
              <a:t>Effekt</a:t>
            </a:r>
            <a:endParaRPr lang="en-SE" dirty="0"/>
          </a:p>
        </p:txBody>
      </p:sp>
      <p:sp>
        <p:nvSpPr>
          <p:cNvPr id="5" name="Text Placeholder 4">
            <a:extLst>
              <a:ext uri="{FF2B5EF4-FFF2-40B4-BE49-F238E27FC236}">
                <a16:creationId xmlns:a16="http://schemas.microsoft.com/office/drawing/2014/main" id="{B794F063-5B6A-6B43-9966-3C163645C469}"/>
              </a:ext>
            </a:extLst>
          </p:cNvPr>
          <p:cNvSpPr>
            <a:spLocks noGrp="1"/>
          </p:cNvSpPr>
          <p:nvPr>
            <p:ph type="body" sz="quarter" idx="10"/>
          </p:nvPr>
        </p:nvSpPr>
        <p:spPr/>
        <p:txBody>
          <a:bodyPr>
            <a:normAutofit lnSpcReduction="10000"/>
          </a:bodyPr>
          <a:lstStyle/>
          <a:p>
            <a:r>
              <a:rPr lang="en-SE" dirty="0"/>
              <a:t>1.1 Grundläggande ellära</a:t>
            </a:r>
          </a:p>
        </p:txBody>
      </p:sp>
      <p:pic>
        <p:nvPicPr>
          <p:cNvPr id="6" name="Picture 5">
            <a:extLst>
              <a:ext uri="{FF2B5EF4-FFF2-40B4-BE49-F238E27FC236}">
                <a16:creationId xmlns:a16="http://schemas.microsoft.com/office/drawing/2014/main" id="{74E6A2A1-EA14-9645-AEF7-98B9D9470955}"/>
              </a:ext>
            </a:extLst>
          </p:cNvPr>
          <p:cNvPicPr/>
          <p:nvPr/>
        </p:nvPicPr>
        <p:blipFill>
          <a:blip r:embed="rId2"/>
          <a:stretch>
            <a:fillRect/>
          </a:stretch>
        </p:blipFill>
        <p:spPr>
          <a:xfrm>
            <a:off x="6426609" y="2052064"/>
            <a:ext cx="3018790" cy="2089150"/>
          </a:xfrm>
          <a:prstGeom prst="rect">
            <a:avLst/>
          </a:prstGeom>
        </p:spPr>
      </p:pic>
      <p:pic>
        <p:nvPicPr>
          <p:cNvPr id="7" name="Picture 6">
            <a:extLst>
              <a:ext uri="{FF2B5EF4-FFF2-40B4-BE49-F238E27FC236}">
                <a16:creationId xmlns:a16="http://schemas.microsoft.com/office/drawing/2014/main" id="{F73AAB71-4C1F-8040-B16A-906295D99552}"/>
              </a:ext>
            </a:extLst>
          </p:cNvPr>
          <p:cNvPicPr/>
          <p:nvPr/>
        </p:nvPicPr>
        <p:blipFill>
          <a:blip r:embed="rId3"/>
          <a:stretch>
            <a:fillRect/>
          </a:stretch>
        </p:blipFill>
        <p:spPr>
          <a:xfrm>
            <a:off x="351185" y="2150489"/>
            <a:ext cx="3018790" cy="1990725"/>
          </a:xfrm>
          <a:prstGeom prst="rect">
            <a:avLst/>
          </a:prstGeom>
        </p:spPr>
      </p:pic>
      <p:pic>
        <p:nvPicPr>
          <p:cNvPr id="8" name="Picture 7">
            <a:extLst>
              <a:ext uri="{FF2B5EF4-FFF2-40B4-BE49-F238E27FC236}">
                <a16:creationId xmlns:a16="http://schemas.microsoft.com/office/drawing/2014/main" id="{8BD3B3B7-C907-384A-92E9-A77EEB4C06FF}"/>
              </a:ext>
            </a:extLst>
          </p:cNvPr>
          <p:cNvPicPr>
            <a:picLocks noChangeAspect="1"/>
          </p:cNvPicPr>
          <p:nvPr/>
        </p:nvPicPr>
        <p:blipFill>
          <a:blip r:embed="rId4"/>
          <a:stretch>
            <a:fillRect/>
          </a:stretch>
        </p:blipFill>
        <p:spPr>
          <a:xfrm>
            <a:off x="3389401" y="2086684"/>
            <a:ext cx="3017782" cy="2054530"/>
          </a:xfrm>
          <a:prstGeom prst="rect">
            <a:avLst/>
          </a:prstGeom>
        </p:spPr>
      </p:pic>
      <p:sp>
        <p:nvSpPr>
          <p:cNvPr id="4" name="Slide Number Placeholder 3">
            <a:extLst>
              <a:ext uri="{FF2B5EF4-FFF2-40B4-BE49-F238E27FC236}">
                <a16:creationId xmlns:a16="http://schemas.microsoft.com/office/drawing/2014/main" id="{EFD68F71-0084-3A4F-8A0B-298E892F59D6}"/>
              </a:ext>
            </a:extLst>
          </p:cNvPr>
          <p:cNvSpPr>
            <a:spLocks noGrp="1"/>
          </p:cNvSpPr>
          <p:nvPr>
            <p:ph type="sldNum" sz="quarter" idx="13"/>
          </p:nvPr>
        </p:nvSpPr>
        <p:spPr/>
        <p:txBody>
          <a:bodyPr/>
          <a:lstStyle/>
          <a:p>
            <a:fld id="{5818BEF9-6AEC-154B-B50F-057E6E327BFC}" type="slidenum">
              <a:rPr lang="en-SE" smtClean="0"/>
              <a:t>18</a:t>
            </a:fld>
            <a:endParaRPr lang="en-SE" dirty="0"/>
          </a:p>
        </p:txBody>
      </p:sp>
    </p:spTree>
    <p:extLst>
      <p:ext uri="{BB962C8B-B14F-4D97-AF65-F5344CB8AC3E}">
        <p14:creationId xmlns:p14="http://schemas.microsoft.com/office/powerpoint/2010/main" val="3016696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612F25-47C7-944B-8748-06AE672E6515}"/>
              </a:ext>
            </a:extLst>
          </p:cNvPr>
          <p:cNvSpPr>
            <a:spLocks noGrp="1"/>
          </p:cNvSpPr>
          <p:nvPr>
            <p:ph idx="1"/>
          </p:nvPr>
        </p:nvSpPr>
        <p:spPr/>
        <p:txBody>
          <a:bodyPr/>
          <a:lstStyle/>
          <a:p>
            <a:endParaRPr lang="en-SE" dirty="0"/>
          </a:p>
        </p:txBody>
      </p:sp>
      <p:sp>
        <p:nvSpPr>
          <p:cNvPr id="3" name="Title 2">
            <a:extLst>
              <a:ext uri="{FF2B5EF4-FFF2-40B4-BE49-F238E27FC236}">
                <a16:creationId xmlns:a16="http://schemas.microsoft.com/office/drawing/2014/main" id="{00DBC573-C41D-AC47-8F04-246A470409AA}"/>
              </a:ext>
            </a:extLst>
          </p:cNvPr>
          <p:cNvSpPr>
            <a:spLocks noGrp="1"/>
          </p:cNvSpPr>
          <p:nvPr>
            <p:ph type="title"/>
          </p:nvPr>
        </p:nvSpPr>
        <p:spPr/>
        <p:txBody>
          <a:bodyPr>
            <a:normAutofit/>
          </a:bodyPr>
          <a:lstStyle/>
          <a:p>
            <a:r>
              <a:rPr lang="en-SE" b="1" dirty="0"/>
              <a:t>Effekt</a:t>
            </a:r>
            <a:endParaRPr lang="en-SE" dirty="0"/>
          </a:p>
        </p:txBody>
      </p:sp>
      <p:sp>
        <p:nvSpPr>
          <p:cNvPr id="5" name="Text Placeholder 4">
            <a:extLst>
              <a:ext uri="{FF2B5EF4-FFF2-40B4-BE49-F238E27FC236}">
                <a16:creationId xmlns:a16="http://schemas.microsoft.com/office/drawing/2014/main" id="{B794F063-5B6A-6B43-9966-3C163645C469}"/>
              </a:ext>
            </a:extLst>
          </p:cNvPr>
          <p:cNvSpPr>
            <a:spLocks noGrp="1"/>
          </p:cNvSpPr>
          <p:nvPr>
            <p:ph type="body" sz="quarter" idx="10"/>
          </p:nvPr>
        </p:nvSpPr>
        <p:spPr/>
        <p:txBody>
          <a:bodyPr>
            <a:normAutofit lnSpcReduction="10000"/>
          </a:bodyPr>
          <a:lstStyle/>
          <a:p>
            <a:r>
              <a:rPr lang="en-SE" dirty="0"/>
              <a:t>1.1 Grundläggande ellära</a:t>
            </a:r>
          </a:p>
        </p:txBody>
      </p:sp>
      <p:pic>
        <p:nvPicPr>
          <p:cNvPr id="9" name="Picture 8">
            <a:extLst>
              <a:ext uri="{FF2B5EF4-FFF2-40B4-BE49-F238E27FC236}">
                <a16:creationId xmlns:a16="http://schemas.microsoft.com/office/drawing/2014/main" id="{3F738B3C-BB1E-0044-AB49-B8DE776D4C0A}"/>
              </a:ext>
            </a:extLst>
          </p:cNvPr>
          <p:cNvPicPr/>
          <p:nvPr/>
        </p:nvPicPr>
        <p:blipFill>
          <a:blip r:embed="rId2"/>
          <a:stretch>
            <a:fillRect/>
          </a:stretch>
        </p:blipFill>
        <p:spPr>
          <a:xfrm>
            <a:off x="507587" y="2317046"/>
            <a:ext cx="3018790" cy="1990725"/>
          </a:xfrm>
          <a:prstGeom prst="rect">
            <a:avLst/>
          </a:prstGeom>
        </p:spPr>
      </p:pic>
      <p:pic>
        <p:nvPicPr>
          <p:cNvPr id="10" name="Picture 9">
            <a:extLst>
              <a:ext uri="{FF2B5EF4-FFF2-40B4-BE49-F238E27FC236}">
                <a16:creationId xmlns:a16="http://schemas.microsoft.com/office/drawing/2014/main" id="{AFB74DAC-0422-4944-836D-8AA1D85DFA54}"/>
              </a:ext>
            </a:extLst>
          </p:cNvPr>
          <p:cNvPicPr>
            <a:picLocks noChangeAspect="1"/>
          </p:cNvPicPr>
          <p:nvPr/>
        </p:nvPicPr>
        <p:blipFill>
          <a:blip r:embed="rId3"/>
          <a:stretch>
            <a:fillRect/>
          </a:stretch>
        </p:blipFill>
        <p:spPr>
          <a:xfrm>
            <a:off x="4291129" y="2201558"/>
            <a:ext cx="3017782" cy="2085013"/>
          </a:xfrm>
          <a:prstGeom prst="rect">
            <a:avLst/>
          </a:prstGeom>
        </p:spPr>
      </p:pic>
      <p:sp>
        <p:nvSpPr>
          <p:cNvPr id="4" name="Slide Number Placeholder 3">
            <a:extLst>
              <a:ext uri="{FF2B5EF4-FFF2-40B4-BE49-F238E27FC236}">
                <a16:creationId xmlns:a16="http://schemas.microsoft.com/office/drawing/2014/main" id="{B207F8D6-E84E-1849-A864-82567669C3CD}"/>
              </a:ext>
            </a:extLst>
          </p:cNvPr>
          <p:cNvSpPr>
            <a:spLocks noGrp="1"/>
          </p:cNvSpPr>
          <p:nvPr>
            <p:ph type="sldNum" sz="quarter" idx="13"/>
          </p:nvPr>
        </p:nvSpPr>
        <p:spPr/>
        <p:txBody>
          <a:bodyPr/>
          <a:lstStyle/>
          <a:p>
            <a:fld id="{5818BEF9-6AEC-154B-B50F-057E6E327BFC}" type="slidenum">
              <a:rPr lang="en-SE" smtClean="0"/>
              <a:t>19</a:t>
            </a:fld>
            <a:endParaRPr lang="en-SE" dirty="0"/>
          </a:p>
        </p:txBody>
      </p:sp>
    </p:spTree>
    <p:extLst>
      <p:ext uri="{BB962C8B-B14F-4D97-AF65-F5344CB8AC3E}">
        <p14:creationId xmlns:p14="http://schemas.microsoft.com/office/powerpoint/2010/main" val="3472116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35DAE7-BBF3-E84C-81B4-B2E8DD7195E1}"/>
              </a:ext>
            </a:extLst>
          </p:cNvPr>
          <p:cNvSpPr>
            <a:spLocks noGrp="1"/>
          </p:cNvSpPr>
          <p:nvPr>
            <p:ph idx="1"/>
          </p:nvPr>
        </p:nvSpPr>
        <p:spPr/>
        <p:txBody>
          <a:bodyPr/>
          <a:lstStyle/>
          <a:p>
            <a:r>
              <a:rPr lang="en-SE" dirty="0"/>
              <a:t>I den här grundläggande elläran ska vi titta på storheterna spänning, ström och resistans. Vi ska också gå igenom hur de hänger ihop med varandra genom en lag som kallas Ohms lag. </a:t>
            </a:r>
          </a:p>
          <a:p>
            <a:r>
              <a:rPr lang="en-SE" dirty="0"/>
              <a:t>Vi ska vidare lära oss om effekt, energi, likström, växelström, statisk elektricitet och olika typer av elektriska kretsar, med serie- och parallellkoppling av batterier och komponenter. </a:t>
            </a:r>
          </a:p>
          <a:p>
            <a:r>
              <a:rPr lang="en-SE" dirty="0"/>
              <a:t>Vi kommer också att få en orientering i olika typer av elektroniska komponenter och deras symboler i kretsscheman. </a:t>
            </a:r>
          </a:p>
          <a:p>
            <a:endParaRPr lang="en-SE" dirty="0"/>
          </a:p>
        </p:txBody>
      </p:sp>
      <p:sp>
        <p:nvSpPr>
          <p:cNvPr id="3" name="Title 2">
            <a:extLst>
              <a:ext uri="{FF2B5EF4-FFF2-40B4-BE49-F238E27FC236}">
                <a16:creationId xmlns:a16="http://schemas.microsoft.com/office/drawing/2014/main" id="{7B5EF608-D3D2-354C-886A-435832BA9855}"/>
              </a:ext>
            </a:extLst>
          </p:cNvPr>
          <p:cNvSpPr>
            <a:spLocks noGrp="1"/>
          </p:cNvSpPr>
          <p:nvPr>
            <p:ph type="title"/>
          </p:nvPr>
        </p:nvSpPr>
        <p:spPr/>
        <p:txBody>
          <a:bodyPr>
            <a:normAutofit/>
          </a:bodyPr>
          <a:lstStyle/>
          <a:p>
            <a:r>
              <a:rPr lang="en-SE" b="1" dirty="0"/>
              <a:t>Grundläggande ellära och elektriska kretsar</a:t>
            </a:r>
            <a:endParaRPr lang="en-SE" dirty="0"/>
          </a:p>
        </p:txBody>
      </p:sp>
      <p:sp>
        <p:nvSpPr>
          <p:cNvPr id="4" name="Text Placeholder 3">
            <a:extLst>
              <a:ext uri="{FF2B5EF4-FFF2-40B4-BE49-F238E27FC236}">
                <a16:creationId xmlns:a16="http://schemas.microsoft.com/office/drawing/2014/main" id="{A7C491F7-CA06-1F4A-A357-1F3934DEF6E6}"/>
              </a:ext>
            </a:extLst>
          </p:cNvPr>
          <p:cNvSpPr>
            <a:spLocks noGrp="1"/>
          </p:cNvSpPr>
          <p:nvPr>
            <p:ph type="body" sz="quarter" idx="10"/>
          </p:nvPr>
        </p:nvSpPr>
        <p:spPr/>
        <p:txBody>
          <a:bodyPr>
            <a:normAutofit lnSpcReduction="10000"/>
          </a:bodyPr>
          <a:lstStyle/>
          <a:p>
            <a:r>
              <a:rPr lang="en-SE" dirty="0"/>
              <a:t>1 Grundläggande ellära och elektriska kretsar</a:t>
            </a:r>
          </a:p>
        </p:txBody>
      </p:sp>
      <p:sp>
        <p:nvSpPr>
          <p:cNvPr id="5" name="Slide Number Placeholder 4">
            <a:extLst>
              <a:ext uri="{FF2B5EF4-FFF2-40B4-BE49-F238E27FC236}">
                <a16:creationId xmlns:a16="http://schemas.microsoft.com/office/drawing/2014/main" id="{7EDA739C-DE45-334F-91AC-B647237910B3}"/>
              </a:ext>
            </a:extLst>
          </p:cNvPr>
          <p:cNvSpPr>
            <a:spLocks noGrp="1"/>
          </p:cNvSpPr>
          <p:nvPr>
            <p:ph type="sldNum" sz="quarter" idx="13"/>
          </p:nvPr>
        </p:nvSpPr>
        <p:spPr/>
        <p:txBody>
          <a:bodyPr/>
          <a:lstStyle/>
          <a:p>
            <a:fld id="{5818BEF9-6AEC-154B-B50F-057E6E327BFC}" type="slidenum">
              <a:rPr lang="en-SE" smtClean="0"/>
              <a:t>2</a:t>
            </a:fld>
            <a:endParaRPr lang="en-SE" dirty="0"/>
          </a:p>
        </p:txBody>
      </p:sp>
    </p:spTree>
    <p:extLst>
      <p:ext uri="{BB962C8B-B14F-4D97-AF65-F5344CB8AC3E}">
        <p14:creationId xmlns:p14="http://schemas.microsoft.com/office/powerpoint/2010/main" val="2806378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B1CC16-A480-1D4A-A464-28B76E225269}"/>
              </a:ext>
            </a:extLst>
          </p:cNvPr>
          <p:cNvSpPr>
            <a:spLocks noGrp="1"/>
          </p:cNvSpPr>
          <p:nvPr>
            <p:ph idx="1"/>
          </p:nvPr>
        </p:nvSpPr>
        <p:spPr/>
        <p:txBody>
          <a:bodyPr/>
          <a:lstStyle/>
          <a:p>
            <a:r>
              <a:rPr lang="en-SE" dirty="0"/>
              <a:t>Det går att kombinera ohms lag med effektlagen till ett ”minneshjul”:</a:t>
            </a:r>
          </a:p>
          <a:p>
            <a:endParaRPr lang="en-SE" dirty="0"/>
          </a:p>
        </p:txBody>
      </p:sp>
      <p:sp>
        <p:nvSpPr>
          <p:cNvPr id="3" name="Title 2">
            <a:extLst>
              <a:ext uri="{FF2B5EF4-FFF2-40B4-BE49-F238E27FC236}">
                <a16:creationId xmlns:a16="http://schemas.microsoft.com/office/drawing/2014/main" id="{3B20524E-43BE-F348-BEA0-F2259792422B}"/>
              </a:ext>
            </a:extLst>
          </p:cNvPr>
          <p:cNvSpPr>
            <a:spLocks noGrp="1"/>
          </p:cNvSpPr>
          <p:nvPr>
            <p:ph type="title"/>
          </p:nvPr>
        </p:nvSpPr>
        <p:spPr/>
        <p:txBody>
          <a:bodyPr/>
          <a:lstStyle/>
          <a:p>
            <a:r>
              <a:rPr lang="en-SE" b="1" dirty="0"/>
              <a:t>Ohms lag och effekt</a:t>
            </a:r>
          </a:p>
        </p:txBody>
      </p:sp>
      <p:sp>
        <p:nvSpPr>
          <p:cNvPr id="5" name="Text Placeholder 4">
            <a:extLst>
              <a:ext uri="{FF2B5EF4-FFF2-40B4-BE49-F238E27FC236}">
                <a16:creationId xmlns:a16="http://schemas.microsoft.com/office/drawing/2014/main" id="{8160F017-B2F9-6E4A-AE09-2B3E14624F2A}"/>
              </a:ext>
            </a:extLst>
          </p:cNvPr>
          <p:cNvSpPr>
            <a:spLocks noGrp="1"/>
          </p:cNvSpPr>
          <p:nvPr>
            <p:ph type="body" sz="quarter" idx="10"/>
          </p:nvPr>
        </p:nvSpPr>
        <p:spPr/>
        <p:txBody>
          <a:bodyPr>
            <a:normAutofit lnSpcReduction="10000"/>
          </a:bodyPr>
          <a:lstStyle/>
          <a:p>
            <a:r>
              <a:rPr lang="en-SE" dirty="0"/>
              <a:t>1.1 Grundläggande ellära</a:t>
            </a:r>
          </a:p>
        </p:txBody>
      </p:sp>
      <p:pic>
        <p:nvPicPr>
          <p:cNvPr id="4" name="Picture 3">
            <a:extLst>
              <a:ext uri="{FF2B5EF4-FFF2-40B4-BE49-F238E27FC236}">
                <a16:creationId xmlns:a16="http://schemas.microsoft.com/office/drawing/2014/main" id="{842CAF18-B0F9-6A44-A31E-7A827F0D5D85}"/>
              </a:ext>
            </a:extLst>
          </p:cNvPr>
          <p:cNvPicPr/>
          <p:nvPr/>
        </p:nvPicPr>
        <p:blipFill>
          <a:blip r:embed="rId2">
            <a:extLst>
              <a:ext uri="{28A0092B-C50C-407E-A947-70E740481C1C}">
                <a14:useLocalDpi xmlns:a14="http://schemas.microsoft.com/office/drawing/2010/main" val="0"/>
              </a:ext>
            </a:extLst>
          </a:blip>
          <a:stretch>
            <a:fillRect/>
          </a:stretch>
        </p:blipFill>
        <p:spPr>
          <a:xfrm>
            <a:off x="392112" y="1747989"/>
            <a:ext cx="6503539" cy="4441441"/>
          </a:xfrm>
          <a:prstGeom prst="rect">
            <a:avLst/>
          </a:prstGeom>
        </p:spPr>
      </p:pic>
      <p:sp>
        <p:nvSpPr>
          <p:cNvPr id="6" name="Slide Number Placeholder 5">
            <a:extLst>
              <a:ext uri="{FF2B5EF4-FFF2-40B4-BE49-F238E27FC236}">
                <a16:creationId xmlns:a16="http://schemas.microsoft.com/office/drawing/2014/main" id="{C6E8770E-1C0F-044D-98DB-D464B0D4F25F}"/>
              </a:ext>
            </a:extLst>
          </p:cNvPr>
          <p:cNvSpPr>
            <a:spLocks noGrp="1"/>
          </p:cNvSpPr>
          <p:nvPr>
            <p:ph type="sldNum" sz="quarter" idx="13"/>
          </p:nvPr>
        </p:nvSpPr>
        <p:spPr/>
        <p:txBody>
          <a:bodyPr/>
          <a:lstStyle/>
          <a:p>
            <a:fld id="{5818BEF9-6AEC-154B-B50F-057E6E327BFC}" type="slidenum">
              <a:rPr lang="en-SE" smtClean="0"/>
              <a:t>20</a:t>
            </a:fld>
            <a:endParaRPr lang="en-SE" dirty="0"/>
          </a:p>
        </p:txBody>
      </p:sp>
    </p:spTree>
    <p:extLst>
      <p:ext uri="{BB962C8B-B14F-4D97-AF65-F5344CB8AC3E}">
        <p14:creationId xmlns:p14="http://schemas.microsoft.com/office/powerpoint/2010/main" val="209907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0FB591-B8F4-5740-B493-D5B84221F5F9}"/>
              </a:ext>
            </a:extLst>
          </p:cNvPr>
          <p:cNvSpPr>
            <a:spLocks noGrp="1"/>
          </p:cNvSpPr>
          <p:nvPr>
            <p:ph idx="1"/>
          </p:nvPr>
        </p:nvSpPr>
        <p:spPr/>
        <p:txBody>
          <a:bodyPr/>
          <a:lstStyle/>
          <a:p>
            <a:r>
              <a:rPr lang="en-SE" dirty="0"/>
              <a:t>Energi är det arbete som utförs och beräknas genom att effekten multipliceras med tiden. Storheten energi brukar betecknas med bokstaven W från engelskans </a:t>
            </a:r>
            <a:r>
              <a:rPr lang="en-SE" i="1" dirty="0"/>
              <a:t>work</a:t>
            </a:r>
            <a:r>
              <a:rPr lang="en-SE" dirty="0"/>
              <a:t>. Blanda inte ihop det med enheten för effekt, watt, som också betecknas med W. </a:t>
            </a:r>
          </a:p>
          <a:p>
            <a:r>
              <a:rPr lang="en-SE" dirty="0"/>
              <a:t>Enheten för energi är wattimmar (Wh), kilowattimmar (kWh) eller wattsekunder (Ws) som är samma sak som Joule (J). En Wh är lika med 3,6 kJ. </a:t>
            </a:r>
          </a:p>
          <a:p>
            <a:r>
              <a:rPr lang="en-SE" b="1" dirty="0"/>
              <a:t>Storhet</a:t>
            </a:r>
            <a:r>
              <a:rPr lang="en-SE" dirty="0"/>
              <a:t>			</a:t>
            </a:r>
            <a:r>
              <a:rPr lang="en-SE" b="1" dirty="0"/>
              <a:t>Enhet</a:t>
            </a:r>
          </a:p>
          <a:p>
            <a:r>
              <a:rPr lang="en-SE" dirty="0"/>
              <a:t>Energi (W)		Wattimme (Wh), wattsekund (Ws) = Joule (J). </a:t>
            </a:r>
          </a:p>
        </p:txBody>
      </p:sp>
      <p:sp>
        <p:nvSpPr>
          <p:cNvPr id="3" name="Title 2">
            <a:extLst>
              <a:ext uri="{FF2B5EF4-FFF2-40B4-BE49-F238E27FC236}">
                <a16:creationId xmlns:a16="http://schemas.microsoft.com/office/drawing/2014/main" id="{41110CBF-EAFF-B044-9A0A-35A8AD9991DC}"/>
              </a:ext>
            </a:extLst>
          </p:cNvPr>
          <p:cNvSpPr>
            <a:spLocks noGrp="1"/>
          </p:cNvSpPr>
          <p:nvPr>
            <p:ph type="title"/>
          </p:nvPr>
        </p:nvSpPr>
        <p:spPr/>
        <p:txBody>
          <a:bodyPr>
            <a:normAutofit/>
          </a:bodyPr>
          <a:lstStyle/>
          <a:p>
            <a:r>
              <a:rPr lang="en-SE" b="1" dirty="0"/>
              <a:t>Energi</a:t>
            </a:r>
            <a:endParaRPr lang="en-SE" dirty="0"/>
          </a:p>
        </p:txBody>
      </p:sp>
      <p:sp>
        <p:nvSpPr>
          <p:cNvPr id="4" name="Text Placeholder 3">
            <a:extLst>
              <a:ext uri="{FF2B5EF4-FFF2-40B4-BE49-F238E27FC236}">
                <a16:creationId xmlns:a16="http://schemas.microsoft.com/office/drawing/2014/main" id="{14E5D972-99C3-CD43-A543-C801246978AC}"/>
              </a:ext>
            </a:extLst>
          </p:cNvPr>
          <p:cNvSpPr>
            <a:spLocks noGrp="1"/>
          </p:cNvSpPr>
          <p:nvPr>
            <p:ph type="body" sz="quarter" idx="10"/>
          </p:nvPr>
        </p:nvSpPr>
        <p:spPr/>
        <p:txBody>
          <a:bodyPr>
            <a:normAutofit lnSpcReduction="10000"/>
          </a:bodyPr>
          <a:lstStyle/>
          <a:p>
            <a:r>
              <a:rPr lang="en-SE" dirty="0"/>
              <a:t>1.1 Grundläggande ellära</a:t>
            </a:r>
          </a:p>
        </p:txBody>
      </p:sp>
      <p:sp>
        <p:nvSpPr>
          <p:cNvPr id="5" name="Slide Number Placeholder 4">
            <a:extLst>
              <a:ext uri="{FF2B5EF4-FFF2-40B4-BE49-F238E27FC236}">
                <a16:creationId xmlns:a16="http://schemas.microsoft.com/office/drawing/2014/main" id="{13B93576-51FE-AF49-ABBE-3D94A207C58C}"/>
              </a:ext>
            </a:extLst>
          </p:cNvPr>
          <p:cNvSpPr>
            <a:spLocks noGrp="1"/>
          </p:cNvSpPr>
          <p:nvPr>
            <p:ph type="sldNum" sz="quarter" idx="13"/>
          </p:nvPr>
        </p:nvSpPr>
        <p:spPr/>
        <p:txBody>
          <a:bodyPr/>
          <a:lstStyle/>
          <a:p>
            <a:fld id="{5818BEF9-6AEC-154B-B50F-057E6E327BFC}" type="slidenum">
              <a:rPr lang="en-SE" smtClean="0"/>
              <a:t>21</a:t>
            </a:fld>
            <a:endParaRPr lang="en-SE" dirty="0"/>
          </a:p>
        </p:txBody>
      </p:sp>
    </p:spTree>
    <p:extLst>
      <p:ext uri="{BB962C8B-B14F-4D97-AF65-F5344CB8AC3E}">
        <p14:creationId xmlns:p14="http://schemas.microsoft.com/office/powerpoint/2010/main" val="827899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8ED6E8-C2CC-4D44-9E04-32342570634D}"/>
              </a:ext>
            </a:extLst>
          </p:cNvPr>
          <p:cNvSpPr>
            <a:spLocks noGrp="1"/>
          </p:cNvSpPr>
          <p:nvPr>
            <p:ph idx="1"/>
          </p:nvPr>
        </p:nvSpPr>
        <p:spPr/>
        <p:txBody>
          <a:bodyPr>
            <a:normAutofit/>
          </a:bodyPr>
          <a:lstStyle/>
          <a:p>
            <a:r>
              <a:rPr lang="en-SE" dirty="0"/>
              <a:t>När du rör vid ett metallhandtag eller en diskbänk händer det att du får en stöt. Stöten beror på så kallad statisk elektricitet – en lagrad elektrisk laddning. Statisk elektricitet kan sägas vara den enklaste formen av elektricitet. Den uppkommer oftast genom att två föremål gnids mot varandra, och att det ena då överför elektroner till det andra. </a:t>
            </a:r>
          </a:p>
          <a:p>
            <a:r>
              <a:rPr lang="en-SE" dirty="0"/>
              <a:t>Då blir det ett överskott på elektroner i det ena och ett underskott i det andra. Föremålen har på så sätt blivit negativt respektive positivt laddade. Kroppen kan bygga upp en stor laddning genom att gnida sig mot till exempel en matta och senare utlösa den genom kontakt med ett annat objekt – till exempel ett metallhandtag.</a:t>
            </a:r>
          </a:p>
          <a:p>
            <a:r>
              <a:rPr lang="en-SE" dirty="0"/>
              <a:t>Detta kan ge en stöt, som känns som ett litet slag över fingrarna. I vissa fall kan det även uppstå en gnista.</a:t>
            </a:r>
          </a:p>
          <a:p>
            <a:r>
              <a:rPr lang="en-SE" dirty="0"/>
              <a:t>Oftast är urladdningarna mycket små och helt ofarliga för människor eftersom strömstyrkorna inte hinner bli stora i den korta urladdningen. Spänningarna kan dock vara mycket höga. </a:t>
            </a:r>
          </a:p>
          <a:p>
            <a:r>
              <a:rPr lang="en-SE" dirty="0"/>
              <a:t>Urladdningen börjar förnimmas när spänningen är 3.000V. Från 5.000V är de hörbara och vid 10.000V kan de också synas. Spänningen i vanlig statisk elektricitet kan nå så högt som 35.000V. </a:t>
            </a:r>
          </a:p>
          <a:p>
            <a:r>
              <a:rPr lang="en-SE" dirty="0"/>
              <a:t>När man arbetar med elektronisk utrustning är det viktigt att förebygga statisk elektricitet eftersom de höga spänningarna kan skada eller förstöra elektroniken. Ibland är skadorna på elektroniken inte uppenbara utan visar sig först längre fram i tiden. </a:t>
            </a:r>
          </a:p>
        </p:txBody>
      </p:sp>
      <p:sp>
        <p:nvSpPr>
          <p:cNvPr id="3" name="Title 2">
            <a:extLst>
              <a:ext uri="{FF2B5EF4-FFF2-40B4-BE49-F238E27FC236}">
                <a16:creationId xmlns:a16="http://schemas.microsoft.com/office/drawing/2014/main" id="{D878FEF4-4C71-DA49-9B3B-B724C1F137BA}"/>
              </a:ext>
            </a:extLst>
          </p:cNvPr>
          <p:cNvSpPr>
            <a:spLocks noGrp="1"/>
          </p:cNvSpPr>
          <p:nvPr>
            <p:ph type="title"/>
          </p:nvPr>
        </p:nvSpPr>
        <p:spPr/>
        <p:txBody>
          <a:bodyPr>
            <a:normAutofit/>
          </a:bodyPr>
          <a:lstStyle/>
          <a:p>
            <a:r>
              <a:rPr lang="en-SE" b="1" dirty="0"/>
              <a:t>Statisk elektricitet</a:t>
            </a:r>
            <a:endParaRPr lang="en-SE" dirty="0"/>
          </a:p>
        </p:txBody>
      </p:sp>
      <p:sp>
        <p:nvSpPr>
          <p:cNvPr id="4" name="Text Placeholder 3">
            <a:extLst>
              <a:ext uri="{FF2B5EF4-FFF2-40B4-BE49-F238E27FC236}">
                <a16:creationId xmlns:a16="http://schemas.microsoft.com/office/drawing/2014/main" id="{E2B8C0D5-43D5-4D45-B10F-560DFBDB15D5}"/>
              </a:ext>
            </a:extLst>
          </p:cNvPr>
          <p:cNvSpPr>
            <a:spLocks noGrp="1"/>
          </p:cNvSpPr>
          <p:nvPr>
            <p:ph type="body" sz="quarter" idx="10"/>
          </p:nvPr>
        </p:nvSpPr>
        <p:spPr/>
        <p:txBody>
          <a:bodyPr>
            <a:normAutofit lnSpcReduction="10000"/>
          </a:bodyPr>
          <a:lstStyle/>
          <a:p>
            <a:r>
              <a:rPr lang="en-SE" dirty="0"/>
              <a:t>1.1 Grundläggande ellära</a:t>
            </a:r>
          </a:p>
        </p:txBody>
      </p:sp>
      <p:sp>
        <p:nvSpPr>
          <p:cNvPr id="5" name="Slide Number Placeholder 4">
            <a:extLst>
              <a:ext uri="{FF2B5EF4-FFF2-40B4-BE49-F238E27FC236}">
                <a16:creationId xmlns:a16="http://schemas.microsoft.com/office/drawing/2014/main" id="{9BF18B89-078E-B24B-AF5B-31DB65E2A435}"/>
              </a:ext>
            </a:extLst>
          </p:cNvPr>
          <p:cNvSpPr>
            <a:spLocks noGrp="1"/>
          </p:cNvSpPr>
          <p:nvPr>
            <p:ph type="sldNum" sz="quarter" idx="13"/>
          </p:nvPr>
        </p:nvSpPr>
        <p:spPr/>
        <p:txBody>
          <a:bodyPr/>
          <a:lstStyle/>
          <a:p>
            <a:fld id="{5818BEF9-6AEC-154B-B50F-057E6E327BFC}" type="slidenum">
              <a:rPr lang="en-SE" smtClean="0"/>
              <a:t>22</a:t>
            </a:fld>
            <a:endParaRPr lang="en-SE" dirty="0"/>
          </a:p>
        </p:txBody>
      </p:sp>
    </p:spTree>
    <p:extLst>
      <p:ext uri="{BB962C8B-B14F-4D97-AF65-F5344CB8AC3E}">
        <p14:creationId xmlns:p14="http://schemas.microsoft.com/office/powerpoint/2010/main" val="2785921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396664-6142-7345-B09C-96DF4B142CFD}"/>
              </a:ext>
            </a:extLst>
          </p:cNvPr>
          <p:cNvSpPr>
            <a:spLocks noGrp="1"/>
          </p:cNvSpPr>
          <p:nvPr>
            <p:ph idx="1"/>
          </p:nvPr>
        </p:nvSpPr>
        <p:spPr/>
        <p:txBody>
          <a:bodyPr>
            <a:normAutofit/>
          </a:bodyPr>
          <a:lstStyle/>
          <a:p>
            <a:r>
              <a:rPr lang="en-SE" dirty="0"/>
              <a:t>Elektrostatisk laddning och urladdning förekommer i många vardagliga situationer, tex när man:</a:t>
            </a:r>
          </a:p>
          <a:p>
            <a:pPr marL="285750" indent="-285750">
              <a:lnSpc>
                <a:spcPct val="150000"/>
              </a:lnSpc>
              <a:spcBef>
                <a:spcPts val="0"/>
              </a:spcBef>
              <a:buSzPct val="100000"/>
              <a:buFont typeface="Arial" panose="020B0604020202020204" pitchFamily="34" charset="0"/>
              <a:buChar char="•"/>
            </a:pPr>
            <a:r>
              <a:rPr lang="en-SE" dirty="0"/>
              <a:t>kammar hår</a:t>
            </a:r>
          </a:p>
          <a:p>
            <a:pPr marL="285750" indent="-285750">
              <a:lnSpc>
                <a:spcPct val="100000"/>
              </a:lnSpc>
              <a:spcBef>
                <a:spcPts val="0"/>
              </a:spcBef>
              <a:buSzPct val="100000"/>
              <a:buFont typeface="Arial" panose="020B0604020202020204" pitchFamily="34" charset="0"/>
              <a:buChar char="•"/>
            </a:pPr>
            <a:r>
              <a:rPr lang="en-SE" dirty="0"/>
              <a:t>går på mattor eller plastgolv</a:t>
            </a:r>
          </a:p>
          <a:p>
            <a:pPr marL="285750" indent="-285750">
              <a:lnSpc>
                <a:spcPct val="100000"/>
              </a:lnSpc>
              <a:spcBef>
                <a:spcPts val="0"/>
              </a:spcBef>
              <a:buSzPct val="100000"/>
              <a:buFont typeface="Arial" panose="020B0604020202020204" pitchFamily="34" charset="0"/>
              <a:buChar char="•"/>
            </a:pPr>
            <a:r>
              <a:rPr lang="en-SE" dirty="0"/>
              <a:t>sätter på och tar av textilier</a:t>
            </a:r>
          </a:p>
          <a:p>
            <a:pPr marL="285750" indent="-285750">
              <a:lnSpc>
                <a:spcPct val="100000"/>
              </a:lnSpc>
              <a:spcBef>
                <a:spcPts val="0"/>
              </a:spcBef>
              <a:buSzPct val="100000"/>
              <a:buFont typeface="Arial" panose="020B0604020202020204" pitchFamily="34" charset="0"/>
              <a:buChar char="•"/>
            </a:pPr>
            <a:r>
              <a:rPr lang="en-SE" dirty="0"/>
              <a:t>kliver ur ett fordon</a:t>
            </a:r>
          </a:p>
          <a:p>
            <a:pPr marL="285750" indent="-285750">
              <a:lnSpc>
                <a:spcPct val="100000"/>
              </a:lnSpc>
              <a:spcBef>
                <a:spcPts val="0"/>
              </a:spcBef>
              <a:buSzPct val="100000"/>
              <a:buFont typeface="Arial" panose="020B0604020202020204" pitchFamily="34" charset="0"/>
              <a:buChar char="•"/>
            </a:pPr>
            <a:r>
              <a:rPr lang="en-SE" dirty="0"/>
              <a:t>rör vid olika förpackningsmaterial (t.ex. frigolit, vinyl) på lagerhyllor eller i transportförpackningar.</a:t>
            </a:r>
          </a:p>
          <a:p>
            <a:endParaRPr lang="en-SE" dirty="0"/>
          </a:p>
          <a:p>
            <a:r>
              <a:rPr lang="en-SE" dirty="0"/>
              <a:t>Följande elektroniska komponenter kan skadas av statisk elektricitet:</a:t>
            </a:r>
          </a:p>
          <a:p>
            <a:pPr marL="285750" indent="-285750">
              <a:lnSpc>
                <a:spcPct val="150000"/>
              </a:lnSpc>
              <a:spcBef>
                <a:spcPts val="0"/>
              </a:spcBef>
              <a:buFont typeface="Arial" panose="020B0604020202020204" pitchFamily="34" charset="0"/>
              <a:buChar char="•"/>
            </a:pPr>
            <a:r>
              <a:rPr lang="en-SE" dirty="0"/>
              <a:t>airbagsystem (SRS)</a:t>
            </a:r>
          </a:p>
          <a:p>
            <a:pPr marL="285750" indent="-285750">
              <a:lnSpc>
                <a:spcPct val="100000"/>
              </a:lnSpc>
              <a:spcBef>
                <a:spcPts val="0"/>
              </a:spcBef>
              <a:buFont typeface="Arial" panose="020B0604020202020204" pitchFamily="34" charset="0"/>
              <a:buChar char="•"/>
            </a:pPr>
            <a:r>
              <a:rPr lang="en-SE" dirty="0"/>
              <a:t>styrenheter, särskilt deras bussanslutningar (CAN-buss, LIN, etc.)</a:t>
            </a:r>
          </a:p>
          <a:p>
            <a:pPr marL="285750" indent="-285750">
              <a:lnSpc>
                <a:spcPct val="100000"/>
              </a:lnSpc>
              <a:spcBef>
                <a:spcPts val="0"/>
              </a:spcBef>
              <a:buFont typeface="Arial" panose="020B0604020202020204" pitchFamily="34" charset="0"/>
              <a:buChar char="•"/>
            </a:pPr>
            <a:r>
              <a:rPr lang="en-SE" dirty="0"/>
              <a:t>sensorer</a:t>
            </a:r>
          </a:p>
          <a:p>
            <a:pPr marL="285750" indent="-285750">
              <a:lnSpc>
                <a:spcPct val="100000"/>
              </a:lnSpc>
              <a:spcBef>
                <a:spcPts val="0"/>
              </a:spcBef>
              <a:buFont typeface="Arial" panose="020B0604020202020204" pitchFamily="34" charset="0"/>
              <a:buChar char="•"/>
            </a:pPr>
            <a:r>
              <a:rPr lang="en-SE" dirty="0"/>
              <a:t>mekatroniska komponenter (ställdon etc.)</a:t>
            </a:r>
          </a:p>
          <a:p>
            <a:pPr marL="285750" indent="-285750">
              <a:lnSpc>
                <a:spcPct val="100000"/>
              </a:lnSpc>
              <a:spcBef>
                <a:spcPts val="0"/>
              </a:spcBef>
              <a:buFont typeface="Arial" panose="020B0604020202020204" pitchFamily="34" charset="0"/>
              <a:buChar char="•"/>
            </a:pPr>
            <a:r>
              <a:rPr lang="en-SE" dirty="0"/>
              <a:t>antennförstärkare</a:t>
            </a:r>
          </a:p>
          <a:p>
            <a:pPr marL="285750" indent="-285750">
              <a:lnSpc>
                <a:spcPct val="100000"/>
              </a:lnSpc>
              <a:spcBef>
                <a:spcPts val="0"/>
              </a:spcBef>
              <a:buFont typeface="Arial" panose="020B0604020202020204" pitchFamily="34" charset="0"/>
              <a:buChar char="•"/>
            </a:pPr>
            <a:r>
              <a:rPr lang="en-SE" dirty="0"/>
              <a:t>mottagare (radio, TV, GPS, telefon, etc.)</a:t>
            </a:r>
          </a:p>
          <a:p>
            <a:pPr marL="285750" indent="-285750">
              <a:lnSpc>
                <a:spcPct val="100000"/>
              </a:lnSpc>
              <a:spcBef>
                <a:spcPts val="0"/>
              </a:spcBef>
              <a:buFont typeface="Arial" panose="020B0604020202020204" pitchFamily="34" charset="0"/>
              <a:buChar char="•"/>
            </a:pPr>
            <a:r>
              <a:rPr lang="en-SE" dirty="0"/>
              <a:t>displayer</a:t>
            </a:r>
          </a:p>
          <a:p>
            <a:endParaRPr lang="en-SE" dirty="0"/>
          </a:p>
          <a:p>
            <a:endParaRPr lang="en-SE" dirty="0"/>
          </a:p>
          <a:p>
            <a:endParaRPr lang="en-SE" dirty="0"/>
          </a:p>
        </p:txBody>
      </p:sp>
      <p:sp>
        <p:nvSpPr>
          <p:cNvPr id="3" name="Title 2">
            <a:extLst>
              <a:ext uri="{FF2B5EF4-FFF2-40B4-BE49-F238E27FC236}">
                <a16:creationId xmlns:a16="http://schemas.microsoft.com/office/drawing/2014/main" id="{B40BA47C-B526-844A-9AE9-CE64F22B1BDC}"/>
              </a:ext>
            </a:extLst>
          </p:cNvPr>
          <p:cNvSpPr>
            <a:spLocks noGrp="1"/>
          </p:cNvSpPr>
          <p:nvPr>
            <p:ph type="title"/>
          </p:nvPr>
        </p:nvSpPr>
        <p:spPr/>
        <p:txBody>
          <a:bodyPr/>
          <a:lstStyle/>
          <a:p>
            <a:r>
              <a:rPr lang="en-SE" b="1" dirty="0"/>
              <a:t>Statisk elektricitet (forts)</a:t>
            </a:r>
            <a:endParaRPr lang="en-SE" dirty="0"/>
          </a:p>
        </p:txBody>
      </p:sp>
      <p:sp>
        <p:nvSpPr>
          <p:cNvPr id="6" name="Text Placeholder 5">
            <a:extLst>
              <a:ext uri="{FF2B5EF4-FFF2-40B4-BE49-F238E27FC236}">
                <a16:creationId xmlns:a16="http://schemas.microsoft.com/office/drawing/2014/main" id="{1CE0527C-D5AA-5A46-92E4-202E21D95350}"/>
              </a:ext>
            </a:extLst>
          </p:cNvPr>
          <p:cNvSpPr>
            <a:spLocks noGrp="1"/>
          </p:cNvSpPr>
          <p:nvPr>
            <p:ph type="body" sz="quarter" idx="10"/>
          </p:nvPr>
        </p:nvSpPr>
        <p:spPr/>
        <p:txBody>
          <a:bodyPr>
            <a:normAutofit lnSpcReduction="10000"/>
          </a:bodyPr>
          <a:lstStyle/>
          <a:p>
            <a:r>
              <a:rPr lang="en-SE" dirty="0"/>
              <a:t>1.1 Grundläggande ellära</a:t>
            </a:r>
          </a:p>
        </p:txBody>
      </p:sp>
      <p:pic>
        <p:nvPicPr>
          <p:cNvPr id="4" name="Grafik 0" descr="P82.00-2331-00-Farbe">
            <a:extLst>
              <a:ext uri="{FF2B5EF4-FFF2-40B4-BE49-F238E27FC236}">
                <a16:creationId xmlns:a16="http://schemas.microsoft.com/office/drawing/2014/main" id="{B05DDC62-7600-D643-AF11-C853EA440323}"/>
              </a:ext>
            </a:extLst>
          </p:cNvPr>
          <p:cNvPicPr/>
          <p:nvPr/>
        </p:nvPicPr>
        <p:blipFill>
          <a:blip r:embed="rId2" cstate="print"/>
          <a:stretch>
            <a:fillRect/>
          </a:stretch>
        </p:blipFill>
        <p:spPr>
          <a:xfrm>
            <a:off x="7125913" y="3429000"/>
            <a:ext cx="2256213" cy="1863545"/>
          </a:xfrm>
          <a:prstGeom prst="rect">
            <a:avLst/>
          </a:prstGeom>
        </p:spPr>
      </p:pic>
      <p:sp>
        <p:nvSpPr>
          <p:cNvPr id="5" name="Rectangle 4">
            <a:extLst>
              <a:ext uri="{FF2B5EF4-FFF2-40B4-BE49-F238E27FC236}">
                <a16:creationId xmlns:a16="http://schemas.microsoft.com/office/drawing/2014/main" id="{C01D12CB-12DC-894B-8541-F646D0597BEB}"/>
              </a:ext>
            </a:extLst>
          </p:cNvPr>
          <p:cNvSpPr/>
          <p:nvPr/>
        </p:nvSpPr>
        <p:spPr>
          <a:xfrm>
            <a:off x="7125913" y="5336287"/>
            <a:ext cx="2256213" cy="923330"/>
          </a:xfrm>
          <a:prstGeom prst="rect">
            <a:avLst/>
          </a:prstGeom>
        </p:spPr>
        <p:txBody>
          <a:bodyPr wrap="square">
            <a:spAutoFit/>
          </a:bodyPr>
          <a:lstStyle/>
          <a:p>
            <a:pPr algn="ctr">
              <a:spcBef>
                <a:spcPts val="600"/>
              </a:spcBef>
              <a:spcAft>
                <a:spcPts val="0"/>
              </a:spcAft>
            </a:pPr>
            <a:r>
              <a:rPr lang="en-SE" i="1" dirty="0">
                <a:latin typeface="Times New Roman" panose="02020603050405020304" pitchFamily="18" charset="0"/>
                <a:ea typeface="Times New Roman" panose="02020603050405020304" pitchFamily="18" charset="0"/>
                <a:cs typeface="Times New Roman" panose="02020603050405020304" pitchFamily="18" charset="0"/>
              </a:rPr>
              <a:t>Symbol som varnar för känslighet för statisk elektricitet. </a:t>
            </a:r>
            <a:endParaRPr lang="en-SE"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4C3DCB84-4DCF-3A42-BC72-B2FCD67D96F4}"/>
              </a:ext>
            </a:extLst>
          </p:cNvPr>
          <p:cNvSpPr>
            <a:spLocks noGrp="1"/>
          </p:cNvSpPr>
          <p:nvPr>
            <p:ph type="sldNum" sz="quarter" idx="13"/>
          </p:nvPr>
        </p:nvSpPr>
        <p:spPr/>
        <p:txBody>
          <a:bodyPr/>
          <a:lstStyle/>
          <a:p>
            <a:fld id="{5818BEF9-6AEC-154B-B50F-057E6E327BFC}" type="slidenum">
              <a:rPr lang="en-SE" smtClean="0"/>
              <a:t>23</a:t>
            </a:fld>
            <a:endParaRPr lang="en-SE" dirty="0"/>
          </a:p>
        </p:txBody>
      </p:sp>
    </p:spTree>
    <p:extLst>
      <p:ext uri="{BB962C8B-B14F-4D97-AF65-F5344CB8AC3E}">
        <p14:creationId xmlns:p14="http://schemas.microsoft.com/office/powerpoint/2010/main" val="3114774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228923-F281-764F-99F3-7FBCB45EEA05}"/>
              </a:ext>
            </a:extLst>
          </p:cNvPr>
          <p:cNvSpPr>
            <a:spLocks noGrp="1"/>
          </p:cNvSpPr>
          <p:nvPr>
            <p:ph idx="1"/>
          </p:nvPr>
        </p:nvSpPr>
        <p:spPr/>
        <p:txBody>
          <a:bodyPr>
            <a:normAutofit fontScale="85000" lnSpcReduction="20000"/>
          </a:bodyPr>
          <a:lstStyle/>
          <a:p>
            <a:pPr marL="285750" indent="-285750">
              <a:lnSpc>
                <a:spcPct val="120000"/>
              </a:lnSpc>
              <a:spcBef>
                <a:spcPts val="100"/>
              </a:spcBef>
              <a:buFont typeface="Arial" panose="020B0604020202020204" pitchFamily="34" charset="0"/>
              <a:buChar char="•"/>
            </a:pPr>
            <a:r>
              <a:rPr lang="en-SE" dirty="0"/>
              <a:t>Ladda ur statisk elektricitet ur kroppen (t.ex. genom kort kontakt med fordonets karosseri).</a:t>
            </a:r>
          </a:p>
          <a:p>
            <a:pPr marL="285750" indent="-285750">
              <a:lnSpc>
                <a:spcPct val="120000"/>
              </a:lnSpc>
              <a:spcBef>
                <a:spcPts val="100"/>
              </a:spcBef>
              <a:buFont typeface="Arial" panose="020B0604020202020204" pitchFamily="34" charset="0"/>
              <a:buChar char="•"/>
            </a:pPr>
            <a:r>
              <a:rPr lang="en-SE" dirty="0"/>
              <a:t>Använd lämpliga bomullskläder och skor med ledande sulor.</a:t>
            </a:r>
          </a:p>
          <a:p>
            <a:pPr marL="285750" indent="-285750">
              <a:lnSpc>
                <a:spcPct val="120000"/>
              </a:lnSpc>
              <a:spcBef>
                <a:spcPts val="100"/>
              </a:spcBef>
              <a:buFont typeface="Arial" panose="020B0604020202020204" pitchFamily="34" charset="0"/>
              <a:buChar char="•"/>
            </a:pPr>
            <a:r>
              <a:rPr lang="en-SE" dirty="0"/>
              <a:t>Arbetsplatsen måste överensstämma med riktlinjer för statisk elektricitet.</a:t>
            </a:r>
          </a:p>
          <a:p>
            <a:pPr marL="285750" indent="-285750">
              <a:lnSpc>
                <a:spcPct val="120000"/>
              </a:lnSpc>
              <a:spcBef>
                <a:spcPts val="100"/>
              </a:spcBef>
              <a:buFont typeface="Arial" panose="020B0604020202020204" pitchFamily="34" charset="0"/>
              <a:buChar char="•"/>
            </a:pPr>
            <a:r>
              <a:rPr lang="en-SE" dirty="0"/>
              <a:t>Lämna reservdelar i originalförpackningen så länge som möjligt, öppna inte förslutningar genom att riva utan skär dem öppna.</a:t>
            </a:r>
          </a:p>
          <a:p>
            <a:pPr marL="285750" indent="-285750">
              <a:lnSpc>
                <a:spcPct val="120000"/>
              </a:lnSpc>
              <a:spcBef>
                <a:spcPts val="100"/>
              </a:spcBef>
              <a:buFont typeface="Arial" panose="020B0604020202020204" pitchFamily="34" charset="0"/>
              <a:buChar char="•"/>
            </a:pPr>
            <a:r>
              <a:rPr lang="en-SE" dirty="0"/>
              <a:t>Ladda ur skyddsförpackningar innan du packar upp på dem på arbetsplatsen.</a:t>
            </a:r>
          </a:p>
          <a:p>
            <a:pPr marL="285750" indent="-285750">
              <a:lnSpc>
                <a:spcPct val="120000"/>
              </a:lnSpc>
              <a:spcBef>
                <a:spcPts val="100"/>
              </a:spcBef>
              <a:buFont typeface="Arial" panose="020B0604020202020204" pitchFamily="34" charset="0"/>
              <a:buChar char="•"/>
            </a:pPr>
            <a:r>
              <a:rPr lang="en-SE" dirty="0"/>
              <a:t>Undvik kontakt med material som kan laddas elektrostatiskt såsom PE, PVC, polystyren etc.</a:t>
            </a:r>
          </a:p>
          <a:p>
            <a:pPr marL="285750" indent="-285750">
              <a:lnSpc>
                <a:spcPct val="120000"/>
              </a:lnSpc>
              <a:spcBef>
                <a:spcPts val="100"/>
              </a:spcBef>
              <a:buFont typeface="Arial" panose="020B0604020202020204" pitchFamily="34" charset="0"/>
              <a:buChar char="•"/>
            </a:pPr>
            <a:r>
              <a:rPr lang="en-SE" dirty="0"/>
              <a:t>Använd endast originalförpackningar eller specialmärkta förpackningar och transportmaterial.</a:t>
            </a:r>
          </a:p>
          <a:p>
            <a:pPr marL="285750" indent="-285750">
              <a:lnSpc>
                <a:spcPct val="120000"/>
              </a:lnSpc>
              <a:spcBef>
                <a:spcPts val="100"/>
              </a:spcBef>
              <a:buFont typeface="Arial" panose="020B0604020202020204" pitchFamily="34" charset="0"/>
              <a:buChar char="•"/>
            </a:pPr>
            <a:r>
              <a:rPr lang="en-SE" dirty="0"/>
              <a:t>Elektroniska komponenter som har demonterats måste läggas ner på en laddningssäker arbetsyta.</a:t>
            </a:r>
          </a:p>
          <a:p>
            <a:pPr marL="285750" indent="-285750">
              <a:lnSpc>
                <a:spcPct val="120000"/>
              </a:lnSpc>
              <a:spcBef>
                <a:spcPts val="100"/>
              </a:spcBef>
              <a:buFont typeface="Arial" panose="020B0604020202020204" pitchFamily="34" charset="0"/>
              <a:buChar char="•"/>
            </a:pPr>
            <a:r>
              <a:rPr lang="en-SE" dirty="0"/>
              <a:t>Rör elektroniska komponenter endast på höljet, inte vid stift eller kontakter.</a:t>
            </a:r>
          </a:p>
          <a:p>
            <a:pPr marL="285750" indent="-285750">
              <a:lnSpc>
                <a:spcPct val="120000"/>
              </a:lnSpc>
              <a:spcBef>
                <a:spcPts val="100"/>
              </a:spcBef>
              <a:buFont typeface="Arial" panose="020B0604020202020204" pitchFamily="34" charset="0"/>
              <a:buChar char="•"/>
            </a:pPr>
            <a:r>
              <a:rPr lang="en-SE" dirty="0"/>
              <a:t>Innan du ansluter en elektronisk komponent måste den först installeras så att utjämning av spänningsskillnad kan ske via chassit.</a:t>
            </a:r>
          </a:p>
          <a:p>
            <a:pPr marL="285750" indent="-285750">
              <a:lnSpc>
                <a:spcPct val="120000"/>
              </a:lnSpc>
              <a:spcBef>
                <a:spcPts val="100"/>
              </a:spcBef>
              <a:buFont typeface="Arial" panose="020B0604020202020204" pitchFamily="34" charset="0"/>
              <a:buChar char="•"/>
            </a:pPr>
            <a:r>
              <a:rPr lang="en-SE" dirty="0"/>
              <a:t>Hyllor måste stå direkt på golvet, det får inte finnas några isolerande material mellan botten/fötterna på hyllorna och golvet. Detsamma gäller arbetsbord. Om sådana isolatorer inte kan tas bort måste hyllorna vara jordade (t.ex. med elektrisk anslutning med låg impedans och/eller kabel från metallhylla till ett värmerör eller liknande).</a:t>
            </a:r>
          </a:p>
          <a:p>
            <a:pPr marL="285750" indent="-285750">
              <a:lnSpc>
                <a:spcPct val="120000"/>
              </a:lnSpc>
              <a:spcBef>
                <a:spcPts val="100"/>
              </a:spcBef>
              <a:buFont typeface="Arial" panose="020B0604020202020204" pitchFamily="34" charset="0"/>
              <a:buChar char="•"/>
            </a:pPr>
            <a:r>
              <a:rPr lang="en-SE" dirty="0"/>
              <a:t>Ställ aldrig ner en ledande transportbehållare och/eller låda så att den är isolerad (t.ex. träpall), annars kan ingen spänningsutjämning ske.</a:t>
            </a:r>
          </a:p>
          <a:p>
            <a:pPr marL="285750" indent="-285750">
              <a:lnSpc>
                <a:spcPct val="120000"/>
              </a:lnSpc>
              <a:spcBef>
                <a:spcPts val="100"/>
              </a:spcBef>
              <a:buFont typeface="Arial" panose="020B0604020202020204" pitchFamily="34" charset="0"/>
              <a:buChar char="•"/>
            </a:pPr>
            <a:r>
              <a:rPr lang="en-SE" dirty="0"/>
              <a:t>Borttagna styrenheter eller andra elektriska komponenter får aldrig placeras på den skyddande sätesfilmen. Den elektrostatiska laddningen överförs annars till styrenheten eller den elektriska komponenten. Skyddsfilmerna som brukas användas för fordonssätet, ratten och fotutrymmet kan ge höga elektrostatiska laddningar. Därför måste t.ex. ett servicekit eller en korrekt ansluten bordsmatta för eliminering av statisk elektricitet användas.</a:t>
            </a:r>
          </a:p>
        </p:txBody>
      </p:sp>
      <p:sp>
        <p:nvSpPr>
          <p:cNvPr id="3" name="Title 2">
            <a:extLst>
              <a:ext uri="{FF2B5EF4-FFF2-40B4-BE49-F238E27FC236}">
                <a16:creationId xmlns:a16="http://schemas.microsoft.com/office/drawing/2014/main" id="{FBF0B797-C9FF-3B40-9260-5385D3272D48}"/>
              </a:ext>
            </a:extLst>
          </p:cNvPr>
          <p:cNvSpPr>
            <a:spLocks noGrp="1"/>
          </p:cNvSpPr>
          <p:nvPr>
            <p:ph type="title"/>
          </p:nvPr>
        </p:nvSpPr>
        <p:spPr/>
        <p:txBody>
          <a:bodyPr>
            <a:normAutofit/>
          </a:bodyPr>
          <a:lstStyle/>
          <a:p>
            <a:r>
              <a:rPr lang="en-SE" b="1" dirty="0"/>
              <a:t>Statisk elektricitet – rutiner och säkerhetsåtgärder</a:t>
            </a:r>
          </a:p>
        </p:txBody>
      </p:sp>
      <p:sp>
        <p:nvSpPr>
          <p:cNvPr id="4" name="Text Placeholder 3">
            <a:extLst>
              <a:ext uri="{FF2B5EF4-FFF2-40B4-BE49-F238E27FC236}">
                <a16:creationId xmlns:a16="http://schemas.microsoft.com/office/drawing/2014/main" id="{EBB556DE-6E27-3948-940A-F6532D370020}"/>
              </a:ext>
            </a:extLst>
          </p:cNvPr>
          <p:cNvSpPr>
            <a:spLocks noGrp="1"/>
          </p:cNvSpPr>
          <p:nvPr>
            <p:ph type="body" sz="quarter" idx="10"/>
          </p:nvPr>
        </p:nvSpPr>
        <p:spPr/>
        <p:txBody>
          <a:bodyPr>
            <a:normAutofit lnSpcReduction="10000"/>
          </a:bodyPr>
          <a:lstStyle/>
          <a:p>
            <a:r>
              <a:rPr lang="en-SE" dirty="0"/>
              <a:t>1.1 Grundläggande ellära</a:t>
            </a:r>
          </a:p>
        </p:txBody>
      </p:sp>
      <p:sp>
        <p:nvSpPr>
          <p:cNvPr id="5" name="Slide Number Placeholder 4">
            <a:extLst>
              <a:ext uri="{FF2B5EF4-FFF2-40B4-BE49-F238E27FC236}">
                <a16:creationId xmlns:a16="http://schemas.microsoft.com/office/drawing/2014/main" id="{9A6EBEBB-38A4-5442-9FF3-113356D327BA}"/>
              </a:ext>
            </a:extLst>
          </p:cNvPr>
          <p:cNvSpPr>
            <a:spLocks noGrp="1"/>
          </p:cNvSpPr>
          <p:nvPr>
            <p:ph type="sldNum" sz="quarter" idx="13"/>
          </p:nvPr>
        </p:nvSpPr>
        <p:spPr/>
        <p:txBody>
          <a:bodyPr/>
          <a:lstStyle/>
          <a:p>
            <a:fld id="{5818BEF9-6AEC-154B-B50F-057E6E327BFC}" type="slidenum">
              <a:rPr lang="en-SE" smtClean="0"/>
              <a:t>24</a:t>
            </a:fld>
            <a:endParaRPr lang="en-SE" dirty="0"/>
          </a:p>
        </p:txBody>
      </p:sp>
    </p:spTree>
    <p:extLst>
      <p:ext uri="{BB962C8B-B14F-4D97-AF65-F5344CB8AC3E}">
        <p14:creationId xmlns:p14="http://schemas.microsoft.com/office/powerpoint/2010/main" val="687018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36DEEC2-9F84-DB4D-8240-0222CF823966}"/>
              </a:ext>
            </a:extLst>
          </p:cNvPr>
          <p:cNvSpPr>
            <a:spLocks noGrp="1"/>
          </p:cNvSpPr>
          <p:nvPr>
            <p:ph idx="1"/>
          </p:nvPr>
        </p:nvSpPr>
        <p:spPr/>
        <p:txBody>
          <a:bodyPr/>
          <a:lstStyle/>
          <a:p>
            <a:r>
              <a:rPr lang="sv-SE" dirty="0"/>
              <a:t>I det här avsnittet kommer vi att titta på hur batterier och elektroniska komponenter kopplas samman i kretsar. Komponenterna kommer antingen att kopplas i serie eller parallellt. </a:t>
            </a:r>
          </a:p>
          <a:p>
            <a:r>
              <a:rPr lang="sv-SE" dirty="0"/>
              <a:t>Vi kommer också att få en orientering om olika typer av elektroniska komponenter, deras funktioner och deras symboler i kopplingsscheman. </a:t>
            </a:r>
          </a:p>
        </p:txBody>
      </p:sp>
      <p:sp>
        <p:nvSpPr>
          <p:cNvPr id="3" name="Title 2">
            <a:extLst>
              <a:ext uri="{FF2B5EF4-FFF2-40B4-BE49-F238E27FC236}">
                <a16:creationId xmlns:a16="http://schemas.microsoft.com/office/drawing/2014/main" id="{84E3DC19-3A26-D948-B318-6EC3B518991C}"/>
              </a:ext>
            </a:extLst>
          </p:cNvPr>
          <p:cNvSpPr>
            <a:spLocks noGrp="1"/>
          </p:cNvSpPr>
          <p:nvPr>
            <p:ph type="title"/>
          </p:nvPr>
        </p:nvSpPr>
        <p:spPr/>
        <p:txBody>
          <a:bodyPr/>
          <a:lstStyle/>
          <a:p>
            <a:r>
              <a:rPr lang="en-SE" dirty="0"/>
              <a:t>Elektriska kretsar</a:t>
            </a:r>
          </a:p>
        </p:txBody>
      </p:sp>
      <p:sp>
        <p:nvSpPr>
          <p:cNvPr id="7" name="Text Placeholder 6">
            <a:extLst>
              <a:ext uri="{FF2B5EF4-FFF2-40B4-BE49-F238E27FC236}">
                <a16:creationId xmlns:a16="http://schemas.microsoft.com/office/drawing/2014/main" id="{74B1760F-F9EA-8740-8416-3794F7891295}"/>
              </a:ext>
            </a:extLst>
          </p:cNvPr>
          <p:cNvSpPr>
            <a:spLocks noGrp="1"/>
          </p:cNvSpPr>
          <p:nvPr>
            <p:ph type="body" sz="quarter" idx="10"/>
          </p:nvPr>
        </p:nvSpPr>
        <p:spPr/>
        <p:txBody>
          <a:bodyPr>
            <a:normAutofit lnSpcReduction="10000"/>
          </a:bodyPr>
          <a:lstStyle/>
          <a:p>
            <a:r>
              <a:rPr lang="en-SE" dirty="0"/>
              <a:t>1.2 Elektriska kretsar</a:t>
            </a:r>
          </a:p>
          <a:p>
            <a:endParaRPr lang="en-SE" dirty="0"/>
          </a:p>
        </p:txBody>
      </p:sp>
      <p:sp>
        <p:nvSpPr>
          <p:cNvPr id="2" name="Slide Number Placeholder 1">
            <a:extLst>
              <a:ext uri="{FF2B5EF4-FFF2-40B4-BE49-F238E27FC236}">
                <a16:creationId xmlns:a16="http://schemas.microsoft.com/office/drawing/2014/main" id="{5EFD202A-7BF9-CE41-AE5B-F39669C0CA22}"/>
              </a:ext>
            </a:extLst>
          </p:cNvPr>
          <p:cNvSpPr>
            <a:spLocks noGrp="1"/>
          </p:cNvSpPr>
          <p:nvPr>
            <p:ph type="sldNum" sz="quarter" idx="13"/>
          </p:nvPr>
        </p:nvSpPr>
        <p:spPr/>
        <p:txBody>
          <a:bodyPr/>
          <a:lstStyle/>
          <a:p>
            <a:fld id="{5818BEF9-6AEC-154B-B50F-057E6E327BFC}" type="slidenum">
              <a:rPr lang="en-SE" smtClean="0"/>
              <a:t>25</a:t>
            </a:fld>
            <a:endParaRPr lang="en-SE" dirty="0"/>
          </a:p>
        </p:txBody>
      </p:sp>
    </p:spTree>
    <p:extLst>
      <p:ext uri="{BB962C8B-B14F-4D97-AF65-F5344CB8AC3E}">
        <p14:creationId xmlns:p14="http://schemas.microsoft.com/office/powerpoint/2010/main" val="36672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9C6A01-ED75-E541-A03C-B24493E29683}"/>
              </a:ext>
            </a:extLst>
          </p:cNvPr>
          <p:cNvSpPr>
            <a:spLocks noGrp="1"/>
          </p:cNvSpPr>
          <p:nvPr>
            <p:ph idx="1"/>
          </p:nvPr>
        </p:nvSpPr>
        <p:spPr/>
        <p:txBody>
          <a:bodyPr/>
          <a:lstStyle/>
          <a:p>
            <a:r>
              <a:rPr lang="sv-SE" dirty="0"/>
              <a:t>Först ska vi se vad som händer när man seriekopplar och parallellkopplar batterier. </a:t>
            </a:r>
          </a:p>
          <a:p>
            <a:r>
              <a:rPr lang="sv-SE" dirty="0"/>
              <a:t>Vid </a:t>
            </a:r>
            <a:r>
              <a:rPr lang="sv-SE" b="1" dirty="0"/>
              <a:t>seriekoppling</a:t>
            </a:r>
            <a:r>
              <a:rPr lang="sv-SE" dirty="0"/>
              <a:t> av batterier blir den totala spänningen lika med summan av batteriernas spänning, men kapaciteten är oförändrad. </a:t>
            </a:r>
          </a:p>
        </p:txBody>
      </p:sp>
      <p:sp>
        <p:nvSpPr>
          <p:cNvPr id="3" name="Title 2">
            <a:extLst>
              <a:ext uri="{FF2B5EF4-FFF2-40B4-BE49-F238E27FC236}">
                <a16:creationId xmlns:a16="http://schemas.microsoft.com/office/drawing/2014/main" id="{D7EEBC5B-A686-034F-AEB3-403124659D51}"/>
              </a:ext>
            </a:extLst>
          </p:cNvPr>
          <p:cNvSpPr>
            <a:spLocks noGrp="1"/>
          </p:cNvSpPr>
          <p:nvPr>
            <p:ph type="title"/>
          </p:nvPr>
        </p:nvSpPr>
        <p:spPr/>
        <p:txBody>
          <a:bodyPr/>
          <a:lstStyle/>
          <a:p>
            <a:r>
              <a:rPr lang="en-SE" dirty="0"/>
              <a:t>Batterier – seriekoppling</a:t>
            </a:r>
          </a:p>
        </p:txBody>
      </p:sp>
      <p:sp>
        <p:nvSpPr>
          <p:cNvPr id="4" name="Text Placeholder 3">
            <a:extLst>
              <a:ext uri="{FF2B5EF4-FFF2-40B4-BE49-F238E27FC236}">
                <a16:creationId xmlns:a16="http://schemas.microsoft.com/office/drawing/2014/main" id="{95DB885F-6821-FE44-AAF2-34BA1C9A7A85}"/>
              </a:ext>
            </a:extLst>
          </p:cNvPr>
          <p:cNvSpPr>
            <a:spLocks noGrp="1"/>
          </p:cNvSpPr>
          <p:nvPr>
            <p:ph type="body" sz="quarter" idx="10"/>
          </p:nvPr>
        </p:nvSpPr>
        <p:spPr/>
        <p:txBody>
          <a:bodyPr>
            <a:normAutofit lnSpcReduction="10000"/>
          </a:bodyPr>
          <a:lstStyle/>
          <a:p>
            <a:r>
              <a:rPr lang="en-SE" dirty="0"/>
              <a:t>1.2 Elektriska kretsar</a:t>
            </a:r>
          </a:p>
        </p:txBody>
      </p:sp>
      <p:pic>
        <p:nvPicPr>
          <p:cNvPr id="5" name="Picture 4">
            <a:extLst>
              <a:ext uri="{FF2B5EF4-FFF2-40B4-BE49-F238E27FC236}">
                <a16:creationId xmlns:a16="http://schemas.microsoft.com/office/drawing/2014/main" id="{04604725-70CA-C640-8C51-4D7E4FDBA06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92072" y="2530381"/>
            <a:ext cx="4963780" cy="3721194"/>
          </a:xfrm>
          <a:prstGeom prst="rect">
            <a:avLst/>
          </a:prstGeom>
        </p:spPr>
      </p:pic>
      <p:sp>
        <p:nvSpPr>
          <p:cNvPr id="6" name="Slide Number Placeholder 5">
            <a:extLst>
              <a:ext uri="{FF2B5EF4-FFF2-40B4-BE49-F238E27FC236}">
                <a16:creationId xmlns:a16="http://schemas.microsoft.com/office/drawing/2014/main" id="{5BDB22EC-80C5-8A4A-ACA4-29CB248DA431}"/>
              </a:ext>
            </a:extLst>
          </p:cNvPr>
          <p:cNvSpPr>
            <a:spLocks noGrp="1"/>
          </p:cNvSpPr>
          <p:nvPr>
            <p:ph type="sldNum" sz="quarter" idx="13"/>
          </p:nvPr>
        </p:nvSpPr>
        <p:spPr/>
        <p:txBody>
          <a:bodyPr/>
          <a:lstStyle/>
          <a:p>
            <a:fld id="{5818BEF9-6AEC-154B-B50F-057E6E327BFC}" type="slidenum">
              <a:rPr lang="en-SE" smtClean="0"/>
              <a:t>26</a:t>
            </a:fld>
            <a:endParaRPr lang="en-SE" dirty="0"/>
          </a:p>
        </p:txBody>
      </p:sp>
    </p:spTree>
    <p:extLst>
      <p:ext uri="{BB962C8B-B14F-4D97-AF65-F5344CB8AC3E}">
        <p14:creationId xmlns:p14="http://schemas.microsoft.com/office/powerpoint/2010/main" val="66592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9C6A01-ED75-E541-A03C-B24493E29683}"/>
              </a:ext>
            </a:extLst>
          </p:cNvPr>
          <p:cNvSpPr>
            <a:spLocks noGrp="1"/>
          </p:cNvSpPr>
          <p:nvPr>
            <p:ph idx="1"/>
          </p:nvPr>
        </p:nvSpPr>
        <p:spPr/>
        <p:txBody>
          <a:bodyPr/>
          <a:lstStyle/>
          <a:p>
            <a:r>
              <a:rPr lang="sv-SE" dirty="0"/>
              <a:t>Vid </a:t>
            </a:r>
            <a:r>
              <a:rPr lang="sv-SE" b="1" dirty="0"/>
              <a:t>parallellkoppling</a:t>
            </a:r>
            <a:r>
              <a:rPr lang="sv-SE" dirty="0"/>
              <a:t> av batterier blir den totala spänningen samma som batteriernas enskilda spänning, men kapaciteten ökar. </a:t>
            </a:r>
          </a:p>
        </p:txBody>
      </p:sp>
      <p:sp>
        <p:nvSpPr>
          <p:cNvPr id="3" name="Title 2">
            <a:extLst>
              <a:ext uri="{FF2B5EF4-FFF2-40B4-BE49-F238E27FC236}">
                <a16:creationId xmlns:a16="http://schemas.microsoft.com/office/drawing/2014/main" id="{D7EEBC5B-A686-034F-AEB3-403124659D51}"/>
              </a:ext>
            </a:extLst>
          </p:cNvPr>
          <p:cNvSpPr>
            <a:spLocks noGrp="1"/>
          </p:cNvSpPr>
          <p:nvPr>
            <p:ph type="title"/>
          </p:nvPr>
        </p:nvSpPr>
        <p:spPr/>
        <p:txBody>
          <a:bodyPr/>
          <a:lstStyle/>
          <a:p>
            <a:r>
              <a:rPr lang="en-SE" dirty="0"/>
              <a:t>Batterier – parallellkoppling</a:t>
            </a:r>
          </a:p>
        </p:txBody>
      </p:sp>
      <p:sp>
        <p:nvSpPr>
          <p:cNvPr id="4" name="Text Placeholder 3">
            <a:extLst>
              <a:ext uri="{FF2B5EF4-FFF2-40B4-BE49-F238E27FC236}">
                <a16:creationId xmlns:a16="http://schemas.microsoft.com/office/drawing/2014/main" id="{95DB885F-6821-FE44-AAF2-34BA1C9A7A85}"/>
              </a:ext>
            </a:extLst>
          </p:cNvPr>
          <p:cNvSpPr>
            <a:spLocks noGrp="1"/>
          </p:cNvSpPr>
          <p:nvPr>
            <p:ph type="body" sz="quarter" idx="10"/>
          </p:nvPr>
        </p:nvSpPr>
        <p:spPr/>
        <p:txBody>
          <a:bodyPr>
            <a:normAutofit lnSpcReduction="10000"/>
          </a:bodyPr>
          <a:lstStyle/>
          <a:p>
            <a:r>
              <a:rPr lang="en-SE" dirty="0"/>
              <a:t>1.2 Elektriska kretsar</a:t>
            </a:r>
          </a:p>
        </p:txBody>
      </p:sp>
      <p:pic>
        <p:nvPicPr>
          <p:cNvPr id="7" name="Picture 6">
            <a:extLst>
              <a:ext uri="{FF2B5EF4-FFF2-40B4-BE49-F238E27FC236}">
                <a16:creationId xmlns:a16="http://schemas.microsoft.com/office/drawing/2014/main" id="{709D16F9-903D-0E43-9997-8A9CD1456C0C}"/>
              </a:ext>
            </a:extLst>
          </p:cNvPr>
          <p:cNvPicPr/>
          <p:nvPr/>
        </p:nvPicPr>
        <p:blipFill rotWithShape="1">
          <a:blip r:embed="rId2" cstate="print">
            <a:extLst>
              <a:ext uri="{28A0092B-C50C-407E-A947-70E740481C1C}">
                <a14:useLocalDpi xmlns:a14="http://schemas.microsoft.com/office/drawing/2010/main" val="0"/>
              </a:ext>
            </a:extLst>
          </a:blip>
          <a:srcRect t="5443"/>
          <a:stretch/>
        </p:blipFill>
        <p:spPr>
          <a:xfrm>
            <a:off x="861397" y="2118217"/>
            <a:ext cx="5232016" cy="3708772"/>
          </a:xfrm>
          <a:prstGeom prst="rect">
            <a:avLst/>
          </a:prstGeom>
        </p:spPr>
      </p:pic>
      <p:sp>
        <p:nvSpPr>
          <p:cNvPr id="5" name="Slide Number Placeholder 4">
            <a:extLst>
              <a:ext uri="{FF2B5EF4-FFF2-40B4-BE49-F238E27FC236}">
                <a16:creationId xmlns:a16="http://schemas.microsoft.com/office/drawing/2014/main" id="{CA56BCAF-942C-8F44-98A7-26C840C358E8}"/>
              </a:ext>
            </a:extLst>
          </p:cNvPr>
          <p:cNvSpPr>
            <a:spLocks noGrp="1"/>
          </p:cNvSpPr>
          <p:nvPr>
            <p:ph type="sldNum" sz="quarter" idx="13"/>
          </p:nvPr>
        </p:nvSpPr>
        <p:spPr/>
        <p:txBody>
          <a:bodyPr/>
          <a:lstStyle/>
          <a:p>
            <a:fld id="{5818BEF9-6AEC-154B-B50F-057E6E327BFC}" type="slidenum">
              <a:rPr lang="en-SE" smtClean="0"/>
              <a:t>27</a:t>
            </a:fld>
            <a:endParaRPr lang="en-SE" dirty="0"/>
          </a:p>
        </p:txBody>
      </p:sp>
    </p:spTree>
    <p:extLst>
      <p:ext uri="{BB962C8B-B14F-4D97-AF65-F5344CB8AC3E}">
        <p14:creationId xmlns:p14="http://schemas.microsoft.com/office/powerpoint/2010/main" val="985373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9C6A01-ED75-E541-A03C-B24493E29683}"/>
              </a:ext>
            </a:extLst>
          </p:cNvPr>
          <p:cNvSpPr>
            <a:spLocks noGrp="1"/>
          </p:cNvSpPr>
          <p:nvPr>
            <p:ph idx="1"/>
          </p:nvPr>
        </p:nvSpPr>
        <p:spPr/>
        <p:txBody>
          <a:bodyPr/>
          <a:lstStyle/>
          <a:p>
            <a:endParaRPr lang="sv-SE" dirty="0"/>
          </a:p>
        </p:txBody>
      </p:sp>
      <p:sp>
        <p:nvSpPr>
          <p:cNvPr id="3" name="Title 2">
            <a:extLst>
              <a:ext uri="{FF2B5EF4-FFF2-40B4-BE49-F238E27FC236}">
                <a16:creationId xmlns:a16="http://schemas.microsoft.com/office/drawing/2014/main" id="{D7EEBC5B-A686-034F-AEB3-403124659D51}"/>
              </a:ext>
            </a:extLst>
          </p:cNvPr>
          <p:cNvSpPr>
            <a:spLocks noGrp="1"/>
          </p:cNvSpPr>
          <p:nvPr>
            <p:ph type="title"/>
          </p:nvPr>
        </p:nvSpPr>
        <p:spPr/>
        <p:txBody>
          <a:bodyPr/>
          <a:lstStyle/>
          <a:p>
            <a:r>
              <a:rPr lang="en-SE" dirty="0"/>
              <a:t>Batterier – kapacitet, amperetimmar (Ah)</a:t>
            </a:r>
          </a:p>
        </p:txBody>
      </p:sp>
      <p:sp>
        <p:nvSpPr>
          <p:cNvPr id="4" name="Text Placeholder 3">
            <a:extLst>
              <a:ext uri="{FF2B5EF4-FFF2-40B4-BE49-F238E27FC236}">
                <a16:creationId xmlns:a16="http://schemas.microsoft.com/office/drawing/2014/main" id="{95DB885F-6821-FE44-AAF2-34BA1C9A7A85}"/>
              </a:ext>
            </a:extLst>
          </p:cNvPr>
          <p:cNvSpPr>
            <a:spLocks noGrp="1"/>
          </p:cNvSpPr>
          <p:nvPr>
            <p:ph type="body" sz="quarter" idx="10"/>
          </p:nvPr>
        </p:nvSpPr>
        <p:spPr/>
        <p:txBody>
          <a:bodyPr>
            <a:normAutofit lnSpcReduction="10000"/>
          </a:bodyPr>
          <a:lstStyle/>
          <a:p>
            <a:r>
              <a:rPr lang="en-SE" dirty="0"/>
              <a:t>1.2 Elektriska kretsar</a:t>
            </a:r>
          </a:p>
        </p:txBody>
      </p:sp>
      <p:pic>
        <p:nvPicPr>
          <p:cNvPr id="6" name="Picture 5">
            <a:extLst>
              <a:ext uri="{FF2B5EF4-FFF2-40B4-BE49-F238E27FC236}">
                <a16:creationId xmlns:a16="http://schemas.microsoft.com/office/drawing/2014/main" id="{05C3D575-C317-504E-B921-E7220DF9648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0483" y="1875186"/>
            <a:ext cx="2848610" cy="2135505"/>
          </a:xfrm>
          <a:prstGeom prst="rect">
            <a:avLst/>
          </a:prstGeom>
        </p:spPr>
      </p:pic>
      <p:pic>
        <p:nvPicPr>
          <p:cNvPr id="8" name="Picture 7">
            <a:extLst>
              <a:ext uri="{FF2B5EF4-FFF2-40B4-BE49-F238E27FC236}">
                <a16:creationId xmlns:a16="http://schemas.microsoft.com/office/drawing/2014/main" id="{13697410-9CD8-444C-9491-6A42F8754C2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281736" y="2393477"/>
            <a:ext cx="2848610" cy="2135505"/>
          </a:xfrm>
          <a:prstGeom prst="rect">
            <a:avLst/>
          </a:prstGeom>
        </p:spPr>
      </p:pic>
      <p:pic>
        <p:nvPicPr>
          <p:cNvPr id="9" name="Picture 8">
            <a:extLst>
              <a:ext uri="{FF2B5EF4-FFF2-40B4-BE49-F238E27FC236}">
                <a16:creationId xmlns:a16="http://schemas.microsoft.com/office/drawing/2014/main" id="{75DEFC4F-404A-F34B-AB02-31134422F7C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760752" y="2706183"/>
            <a:ext cx="2848610" cy="2135505"/>
          </a:xfrm>
          <a:prstGeom prst="rect">
            <a:avLst/>
          </a:prstGeom>
        </p:spPr>
      </p:pic>
      <p:sp>
        <p:nvSpPr>
          <p:cNvPr id="5" name="Slide Number Placeholder 4">
            <a:extLst>
              <a:ext uri="{FF2B5EF4-FFF2-40B4-BE49-F238E27FC236}">
                <a16:creationId xmlns:a16="http://schemas.microsoft.com/office/drawing/2014/main" id="{A42CB989-9952-B848-9CDD-45961CBEBEB3}"/>
              </a:ext>
            </a:extLst>
          </p:cNvPr>
          <p:cNvSpPr>
            <a:spLocks noGrp="1"/>
          </p:cNvSpPr>
          <p:nvPr>
            <p:ph type="sldNum" sz="quarter" idx="13"/>
          </p:nvPr>
        </p:nvSpPr>
        <p:spPr/>
        <p:txBody>
          <a:bodyPr/>
          <a:lstStyle/>
          <a:p>
            <a:fld id="{5818BEF9-6AEC-154B-B50F-057E6E327BFC}" type="slidenum">
              <a:rPr lang="en-SE" smtClean="0"/>
              <a:t>28</a:t>
            </a:fld>
            <a:endParaRPr lang="en-SE" dirty="0"/>
          </a:p>
        </p:txBody>
      </p:sp>
    </p:spTree>
    <p:extLst>
      <p:ext uri="{BB962C8B-B14F-4D97-AF65-F5344CB8AC3E}">
        <p14:creationId xmlns:p14="http://schemas.microsoft.com/office/powerpoint/2010/main" val="3650055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9C6A01-ED75-E541-A03C-B24493E29683}"/>
              </a:ext>
            </a:extLst>
          </p:cNvPr>
          <p:cNvSpPr>
            <a:spLocks noGrp="1"/>
          </p:cNvSpPr>
          <p:nvPr>
            <p:ph idx="1"/>
          </p:nvPr>
        </p:nvSpPr>
        <p:spPr/>
        <p:txBody>
          <a:bodyPr/>
          <a:lstStyle/>
          <a:p>
            <a:r>
              <a:rPr lang="sv-SE" dirty="0"/>
              <a:t>Vid </a:t>
            </a:r>
            <a:r>
              <a:rPr lang="sv-SE" b="1" dirty="0"/>
              <a:t>seriekoppling</a:t>
            </a:r>
            <a:r>
              <a:rPr lang="sv-SE" dirty="0"/>
              <a:t> av batterier är den sammanlagda </a:t>
            </a:r>
            <a:r>
              <a:rPr lang="sv-SE" i="1" dirty="0"/>
              <a:t>kapaciteten</a:t>
            </a:r>
            <a:r>
              <a:rPr lang="sv-SE" dirty="0"/>
              <a:t> (Ah) samma som för varje enskilt batteri. </a:t>
            </a:r>
          </a:p>
          <a:p>
            <a:r>
              <a:rPr lang="sv-SE" dirty="0"/>
              <a:t>Vid </a:t>
            </a:r>
            <a:r>
              <a:rPr lang="sv-SE" b="1" dirty="0"/>
              <a:t>parallellkoppling</a:t>
            </a:r>
            <a:r>
              <a:rPr lang="sv-SE" dirty="0"/>
              <a:t> av batterier är den sammanlagda </a:t>
            </a:r>
            <a:r>
              <a:rPr lang="sv-SE" i="1" dirty="0"/>
              <a:t>kapaciteten</a:t>
            </a:r>
            <a:r>
              <a:rPr lang="sv-SE" dirty="0"/>
              <a:t> (Ah) lika med kapaciteten för varje enskilt batteri multiplicerat med antalet batterier. </a:t>
            </a:r>
          </a:p>
          <a:p>
            <a:r>
              <a:rPr lang="sv-SE" dirty="0"/>
              <a:t>Det totala </a:t>
            </a:r>
            <a:r>
              <a:rPr lang="sv-SE" i="1" dirty="0"/>
              <a:t>energiinnehållet</a:t>
            </a:r>
            <a:r>
              <a:rPr lang="sv-SE" dirty="0"/>
              <a:t> (kWh) är dock alltid detsamma. </a:t>
            </a:r>
          </a:p>
        </p:txBody>
      </p:sp>
      <p:sp>
        <p:nvSpPr>
          <p:cNvPr id="3" name="Title 2">
            <a:extLst>
              <a:ext uri="{FF2B5EF4-FFF2-40B4-BE49-F238E27FC236}">
                <a16:creationId xmlns:a16="http://schemas.microsoft.com/office/drawing/2014/main" id="{D7EEBC5B-A686-034F-AEB3-403124659D51}"/>
              </a:ext>
            </a:extLst>
          </p:cNvPr>
          <p:cNvSpPr>
            <a:spLocks noGrp="1"/>
          </p:cNvSpPr>
          <p:nvPr>
            <p:ph type="title"/>
          </p:nvPr>
        </p:nvSpPr>
        <p:spPr/>
        <p:txBody>
          <a:bodyPr/>
          <a:lstStyle/>
          <a:p>
            <a:r>
              <a:rPr lang="en-SE" dirty="0"/>
              <a:t>Batterier – energi, wattimme (Wh)</a:t>
            </a:r>
          </a:p>
        </p:txBody>
      </p:sp>
      <p:sp>
        <p:nvSpPr>
          <p:cNvPr id="4" name="Text Placeholder 3">
            <a:extLst>
              <a:ext uri="{FF2B5EF4-FFF2-40B4-BE49-F238E27FC236}">
                <a16:creationId xmlns:a16="http://schemas.microsoft.com/office/drawing/2014/main" id="{95DB885F-6821-FE44-AAF2-34BA1C9A7A85}"/>
              </a:ext>
            </a:extLst>
          </p:cNvPr>
          <p:cNvSpPr>
            <a:spLocks noGrp="1"/>
          </p:cNvSpPr>
          <p:nvPr>
            <p:ph type="body" sz="quarter" idx="10"/>
          </p:nvPr>
        </p:nvSpPr>
        <p:spPr/>
        <p:txBody>
          <a:bodyPr>
            <a:normAutofit lnSpcReduction="10000"/>
          </a:bodyPr>
          <a:lstStyle/>
          <a:p>
            <a:r>
              <a:rPr lang="en-SE" dirty="0"/>
              <a:t>1.2 Elektriska kretsar</a:t>
            </a:r>
          </a:p>
        </p:txBody>
      </p:sp>
      <p:pic>
        <p:nvPicPr>
          <p:cNvPr id="10" name="Picture 9">
            <a:extLst>
              <a:ext uri="{FF2B5EF4-FFF2-40B4-BE49-F238E27FC236}">
                <a16:creationId xmlns:a16="http://schemas.microsoft.com/office/drawing/2014/main" id="{524958AC-84E7-3F4C-9B87-D4E9D933E9F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0844" y="2959722"/>
            <a:ext cx="4248466" cy="2502622"/>
          </a:xfrm>
          <a:prstGeom prst="rect">
            <a:avLst/>
          </a:prstGeom>
          <a:noFill/>
          <a:ln>
            <a:noFill/>
          </a:ln>
        </p:spPr>
      </p:pic>
      <p:graphicFrame>
        <p:nvGraphicFramePr>
          <p:cNvPr id="11" name="Object 10">
            <a:extLst>
              <a:ext uri="{FF2B5EF4-FFF2-40B4-BE49-F238E27FC236}">
                <a16:creationId xmlns:a16="http://schemas.microsoft.com/office/drawing/2014/main" id="{4979E1BF-5956-7544-AFF7-810F12F11F5F}"/>
              </a:ext>
            </a:extLst>
          </p:cNvPr>
          <p:cNvGraphicFramePr>
            <a:graphicFrameLocks noChangeAspect="1"/>
          </p:cNvGraphicFramePr>
          <p:nvPr/>
        </p:nvGraphicFramePr>
        <p:xfrm>
          <a:off x="5153389" y="3005701"/>
          <a:ext cx="3911989" cy="2801771"/>
        </p:xfrm>
        <a:graphic>
          <a:graphicData uri="http://schemas.openxmlformats.org/presentationml/2006/ole">
            <mc:AlternateContent xmlns:mc="http://schemas.openxmlformats.org/markup-compatibility/2006">
              <mc:Choice xmlns:v="urn:schemas-microsoft-com:vml" Requires="v">
                <p:oleObj spid="_x0000_s1026" name="Bitmap Image" r:id="rId4" imgW="3763810" imgH="2690093" progId="Paint.Picture">
                  <p:embed/>
                </p:oleObj>
              </mc:Choice>
              <mc:Fallback>
                <p:oleObj name="Bitmap Image" r:id="rId4" imgW="3763810" imgH="2690093" progId="Paint.Picture">
                  <p:embed/>
                  <p:pic>
                    <p:nvPicPr>
                      <p:cNvPr id="11" name="Object 10">
                        <a:extLst>
                          <a:ext uri="{FF2B5EF4-FFF2-40B4-BE49-F238E27FC236}">
                            <a16:creationId xmlns:a16="http://schemas.microsoft.com/office/drawing/2014/main" id="{4979E1BF-5956-7544-AFF7-810F12F11F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389" y="3005701"/>
                        <a:ext cx="3911989" cy="2801771"/>
                      </a:xfrm>
                      <a:prstGeom prst="rect">
                        <a:avLst/>
                      </a:prstGeom>
                      <a:noFill/>
                    </p:spPr>
                  </p:pic>
                </p:oleObj>
              </mc:Fallback>
            </mc:AlternateContent>
          </a:graphicData>
        </a:graphic>
      </p:graphicFrame>
      <p:sp>
        <p:nvSpPr>
          <p:cNvPr id="12" name="TextBox 11">
            <a:extLst>
              <a:ext uri="{FF2B5EF4-FFF2-40B4-BE49-F238E27FC236}">
                <a16:creationId xmlns:a16="http://schemas.microsoft.com/office/drawing/2014/main" id="{C4E065D0-5EFA-744B-8625-A001E25A148D}"/>
              </a:ext>
            </a:extLst>
          </p:cNvPr>
          <p:cNvSpPr txBox="1"/>
          <p:nvPr/>
        </p:nvSpPr>
        <p:spPr>
          <a:xfrm>
            <a:off x="812051" y="5816997"/>
            <a:ext cx="3186724" cy="400110"/>
          </a:xfrm>
          <a:prstGeom prst="rect">
            <a:avLst/>
          </a:prstGeom>
          <a:noFill/>
        </p:spPr>
        <p:txBody>
          <a:bodyPr wrap="square" rtlCol="0">
            <a:spAutoFit/>
          </a:bodyPr>
          <a:lstStyle/>
          <a:p>
            <a:r>
              <a:rPr lang="sv-SE" sz="2000" dirty="0"/>
              <a:t>390V x 30Ah = 11700Wh</a:t>
            </a:r>
            <a:endParaRPr lang="en-GB" sz="2000" dirty="0"/>
          </a:p>
        </p:txBody>
      </p:sp>
      <p:sp>
        <p:nvSpPr>
          <p:cNvPr id="13" name="TextBox 12">
            <a:extLst>
              <a:ext uri="{FF2B5EF4-FFF2-40B4-BE49-F238E27FC236}">
                <a16:creationId xmlns:a16="http://schemas.microsoft.com/office/drawing/2014/main" id="{B85C6040-3204-1E45-8DAB-5F8975D448BB}"/>
              </a:ext>
            </a:extLst>
          </p:cNvPr>
          <p:cNvSpPr txBox="1"/>
          <p:nvPr/>
        </p:nvSpPr>
        <p:spPr>
          <a:xfrm>
            <a:off x="5634369" y="5816997"/>
            <a:ext cx="3569762" cy="400110"/>
          </a:xfrm>
          <a:prstGeom prst="rect">
            <a:avLst/>
          </a:prstGeom>
          <a:noFill/>
        </p:spPr>
        <p:txBody>
          <a:bodyPr wrap="square" rtlCol="0">
            <a:spAutoFit/>
          </a:bodyPr>
          <a:lstStyle/>
          <a:p>
            <a:r>
              <a:rPr lang="sv-SE" sz="2000" dirty="0"/>
              <a:t>65V x 180Ah = 11700Wh</a:t>
            </a:r>
            <a:endParaRPr lang="en-GB" sz="2000" dirty="0"/>
          </a:p>
        </p:txBody>
      </p:sp>
      <p:sp>
        <p:nvSpPr>
          <p:cNvPr id="14" name="TextBox 13">
            <a:extLst>
              <a:ext uri="{FF2B5EF4-FFF2-40B4-BE49-F238E27FC236}">
                <a16:creationId xmlns:a16="http://schemas.microsoft.com/office/drawing/2014/main" id="{21D5817A-E4C9-F64B-95EB-9C64FFF77B9C}"/>
              </a:ext>
            </a:extLst>
          </p:cNvPr>
          <p:cNvSpPr txBox="1"/>
          <p:nvPr/>
        </p:nvSpPr>
        <p:spPr>
          <a:xfrm>
            <a:off x="4373232" y="5601553"/>
            <a:ext cx="543739" cy="830997"/>
          </a:xfrm>
          <a:prstGeom prst="rect">
            <a:avLst/>
          </a:prstGeom>
          <a:noFill/>
        </p:spPr>
        <p:txBody>
          <a:bodyPr wrap="none" rtlCol="0">
            <a:spAutoFit/>
          </a:bodyPr>
          <a:lstStyle/>
          <a:p>
            <a:r>
              <a:rPr lang="sv-SE" sz="4800" dirty="0"/>
              <a:t>=</a:t>
            </a:r>
            <a:endParaRPr lang="en-GB" sz="4800" dirty="0"/>
          </a:p>
        </p:txBody>
      </p:sp>
      <p:sp>
        <p:nvSpPr>
          <p:cNvPr id="5" name="Slide Number Placeholder 4">
            <a:extLst>
              <a:ext uri="{FF2B5EF4-FFF2-40B4-BE49-F238E27FC236}">
                <a16:creationId xmlns:a16="http://schemas.microsoft.com/office/drawing/2014/main" id="{26D7A2F1-8323-C343-B0BC-F05F72B9F018}"/>
              </a:ext>
            </a:extLst>
          </p:cNvPr>
          <p:cNvSpPr>
            <a:spLocks noGrp="1"/>
          </p:cNvSpPr>
          <p:nvPr>
            <p:ph type="sldNum" sz="quarter" idx="13"/>
          </p:nvPr>
        </p:nvSpPr>
        <p:spPr/>
        <p:txBody>
          <a:bodyPr/>
          <a:lstStyle/>
          <a:p>
            <a:fld id="{5818BEF9-6AEC-154B-B50F-057E6E327BFC}" type="slidenum">
              <a:rPr lang="en-SE" smtClean="0"/>
              <a:t>29</a:t>
            </a:fld>
            <a:endParaRPr lang="en-SE" dirty="0"/>
          </a:p>
        </p:txBody>
      </p:sp>
    </p:spTree>
    <p:extLst>
      <p:ext uri="{BB962C8B-B14F-4D97-AF65-F5344CB8AC3E}">
        <p14:creationId xmlns:p14="http://schemas.microsoft.com/office/powerpoint/2010/main" val="1848632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D3EF81-EDCC-4E4F-9317-0703CBAD6A48}"/>
              </a:ext>
            </a:extLst>
          </p:cNvPr>
          <p:cNvSpPr>
            <a:spLocks noGrp="1"/>
          </p:cNvSpPr>
          <p:nvPr>
            <p:ph idx="1"/>
          </p:nvPr>
        </p:nvSpPr>
        <p:spPr/>
        <p:txBody>
          <a:bodyPr/>
          <a:lstStyle/>
          <a:p>
            <a:r>
              <a:rPr lang="en-SE" dirty="0"/>
              <a:t>Elektricitet bygger på elektrisk laddning som finns i partiklarna som bygger upp atomer. Protonerna i atomkärnan är positivt laddade, och elektronerna runt atomkärnan är negativt laddade.</a:t>
            </a:r>
          </a:p>
          <a:p>
            <a:r>
              <a:rPr lang="en-SE" dirty="0"/>
              <a:t>När det är brist på elektroner uppstår positiv laddning. Överskott på elektroner ger negativ laddning. </a:t>
            </a:r>
          </a:p>
          <a:p>
            <a:r>
              <a:rPr lang="en-SE" dirty="0"/>
              <a:t>Om man förbinder något positivt laddat och någonting negativt laddat med en ledare vill laddningen jämna ut sig och därför uppstår en elektrisk ström från den positiva till den negativa laddningen. </a:t>
            </a:r>
          </a:p>
          <a:p>
            <a:r>
              <a:rPr lang="en-SE" dirty="0"/>
              <a:t>Det kan jämföras med två vattenkärl – ett kärl med mycket vatten och ett kärl med lite vatten. Om man förbinder kärlen med en ledning strömmar vatten från det ena kärlet till det andra. </a:t>
            </a:r>
          </a:p>
          <a:p>
            <a:r>
              <a:rPr lang="en-SE" dirty="0"/>
              <a:t>Det som egentligen bär laddningen är elektronerna som är negativt laddade. Elektronerna rör sig från den negativa laddningen till den positiva, fast strömriktningen är den motsatta. </a:t>
            </a:r>
          </a:p>
          <a:p>
            <a:endParaRPr lang="en-SE" dirty="0"/>
          </a:p>
        </p:txBody>
      </p:sp>
      <p:sp>
        <p:nvSpPr>
          <p:cNvPr id="3" name="Title 2">
            <a:extLst>
              <a:ext uri="{FF2B5EF4-FFF2-40B4-BE49-F238E27FC236}">
                <a16:creationId xmlns:a16="http://schemas.microsoft.com/office/drawing/2014/main" id="{3C8EAD9E-8844-8042-B2EF-41FD79CA5B3D}"/>
              </a:ext>
            </a:extLst>
          </p:cNvPr>
          <p:cNvSpPr>
            <a:spLocks noGrp="1"/>
          </p:cNvSpPr>
          <p:nvPr>
            <p:ph type="title"/>
          </p:nvPr>
        </p:nvSpPr>
        <p:spPr/>
        <p:txBody>
          <a:bodyPr>
            <a:normAutofit/>
          </a:bodyPr>
          <a:lstStyle/>
          <a:p>
            <a:r>
              <a:rPr lang="en-SE" b="1" dirty="0"/>
              <a:t>Vad är elektricitet?</a:t>
            </a:r>
            <a:endParaRPr lang="en-SE" dirty="0"/>
          </a:p>
        </p:txBody>
      </p:sp>
      <p:sp>
        <p:nvSpPr>
          <p:cNvPr id="4" name="Text Placeholder 3">
            <a:extLst>
              <a:ext uri="{FF2B5EF4-FFF2-40B4-BE49-F238E27FC236}">
                <a16:creationId xmlns:a16="http://schemas.microsoft.com/office/drawing/2014/main" id="{E286ED3D-9392-1F45-88AD-930CA50D36B7}"/>
              </a:ext>
            </a:extLst>
          </p:cNvPr>
          <p:cNvSpPr>
            <a:spLocks noGrp="1"/>
          </p:cNvSpPr>
          <p:nvPr>
            <p:ph type="body" sz="quarter" idx="10"/>
          </p:nvPr>
        </p:nvSpPr>
        <p:spPr/>
        <p:txBody>
          <a:bodyPr>
            <a:normAutofit lnSpcReduction="10000"/>
          </a:bodyPr>
          <a:lstStyle/>
          <a:p>
            <a:r>
              <a:rPr lang="en-SE" dirty="0"/>
              <a:t>1.1 Grundläggande ellära</a:t>
            </a:r>
          </a:p>
        </p:txBody>
      </p:sp>
      <p:sp>
        <p:nvSpPr>
          <p:cNvPr id="5" name="Slide Number Placeholder 4">
            <a:extLst>
              <a:ext uri="{FF2B5EF4-FFF2-40B4-BE49-F238E27FC236}">
                <a16:creationId xmlns:a16="http://schemas.microsoft.com/office/drawing/2014/main" id="{6FEF3B45-E0ED-DF4F-AF71-C4BE884A3F0E}"/>
              </a:ext>
            </a:extLst>
          </p:cNvPr>
          <p:cNvSpPr>
            <a:spLocks noGrp="1"/>
          </p:cNvSpPr>
          <p:nvPr>
            <p:ph type="sldNum" sz="quarter" idx="13"/>
          </p:nvPr>
        </p:nvSpPr>
        <p:spPr/>
        <p:txBody>
          <a:bodyPr/>
          <a:lstStyle/>
          <a:p>
            <a:fld id="{5818BEF9-6AEC-154B-B50F-057E6E327BFC}" type="slidenum">
              <a:rPr lang="en-SE" smtClean="0"/>
              <a:t>3</a:t>
            </a:fld>
            <a:endParaRPr lang="en-SE" dirty="0"/>
          </a:p>
        </p:txBody>
      </p:sp>
    </p:spTree>
    <p:extLst>
      <p:ext uri="{BB962C8B-B14F-4D97-AF65-F5344CB8AC3E}">
        <p14:creationId xmlns:p14="http://schemas.microsoft.com/office/powerpoint/2010/main" val="3823495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BF97AE-FE11-444F-953A-95E63C634C49}"/>
              </a:ext>
            </a:extLst>
          </p:cNvPr>
          <p:cNvSpPr>
            <a:spLocks noGrp="1"/>
          </p:cNvSpPr>
          <p:nvPr>
            <p:ph idx="1"/>
          </p:nvPr>
        </p:nvSpPr>
        <p:spPr/>
        <p:txBody>
          <a:bodyPr/>
          <a:lstStyle/>
          <a:p>
            <a:r>
              <a:rPr lang="sv-SE" dirty="0"/>
              <a:t>I en sluten krets kan strömmen flöda från den ena till den andra polen på en spänningskälla. På vägen går strömmen genom en eller flera komponenter (laster).</a:t>
            </a:r>
          </a:p>
          <a:p>
            <a:r>
              <a:rPr lang="sv-SE" dirty="0"/>
              <a:t>I några exempel ska vi se hur strömmen beter sig när den går genom kretsar som består av ett batteri och en glödlampa eller några motstånd. Kretsarna visas schematiskt och då används följande symboler:</a:t>
            </a:r>
          </a:p>
          <a:p>
            <a:endParaRPr lang="sv-SE" dirty="0"/>
          </a:p>
          <a:p>
            <a:endParaRPr lang="sv-SE" dirty="0"/>
          </a:p>
          <a:p>
            <a:endParaRPr lang="sv-SE" dirty="0"/>
          </a:p>
          <a:p>
            <a:endParaRPr lang="sv-SE" dirty="0"/>
          </a:p>
          <a:p>
            <a:endParaRPr lang="sv-SE" dirty="0"/>
          </a:p>
          <a:p>
            <a:endParaRPr lang="sv-SE" dirty="0"/>
          </a:p>
          <a:p>
            <a:endParaRPr lang="sv-SE" dirty="0"/>
          </a:p>
          <a:p>
            <a:r>
              <a:rPr lang="sv-SE" dirty="0"/>
              <a:t>På batterisymbolen indikerar det längre strecket batteriets pluspol och det kortare strecket batteriets minuspol. </a:t>
            </a:r>
          </a:p>
        </p:txBody>
      </p:sp>
      <p:sp>
        <p:nvSpPr>
          <p:cNvPr id="3" name="Title 2">
            <a:extLst>
              <a:ext uri="{FF2B5EF4-FFF2-40B4-BE49-F238E27FC236}">
                <a16:creationId xmlns:a16="http://schemas.microsoft.com/office/drawing/2014/main" id="{0ADE7581-9F22-4647-9952-BCC35542D9ED}"/>
              </a:ext>
            </a:extLst>
          </p:cNvPr>
          <p:cNvSpPr>
            <a:spLocks noGrp="1"/>
          </p:cNvSpPr>
          <p:nvPr>
            <p:ph type="title"/>
          </p:nvPr>
        </p:nvSpPr>
        <p:spPr/>
        <p:txBody>
          <a:bodyPr/>
          <a:lstStyle/>
          <a:p>
            <a:r>
              <a:rPr lang="en-SE" dirty="0"/>
              <a:t>Elektriska kretsar</a:t>
            </a:r>
          </a:p>
        </p:txBody>
      </p:sp>
      <p:sp>
        <p:nvSpPr>
          <p:cNvPr id="4" name="Text Placeholder 3">
            <a:extLst>
              <a:ext uri="{FF2B5EF4-FFF2-40B4-BE49-F238E27FC236}">
                <a16:creationId xmlns:a16="http://schemas.microsoft.com/office/drawing/2014/main" id="{62365EE6-45D4-084C-8B4C-73C238575C87}"/>
              </a:ext>
            </a:extLst>
          </p:cNvPr>
          <p:cNvSpPr>
            <a:spLocks noGrp="1"/>
          </p:cNvSpPr>
          <p:nvPr>
            <p:ph type="body" sz="quarter" idx="10"/>
          </p:nvPr>
        </p:nvSpPr>
        <p:spPr/>
        <p:txBody>
          <a:bodyPr>
            <a:normAutofit lnSpcReduction="10000"/>
          </a:bodyPr>
          <a:lstStyle/>
          <a:p>
            <a:r>
              <a:rPr lang="en-SE" dirty="0"/>
              <a:t>1.2 Elektriska kretsar</a:t>
            </a:r>
          </a:p>
        </p:txBody>
      </p:sp>
      <p:pic>
        <p:nvPicPr>
          <p:cNvPr id="6" name="Picture 5">
            <a:extLst>
              <a:ext uri="{FF2B5EF4-FFF2-40B4-BE49-F238E27FC236}">
                <a16:creationId xmlns:a16="http://schemas.microsoft.com/office/drawing/2014/main" id="{268E2194-F119-F440-A1BC-A56377588BBC}"/>
              </a:ext>
            </a:extLst>
          </p:cNvPr>
          <p:cNvPicPr>
            <a:picLocks noChangeAspect="1"/>
          </p:cNvPicPr>
          <p:nvPr/>
        </p:nvPicPr>
        <p:blipFill rotWithShape="1">
          <a:blip r:embed="rId2"/>
          <a:srcRect l="33897" t="3937" r="34091" b="5350"/>
          <a:stretch/>
        </p:blipFill>
        <p:spPr>
          <a:xfrm>
            <a:off x="2305744" y="3011728"/>
            <a:ext cx="3171131" cy="1291741"/>
          </a:xfrm>
          <a:prstGeom prst="rect">
            <a:avLst/>
          </a:prstGeom>
        </p:spPr>
      </p:pic>
      <p:sp>
        <p:nvSpPr>
          <p:cNvPr id="7" name="Rectangle 6">
            <a:extLst>
              <a:ext uri="{FF2B5EF4-FFF2-40B4-BE49-F238E27FC236}">
                <a16:creationId xmlns:a16="http://schemas.microsoft.com/office/drawing/2014/main" id="{E2F07894-6285-D94F-B9A7-22F95420126C}"/>
              </a:ext>
            </a:extLst>
          </p:cNvPr>
          <p:cNvSpPr/>
          <p:nvPr/>
        </p:nvSpPr>
        <p:spPr>
          <a:xfrm>
            <a:off x="978834" y="4383992"/>
            <a:ext cx="7630178" cy="369332"/>
          </a:xfrm>
          <a:prstGeom prst="rect">
            <a:avLst/>
          </a:prstGeom>
        </p:spPr>
        <p:txBody>
          <a:bodyPr wrap="square">
            <a:spAutoFit/>
          </a:bodyPr>
          <a:lstStyle/>
          <a:p>
            <a:pPr algn="ctr"/>
            <a:r>
              <a:rPr lang="sv-SE" i="1" dirty="0">
                <a:solidFill>
                  <a:srgbClr val="000000"/>
                </a:solidFill>
                <a:latin typeface="Lato"/>
              </a:rPr>
              <a:t>Symbolerna för batteri (vänster), glödlampa (mitten) och motstånd (höger).</a:t>
            </a:r>
            <a:endParaRPr lang="sv-SE" dirty="0"/>
          </a:p>
        </p:txBody>
      </p:sp>
      <p:pic>
        <p:nvPicPr>
          <p:cNvPr id="8" name="Picture 7">
            <a:extLst>
              <a:ext uri="{FF2B5EF4-FFF2-40B4-BE49-F238E27FC236}">
                <a16:creationId xmlns:a16="http://schemas.microsoft.com/office/drawing/2014/main" id="{38C91B55-A68C-0B43-8650-A7ACE4D35904}"/>
              </a:ext>
            </a:extLst>
          </p:cNvPr>
          <p:cNvPicPr>
            <a:picLocks noChangeAspect="1"/>
          </p:cNvPicPr>
          <p:nvPr/>
        </p:nvPicPr>
        <p:blipFill>
          <a:blip r:embed="rId3"/>
          <a:stretch>
            <a:fillRect/>
          </a:stretch>
        </p:blipFill>
        <p:spPr>
          <a:xfrm>
            <a:off x="5476875" y="3011728"/>
            <a:ext cx="1479718" cy="1291741"/>
          </a:xfrm>
          <a:prstGeom prst="rect">
            <a:avLst/>
          </a:prstGeom>
        </p:spPr>
      </p:pic>
      <p:sp>
        <p:nvSpPr>
          <p:cNvPr id="5" name="Slide Number Placeholder 4">
            <a:extLst>
              <a:ext uri="{FF2B5EF4-FFF2-40B4-BE49-F238E27FC236}">
                <a16:creationId xmlns:a16="http://schemas.microsoft.com/office/drawing/2014/main" id="{C150D7DC-F008-D04A-A1BD-64DCBCD4CD82}"/>
              </a:ext>
            </a:extLst>
          </p:cNvPr>
          <p:cNvSpPr>
            <a:spLocks noGrp="1"/>
          </p:cNvSpPr>
          <p:nvPr>
            <p:ph type="sldNum" sz="quarter" idx="13"/>
          </p:nvPr>
        </p:nvSpPr>
        <p:spPr/>
        <p:txBody>
          <a:bodyPr/>
          <a:lstStyle/>
          <a:p>
            <a:fld id="{5818BEF9-6AEC-154B-B50F-057E6E327BFC}" type="slidenum">
              <a:rPr lang="en-SE" smtClean="0"/>
              <a:t>30</a:t>
            </a:fld>
            <a:endParaRPr lang="en-SE" dirty="0"/>
          </a:p>
        </p:txBody>
      </p:sp>
    </p:spTree>
    <p:extLst>
      <p:ext uri="{BB962C8B-B14F-4D97-AF65-F5344CB8AC3E}">
        <p14:creationId xmlns:p14="http://schemas.microsoft.com/office/powerpoint/2010/main" val="3907641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C93C6-BE62-6947-A281-666A54D20ACA}"/>
              </a:ext>
            </a:extLst>
          </p:cNvPr>
          <p:cNvSpPr>
            <a:spLocks noGrp="1"/>
          </p:cNvSpPr>
          <p:nvPr>
            <p:ph idx="1"/>
          </p:nvPr>
        </p:nvSpPr>
        <p:spPr/>
        <p:txBody>
          <a:bodyPr/>
          <a:lstStyle/>
          <a:p>
            <a:r>
              <a:rPr lang="sv-SE" dirty="0"/>
              <a:t>Den enklaste kretsen består av tre delar: En spänningskälla (batteri), en last (glödlampa) och en ledare. I följande exempel används ett 9 V-batteri och en lampa med märkeffekten 3 W.</a:t>
            </a:r>
          </a:p>
          <a:p>
            <a:endParaRPr lang="sv-SE" dirty="0"/>
          </a:p>
          <a:p>
            <a:endParaRPr lang="sv-SE" dirty="0"/>
          </a:p>
          <a:p>
            <a:endParaRPr lang="sv-SE" dirty="0"/>
          </a:p>
          <a:p>
            <a:endParaRPr lang="sv-SE" dirty="0"/>
          </a:p>
          <a:p>
            <a:endParaRPr lang="sv-SE" dirty="0"/>
          </a:p>
          <a:p>
            <a:r>
              <a:rPr lang="sv-SE" dirty="0"/>
              <a:t>En lampa märkt med 3W och 9V har en resistans som vi kan räkna ut:</a:t>
            </a:r>
          </a:p>
          <a:p>
            <a:r>
              <a:rPr lang="sv-SE" dirty="0"/>
              <a:t>R = U</a:t>
            </a:r>
            <a:r>
              <a:rPr lang="sv-SE" baseline="30000" dirty="0"/>
              <a:t>2</a:t>
            </a:r>
            <a:r>
              <a:rPr lang="sv-SE" dirty="0"/>
              <a:t>/P		R = 81/3 = 27 ohm</a:t>
            </a:r>
          </a:p>
          <a:p>
            <a:r>
              <a:rPr lang="sv-SE" dirty="0"/>
              <a:t>Med ohms lag kan vi då räkna ut strömmen genom kretsen:</a:t>
            </a:r>
          </a:p>
          <a:p>
            <a:r>
              <a:rPr lang="sv-SE" dirty="0"/>
              <a:t>I = U/R		I = 9/81 ≈ 0,3A</a:t>
            </a:r>
          </a:p>
          <a:p>
            <a:endParaRPr lang="sv-SE" b="1" i="1" dirty="0"/>
          </a:p>
          <a:p>
            <a:r>
              <a:rPr lang="sv-SE" b="1" i="1" dirty="0"/>
              <a:t>Varför räknade vi ut resistansen först? </a:t>
            </a:r>
            <a:r>
              <a:rPr lang="sv-SE" i="1" dirty="0">
                <a:solidFill>
                  <a:schemeClr val="bg1">
                    <a:lumMod val="50000"/>
                  </a:schemeClr>
                </a:solidFill>
              </a:rPr>
              <a:t>(Svar: Märkeffekten gäller bara vid märkspänningen, så om spänningen är en annan måste vi veta resistansen för att räkna ut strömmen). </a:t>
            </a:r>
          </a:p>
        </p:txBody>
      </p:sp>
      <p:sp>
        <p:nvSpPr>
          <p:cNvPr id="3" name="Title 2">
            <a:extLst>
              <a:ext uri="{FF2B5EF4-FFF2-40B4-BE49-F238E27FC236}">
                <a16:creationId xmlns:a16="http://schemas.microsoft.com/office/drawing/2014/main" id="{9E8D4CFA-2880-C849-A946-D343462AB8A2}"/>
              </a:ext>
            </a:extLst>
          </p:cNvPr>
          <p:cNvSpPr>
            <a:spLocks noGrp="1"/>
          </p:cNvSpPr>
          <p:nvPr>
            <p:ph type="title"/>
          </p:nvPr>
        </p:nvSpPr>
        <p:spPr/>
        <p:txBody>
          <a:bodyPr>
            <a:normAutofit/>
          </a:bodyPr>
          <a:lstStyle/>
          <a:p>
            <a:r>
              <a:rPr lang="en-SE" dirty="0"/>
              <a:t>Enkel eletrisk krets</a:t>
            </a:r>
          </a:p>
        </p:txBody>
      </p:sp>
      <p:sp>
        <p:nvSpPr>
          <p:cNvPr id="4" name="Text Placeholder 3">
            <a:extLst>
              <a:ext uri="{FF2B5EF4-FFF2-40B4-BE49-F238E27FC236}">
                <a16:creationId xmlns:a16="http://schemas.microsoft.com/office/drawing/2014/main" id="{0714F63A-96A8-CE42-80FC-518D54CEDA78}"/>
              </a:ext>
            </a:extLst>
          </p:cNvPr>
          <p:cNvSpPr>
            <a:spLocks noGrp="1"/>
          </p:cNvSpPr>
          <p:nvPr>
            <p:ph type="body" sz="quarter" idx="10"/>
          </p:nvPr>
        </p:nvSpPr>
        <p:spPr/>
        <p:txBody>
          <a:bodyPr>
            <a:normAutofit lnSpcReduction="10000"/>
          </a:bodyPr>
          <a:lstStyle/>
          <a:p>
            <a:r>
              <a:rPr lang="en-SE" dirty="0"/>
              <a:t>1.2 Elektriska kretsar</a:t>
            </a:r>
          </a:p>
        </p:txBody>
      </p:sp>
      <p:pic>
        <p:nvPicPr>
          <p:cNvPr id="7" name="Picture 6">
            <a:extLst>
              <a:ext uri="{FF2B5EF4-FFF2-40B4-BE49-F238E27FC236}">
                <a16:creationId xmlns:a16="http://schemas.microsoft.com/office/drawing/2014/main" id="{6FDEDDD8-D959-FD42-B120-843C1E8995F1}"/>
              </a:ext>
            </a:extLst>
          </p:cNvPr>
          <p:cNvPicPr>
            <a:picLocks noChangeAspect="1"/>
          </p:cNvPicPr>
          <p:nvPr/>
        </p:nvPicPr>
        <p:blipFill rotWithShape="1">
          <a:blip r:embed="rId2"/>
          <a:srcRect l="25481" r="28750"/>
          <a:stretch/>
        </p:blipFill>
        <p:spPr>
          <a:xfrm>
            <a:off x="1238249" y="1840866"/>
            <a:ext cx="3143251" cy="1588134"/>
          </a:xfrm>
          <a:prstGeom prst="rect">
            <a:avLst/>
          </a:prstGeom>
        </p:spPr>
      </p:pic>
      <p:sp>
        <p:nvSpPr>
          <p:cNvPr id="5" name="Slide Number Placeholder 4">
            <a:extLst>
              <a:ext uri="{FF2B5EF4-FFF2-40B4-BE49-F238E27FC236}">
                <a16:creationId xmlns:a16="http://schemas.microsoft.com/office/drawing/2014/main" id="{C9B49869-D116-1D4A-8855-96E87AD7526D}"/>
              </a:ext>
            </a:extLst>
          </p:cNvPr>
          <p:cNvSpPr>
            <a:spLocks noGrp="1"/>
          </p:cNvSpPr>
          <p:nvPr>
            <p:ph type="sldNum" sz="quarter" idx="13"/>
          </p:nvPr>
        </p:nvSpPr>
        <p:spPr/>
        <p:txBody>
          <a:bodyPr/>
          <a:lstStyle/>
          <a:p>
            <a:fld id="{5818BEF9-6AEC-154B-B50F-057E6E327BFC}" type="slidenum">
              <a:rPr lang="en-SE" smtClean="0"/>
              <a:t>31</a:t>
            </a:fld>
            <a:endParaRPr lang="en-SE" dirty="0"/>
          </a:p>
        </p:txBody>
      </p:sp>
    </p:spTree>
    <p:extLst>
      <p:ext uri="{BB962C8B-B14F-4D97-AF65-F5344CB8AC3E}">
        <p14:creationId xmlns:p14="http://schemas.microsoft.com/office/powerpoint/2010/main" val="3497715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308678-1D0C-0C48-96EE-D23D12B724EA}"/>
              </a:ext>
            </a:extLst>
          </p:cNvPr>
          <p:cNvSpPr>
            <a:spLocks noGrp="1"/>
          </p:cNvSpPr>
          <p:nvPr>
            <p:ph idx="1"/>
          </p:nvPr>
        </p:nvSpPr>
        <p:spPr>
          <a:xfrm>
            <a:off x="392113" y="1275911"/>
            <a:ext cx="9104312" cy="5153464"/>
          </a:xfrm>
        </p:spPr>
        <p:txBody>
          <a:bodyPr>
            <a:normAutofit/>
          </a:bodyPr>
          <a:lstStyle/>
          <a:p>
            <a:r>
              <a:rPr lang="sv-SE" dirty="0"/>
              <a:t>Nu ska vi titta på en krets med flera </a:t>
            </a:r>
            <a:br>
              <a:rPr lang="sv-SE" dirty="0"/>
            </a:br>
            <a:r>
              <a:rPr lang="sv-SE" dirty="0"/>
              <a:t>olika motstånd i serie. </a:t>
            </a:r>
          </a:p>
          <a:p>
            <a:r>
              <a:rPr lang="sv-SE" dirty="0"/>
              <a:t>Vi kopplar fyra motstånd i serie med </a:t>
            </a:r>
            <a:br>
              <a:rPr lang="sv-SE" dirty="0"/>
            </a:br>
            <a:r>
              <a:rPr lang="sv-SE" dirty="0"/>
              <a:t>ett batteri på 12V:</a:t>
            </a:r>
          </a:p>
          <a:p>
            <a:endParaRPr lang="en-SE" dirty="0"/>
          </a:p>
          <a:p>
            <a:r>
              <a:rPr lang="en-SE" dirty="0"/>
              <a:t>Om vi mäter spänningen över motstånden får vi:</a:t>
            </a:r>
          </a:p>
          <a:p>
            <a:r>
              <a:rPr lang="en-SE" dirty="0"/>
              <a:t>U</a:t>
            </a:r>
            <a:r>
              <a:rPr lang="en-SE" baseline="-25000" dirty="0"/>
              <a:t>1</a:t>
            </a:r>
            <a:r>
              <a:rPr lang="en-SE" dirty="0"/>
              <a:t>	U</a:t>
            </a:r>
            <a:r>
              <a:rPr lang="en-SE" baseline="-25000" dirty="0"/>
              <a:t>2	</a:t>
            </a:r>
            <a:r>
              <a:rPr lang="en-SE" dirty="0"/>
              <a:t>U</a:t>
            </a:r>
            <a:r>
              <a:rPr lang="en-SE" baseline="-25000" dirty="0"/>
              <a:t>3	</a:t>
            </a:r>
            <a:r>
              <a:rPr lang="en-SE" dirty="0"/>
              <a:t>U</a:t>
            </a:r>
            <a:r>
              <a:rPr lang="en-SE" baseline="-25000" dirty="0"/>
              <a:t>4	</a:t>
            </a:r>
            <a:r>
              <a:rPr lang="en-SE" dirty="0"/>
              <a:t>U</a:t>
            </a:r>
            <a:r>
              <a:rPr lang="en-SE" baseline="-25000" dirty="0"/>
              <a:t>tot</a:t>
            </a:r>
            <a:br>
              <a:rPr lang="en-SE" baseline="-25000" dirty="0"/>
            </a:br>
            <a:r>
              <a:rPr lang="en-SE" dirty="0"/>
              <a:t>0,9V	9,9V	0,9V	1,2V	12V</a:t>
            </a:r>
          </a:p>
          <a:p>
            <a:r>
              <a:rPr lang="en-SE" dirty="0"/>
              <a:t>Med ohms lag kan vi då räkna ut strömmen genom vardera motståndet:</a:t>
            </a:r>
          </a:p>
          <a:p>
            <a:r>
              <a:rPr lang="en-SE" dirty="0"/>
              <a:t>I</a:t>
            </a:r>
            <a:r>
              <a:rPr lang="en-SE" baseline="-25000" dirty="0"/>
              <a:t>1</a:t>
            </a:r>
            <a:r>
              <a:rPr lang="en-SE" dirty="0"/>
              <a:t>	I</a:t>
            </a:r>
            <a:r>
              <a:rPr lang="en-SE" baseline="-25000" dirty="0"/>
              <a:t>2</a:t>
            </a:r>
            <a:r>
              <a:rPr lang="en-SE" dirty="0"/>
              <a:t>	I</a:t>
            </a:r>
            <a:r>
              <a:rPr lang="en-SE" baseline="-25000" dirty="0"/>
              <a:t>3</a:t>
            </a:r>
            <a:r>
              <a:rPr lang="en-SE" dirty="0"/>
              <a:t>	I</a:t>
            </a:r>
            <a:r>
              <a:rPr lang="en-SE" baseline="-25000" dirty="0"/>
              <a:t>4</a:t>
            </a:r>
            <a:br>
              <a:rPr lang="en-SE" baseline="-25000" dirty="0"/>
            </a:br>
            <a:r>
              <a:rPr lang="en-SE" dirty="0"/>
              <a:t>0,03A	0,03A	0,03A	0,03A</a:t>
            </a:r>
          </a:p>
          <a:p>
            <a:r>
              <a:rPr lang="en-SE" dirty="0"/>
              <a:t>Med ohms lag kan vi också räkna ut den totala resistansen i kretsen:</a:t>
            </a:r>
          </a:p>
          <a:p>
            <a:r>
              <a:rPr lang="en-SE" dirty="0"/>
              <a:t>R</a:t>
            </a:r>
            <a:r>
              <a:rPr lang="en-SE" baseline="-25000" dirty="0"/>
              <a:t>tot</a:t>
            </a:r>
            <a:r>
              <a:rPr lang="en-SE" dirty="0"/>
              <a:t> = U</a:t>
            </a:r>
            <a:r>
              <a:rPr lang="en-SE" baseline="-25000" dirty="0"/>
              <a:t>tot</a:t>
            </a:r>
            <a:r>
              <a:rPr lang="en-SE" dirty="0"/>
              <a:t>/I	R</a:t>
            </a:r>
            <a:r>
              <a:rPr lang="en-SE" baseline="-25000" dirty="0"/>
              <a:t>tot</a:t>
            </a:r>
            <a:r>
              <a:rPr lang="en-SE" dirty="0"/>
              <a:t> = 12/0,03 = 400 ohm</a:t>
            </a:r>
          </a:p>
          <a:p>
            <a:r>
              <a:rPr lang="en-SE" dirty="0"/>
              <a:t>400 ohm är också summan av de ensklida motstånden: 30 + 330 + 30 + 10 = 400 ohm</a:t>
            </a:r>
          </a:p>
        </p:txBody>
      </p:sp>
      <p:sp>
        <p:nvSpPr>
          <p:cNvPr id="3" name="Title 2">
            <a:extLst>
              <a:ext uri="{FF2B5EF4-FFF2-40B4-BE49-F238E27FC236}">
                <a16:creationId xmlns:a16="http://schemas.microsoft.com/office/drawing/2014/main" id="{42596277-278F-4F4D-9664-D21AAE047C48}"/>
              </a:ext>
            </a:extLst>
          </p:cNvPr>
          <p:cNvSpPr>
            <a:spLocks noGrp="1"/>
          </p:cNvSpPr>
          <p:nvPr>
            <p:ph type="title"/>
          </p:nvPr>
        </p:nvSpPr>
        <p:spPr/>
        <p:txBody>
          <a:bodyPr/>
          <a:lstStyle/>
          <a:p>
            <a:r>
              <a:rPr lang="en-SE" dirty="0"/>
              <a:t>Seriekoppling</a:t>
            </a:r>
          </a:p>
        </p:txBody>
      </p:sp>
      <p:sp>
        <p:nvSpPr>
          <p:cNvPr id="4" name="Text Placeholder 3">
            <a:extLst>
              <a:ext uri="{FF2B5EF4-FFF2-40B4-BE49-F238E27FC236}">
                <a16:creationId xmlns:a16="http://schemas.microsoft.com/office/drawing/2014/main" id="{1C6F3198-0443-E34C-8361-1E5681D27B68}"/>
              </a:ext>
            </a:extLst>
          </p:cNvPr>
          <p:cNvSpPr>
            <a:spLocks noGrp="1"/>
          </p:cNvSpPr>
          <p:nvPr>
            <p:ph type="body" sz="quarter" idx="10"/>
          </p:nvPr>
        </p:nvSpPr>
        <p:spPr/>
        <p:txBody>
          <a:bodyPr>
            <a:normAutofit lnSpcReduction="10000"/>
          </a:bodyPr>
          <a:lstStyle/>
          <a:p>
            <a:r>
              <a:rPr lang="en-SE" dirty="0"/>
              <a:t>1.2 Elektriska kretsar</a:t>
            </a:r>
          </a:p>
        </p:txBody>
      </p:sp>
      <p:pic>
        <p:nvPicPr>
          <p:cNvPr id="10" name="Picture 9">
            <a:extLst>
              <a:ext uri="{FF2B5EF4-FFF2-40B4-BE49-F238E27FC236}">
                <a16:creationId xmlns:a16="http://schemas.microsoft.com/office/drawing/2014/main" id="{C0E2B8CF-8932-3F4E-B064-51F56852D376}"/>
              </a:ext>
            </a:extLst>
          </p:cNvPr>
          <p:cNvPicPr>
            <a:picLocks noChangeAspect="1"/>
          </p:cNvPicPr>
          <p:nvPr/>
        </p:nvPicPr>
        <p:blipFill rotWithShape="1">
          <a:blip r:embed="rId2"/>
          <a:srcRect b="11932"/>
          <a:stretch/>
        </p:blipFill>
        <p:spPr>
          <a:xfrm>
            <a:off x="4286250" y="1310430"/>
            <a:ext cx="5387564" cy="1330115"/>
          </a:xfrm>
          <a:prstGeom prst="rect">
            <a:avLst/>
          </a:prstGeom>
        </p:spPr>
      </p:pic>
      <p:sp>
        <p:nvSpPr>
          <p:cNvPr id="5" name="Slide Number Placeholder 4">
            <a:extLst>
              <a:ext uri="{FF2B5EF4-FFF2-40B4-BE49-F238E27FC236}">
                <a16:creationId xmlns:a16="http://schemas.microsoft.com/office/drawing/2014/main" id="{C31FFCF2-E6D7-CF41-A92F-F80BAB189928}"/>
              </a:ext>
            </a:extLst>
          </p:cNvPr>
          <p:cNvSpPr>
            <a:spLocks noGrp="1"/>
          </p:cNvSpPr>
          <p:nvPr>
            <p:ph type="sldNum" sz="quarter" idx="13"/>
          </p:nvPr>
        </p:nvSpPr>
        <p:spPr/>
        <p:txBody>
          <a:bodyPr/>
          <a:lstStyle/>
          <a:p>
            <a:fld id="{5818BEF9-6AEC-154B-B50F-057E6E327BFC}" type="slidenum">
              <a:rPr lang="en-SE" smtClean="0"/>
              <a:t>32</a:t>
            </a:fld>
            <a:endParaRPr lang="en-SE" dirty="0"/>
          </a:p>
        </p:txBody>
      </p:sp>
    </p:spTree>
    <p:extLst>
      <p:ext uri="{BB962C8B-B14F-4D97-AF65-F5344CB8AC3E}">
        <p14:creationId xmlns:p14="http://schemas.microsoft.com/office/powerpoint/2010/main" val="3378917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688A9D-F49D-D24B-8CA0-0C720DC14ADD}"/>
              </a:ext>
            </a:extLst>
          </p:cNvPr>
          <p:cNvSpPr>
            <a:spLocks noGrp="1"/>
          </p:cNvSpPr>
          <p:nvPr>
            <p:ph idx="1"/>
          </p:nvPr>
        </p:nvSpPr>
        <p:spPr/>
        <p:txBody>
          <a:bodyPr/>
          <a:lstStyle/>
          <a:p>
            <a:r>
              <a:rPr lang="en-SE" dirty="0"/>
              <a:t>Vid seriekoppling gäller följande:</a:t>
            </a:r>
          </a:p>
          <a:p>
            <a:endParaRPr lang="en-SE" dirty="0"/>
          </a:p>
          <a:p>
            <a:pPr marL="285750" indent="-285750">
              <a:buFont typeface="Arial" panose="020B0604020202020204" pitchFamily="34" charset="0"/>
              <a:buChar char="•"/>
            </a:pPr>
            <a:r>
              <a:rPr lang="en-SE" b="1" dirty="0"/>
              <a:t>Strömmen</a:t>
            </a:r>
            <a:r>
              <a:rPr lang="en-SE" dirty="0"/>
              <a:t> i en seriekopplad krets är samma i hela kretsen:</a:t>
            </a:r>
            <a:br>
              <a:rPr lang="en-SE" dirty="0"/>
            </a:br>
            <a:br>
              <a:rPr lang="en-SE" dirty="0"/>
            </a:br>
            <a:r>
              <a:rPr lang="en-SE" dirty="0"/>
              <a:t>I</a:t>
            </a:r>
            <a:r>
              <a:rPr lang="en-SE" baseline="-25000" dirty="0"/>
              <a:t>1</a:t>
            </a:r>
            <a:r>
              <a:rPr lang="en-SE" dirty="0"/>
              <a:t> = I</a:t>
            </a:r>
            <a:r>
              <a:rPr lang="en-SE" baseline="-25000" dirty="0"/>
              <a:t>2</a:t>
            </a:r>
            <a:r>
              <a:rPr lang="en-SE" dirty="0"/>
              <a:t> = … = I</a:t>
            </a:r>
            <a:r>
              <a:rPr lang="en-SE" baseline="-25000" dirty="0"/>
              <a:t>n</a:t>
            </a:r>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SE" b="1" dirty="0"/>
              <a:t>Summan av spänningen</a:t>
            </a:r>
            <a:r>
              <a:rPr lang="en-SE" dirty="0"/>
              <a:t> över varje komponent i en seriekopplad krets är lika med den totala spänningen i kretsen:</a:t>
            </a:r>
            <a:br>
              <a:rPr lang="en-SE" dirty="0"/>
            </a:br>
            <a:br>
              <a:rPr lang="en-SE" dirty="0"/>
            </a:br>
            <a:r>
              <a:rPr lang="en-SE" dirty="0"/>
              <a:t>U</a:t>
            </a:r>
            <a:r>
              <a:rPr lang="en-SE" baseline="-25000" dirty="0"/>
              <a:t>1</a:t>
            </a:r>
            <a:r>
              <a:rPr lang="en-SE" dirty="0"/>
              <a:t> + U</a:t>
            </a:r>
            <a:r>
              <a:rPr lang="en-SE" baseline="-25000" dirty="0"/>
              <a:t>2</a:t>
            </a:r>
            <a:r>
              <a:rPr lang="en-SE" dirty="0"/>
              <a:t> + … + U</a:t>
            </a:r>
            <a:r>
              <a:rPr lang="en-SE" baseline="-25000" dirty="0"/>
              <a:t>n</a:t>
            </a:r>
            <a:r>
              <a:rPr lang="en-SE" dirty="0"/>
              <a:t> = U</a:t>
            </a:r>
            <a:r>
              <a:rPr lang="en-SE" baseline="-25000" dirty="0"/>
              <a:t>tot</a:t>
            </a:r>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SE" b="1" dirty="0"/>
              <a:t>Den sammanlagda resistansen R</a:t>
            </a:r>
            <a:r>
              <a:rPr lang="en-SE" b="1" baseline="-25000" dirty="0"/>
              <a:t>tot</a:t>
            </a:r>
            <a:r>
              <a:rPr lang="en-SE" dirty="0"/>
              <a:t> av seriekopplade resistanser R</a:t>
            </a:r>
            <a:r>
              <a:rPr lang="en-SE" baseline="-25000" dirty="0"/>
              <a:t>1</a:t>
            </a:r>
            <a:r>
              <a:rPr lang="en-SE" dirty="0"/>
              <a:t>, R</a:t>
            </a:r>
            <a:r>
              <a:rPr lang="en-SE" baseline="-25000" dirty="0"/>
              <a:t>2</a:t>
            </a:r>
            <a:r>
              <a:rPr lang="en-SE" dirty="0"/>
              <a:t>, … R</a:t>
            </a:r>
            <a:r>
              <a:rPr lang="en-SE" baseline="-25000" dirty="0"/>
              <a:t>n</a:t>
            </a:r>
            <a:r>
              <a:rPr lang="en-SE" dirty="0"/>
              <a:t> är:</a:t>
            </a:r>
            <a:br>
              <a:rPr lang="en-SE" dirty="0"/>
            </a:br>
            <a:br>
              <a:rPr lang="en-SE" dirty="0"/>
            </a:br>
            <a:r>
              <a:rPr lang="en-SE" dirty="0"/>
              <a:t>R</a:t>
            </a:r>
            <a:r>
              <a:rPr lang="en-SE" baseline="-25000" dirty="0"/>
              <a:t>tot</a:t>
            </a:r>
            <a:r>
              <a:rPr lang="en-SE" dirty="0"/>
              <a:t> = R</a:t>
            </a:r>
            <a:r>
              <a:rPr lang="en-SE" baseline="-25000" dirty="0"/>
              <a:t>1</a:t>
            </a:r>
            <a:r>
              <a:rPr lang="en-SE" dirty="0"/>
              <a:t> + R</a:t>
            </a:r>
            <a:r>
              <a:rPr lang="en-SE" baseline="-25000" dirty="0"/>
              <a:t>2</a:t>
            </a:r>
            <a:r>
              <a:rPr lang="en-SE" dirty="0"/>
              <a:t> + … + R</a:t>
            </a:r>
            <a:r>
              <a:rPr lang="en-SE" baseline="-25000" dirty="0"/>
              <a:t>n</a:t>
            </a:r>
          </a:p>
        </p:txBody>
      </p:sp>
      <p:sp>
        <p:nvSpPr>
          <p:cNvPr id="3" name="Title 2">
            <a:extLst>
              <a:ext uri="{FF2B5EF4-FFF2-40B4-BE49-F238E27FC236}">
                <a16:creationId xmlns:a16="http://schemas.microsoft.com/office/drawing/2014/main" id="{4C3DF4B6-7DE4-E646-BF58-32CA607F194E}"/>
              </a:ext>
            </a:extLst>
          </p:cNvPr>
          <p:cNvSpPr>
            <a:spLocks noGrp="1"/>
          </p:cNvSpPr>
          <p:nvPr>
            <p:ph type="title"/>
          </p:nvPr>
        </p:nvSpPr>
        <p:spPr/>
        <p:txBody>
          <a:bodyPr/>
          <a:lstStyle/>
          <a:p>
            <a:r>
              <a:rPr lang="en-SE" dirty="0"/>
              <a:t>Seriekoppling</a:t>
            </a:r>
          </a:p>
        </p:txBody>
      </p:sp>
      <p:sp>
        <p:nvSpPr>
          <p:cNvPr id="4" name="Text Placeholder 3">
            <a:extLst>
              <a:ext uri="{FF2B5EF4-FFF2-40B4-BE49-F238E27FC236}">
                <a16:creationId xmlns:a16="http://schemas.microsoft.com/office/drawing/2014/main" id="{6D3DD221-5676-6C4A-B062-9E5F4CEEF867}"/>
              </a:ext>
            </a:extLst>
          </p:cNvPr>
          <p:cNvSpPr>
            <a:spLocks noGrp="1"/>
          </p:cNvSpPr>
          <p:nvPr>
            <p:ph type="body" sz="quarter" idx="10"/>
          </p:nvPr>
        </p:nvSpPr>
        <p:spPr/>
        <p:txBody>
          <a:bodyPr>
            <a:normAutofit lnSpcReduction="10000"/>
          </a:bodyPr>
          <a:lstStyle/>
          <a:p>
            <a:r>
              <a:rPr lang="en-SE" dirty="0"/>
              <a:t>1.2 Elektriska kretsar</a:t>
            </a:r>
          </a:p>
        </p:txBody>
      </p:sp>
      <p:sp>
        <p:nvSpPr>
          <p:cNvPr id="5" name="Slide Number Placeholder 4">
            <a:extLst>
              <a:ext uri="{FF2B5EF4-FFF2-40B4-BE49-F238E27FC236}">
                <a16:creationId xmlns:a16="http://schemas.microsoft.com/office/drawing/2014/main" id="{1B57B473-8CC7-2B4C-9976-8E315743ABBD}"/>
              </a:ext>
            </a:extLst>
          </p:cNvPr>
          <p:cNvSpPr>
            <a:spLocks noGrp="1"/>
          </p:cNvSpPr>
          <p:nvPr>
            <p:ph type="sldNum" sz="quarter" idx="13"/>
          </p:nvPr>
        </p:nvSpPr>
        <p:spPr/>
        <p:txBody>
          <a:bodyPr/>
          <a:lstStyle/>
          <a:p>
            <a:fld id="{5818BEF9-6AEC-154B-B50F-057E6E327BFC}" type="slidenum">
              <a:rPr lang="en-SE" smtClean="0"/>
              <a:t>33</a:t>
            </a:fld>
            <a:endParaRPr lang="en-SE" dirty="0"/>
          </a:p>
        </p:txBody>
      </p:sp>
    </p:spTree>
    <p:extLst>
      <p:ext uri="{BB962C8B-B14F-4D97-AF65-F5344CB8AC3E}">
        <p14:creationId xmlns:p14="http://schemas.microsoft.com/office/powerpoint/2010/main" val="1326015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53CACA-DFEC-CE49-B0B7-A96E904A18B4}"/>
              </a:ext>
            </a:extLst>
          </p:cNvPr>
          <p:cNvSpPr>
            <a:spLocks noGrp="1"/>
          </p:cNvSpPr>
          <p:nvPr>
            <p:ph idx="1"/>
          </p:nvPr>
        </p:nvSpPr>
        <p:spPr/>
        <p:txBody>
          <a:bodyPr/>
          <a:lstStyle/>
          <a:p>
            <a:r>
              <a:rPr lang="en-SE" dirty="0"/>
              <a:t>Vi ska nu istället titta på parallellkoppling och börjar med en krets med parallellkoppling av fyra </a:t>
            </a:r>
            <a:r>
              <a:rPr lang="en-SE" b="1" dirty="0"/>
              <a:t>likadana</a:t>
            </a:r>
            <a:r>
              <a:rPr lang="en-SE" dirty="0"/>
              <a:t> motstånd:</a:t>
            </a:r>
          </a:p>
          <a:p>
            <a:endParaRPr lang="en-SE" dirty="0"/>
          </a:p>
          <a:p>
            <a:endParaRPr lang="en-SE" dirty="0"/>
          </a:p>
          <a:p>
            <a:endParaRPr lang="en-SE" dirty="0"/>
          </a:p>
          <a:p>
            <a:endParaRPr lang="en-SE" dirty="0"/>
          </a:p>
          <a:p>
            <a:endParaRPr lang="en-SE" dirty="0"/>
          </a:p>
          <a:p>
            <a:r>
              <a:rPr lang="en-SE" dirty="0"/>
              <a:t>Om vi mäter spänningen över motstånden får vi:</a:t>
            </a:r>
          </a:p>
          <a:p>
            <a:r>
              <a:rPr lang="en-SE" dirty="0"/>
              <a:t>U</a:t>
            </a:r>
            <a:r>
              <a:rPr lang="en-SE" baseline="-25000" dirty="0"/>
              <a:t>1</a:t>
            </a:r>
            <a:r>
              <a:rPr lang="en-SE" dirty="0"/>
              <a:t>	U</a:t>
            </a:r>
            <a:r>
              <a:rPr lang="en-SE" baseline="-25000" dirty="0"/>
              <a:t>2	</a:t>
            </a:r>
            <a:r>
              <a:rPr lang="en-SE" dirty="0"/>
              <a:t>U</a:t>
            </a:r>
            <a:r>
              <a:rPr lang="en-SE" baseline="-25000" dirty="0"/>
              <a:t>3	</a:t>
            </a:r>
            <a:r>
              <a:rPr lang="en-SE" dirty="0"/>
              <a:t>U</a:t>
            </a:r>
            <a:r>
              <a:rPr lang="en-SE" baseline="-25000" dirty="0"/>
              <a:t>4</a:t>
            </a:r>
          </a:p>
          <a:p>
            <a:r>
              <a:rPr lang="en-SE" dirty="0"/>
              <a:t>12V	12V	12V	12V</a:t>
            </a:r>
          </a:p>
          <a:p>
            <a:endParaRPr lang="en-SE" dirty="0"/>
          </a:p>
          <a:p>
            <a:r>
              <a:rPr lang="en-SE" dirty="0"/>
              <a:t>Med ohms lag kan vi då räkna ut strömmen genom vardera motståndet:</a:t>
            </a:r>
          </a:p>
          <a:p>
            <a:r>
              <a:rPr lang="en-SE" dirty="0"/>
              <a:t>I</a:t>
            </a:r>
            <a:r>
              <a:rPr lang="en-SE" baseline="-25000" dirty="0"/>
              <a:t>1</a:t>
            </a:r>
            <a:r>
              <a:rPr lang="en-SE" dirty="0"/>
              <a:t>	I</a:t>
            </a:r>
            <a:r>
              <a:rPr lang="en-SE" baseline="-25000" dirty="0"/>
              <a:t>2</a:t>
            </a:r>
            <a:r>
              <a:rPr lang="en-SE" dirty="0"/>
              <a:t>	I</a:t>
            </a:r>
            <a:r>
              <a:rPr lang="en-SE" baseline="-25000" dirty="0"/>
              <a:t>3</a:t>
            </a:r>
            <a:r>
              <a:rPr lang="en-SE" dirty="0"/>
              <a:t>	I</a:t>
            </a:r>
            <a:r>
              <a:rPr lang="en-SE" baseline="-25000" dirty="0"/>
              <a:t>4</a:t>
            </a:r>
          </a:p>
          <a:p>
            <a:r>
              <a:rPr lang="en-SE" dirty="0"/>
              <a:t>0,12A	0,12A	0,12A	0,12A</a:t>
            </a:r>
          </a:p>
          <a:p>
            <a:endParaRPr lang="en-SE" dirty="0"/>
          </a:p>
        </p:txBody>
      </p:sp>
      <p:sp>
        <p:nvSpPr>
          <p:cNvPr id="3" name="Title 2">
            <a:extLst>
              <a:ext uri="{FF2B5EF4-FFF2-40B4-BE49-F238E27FC236}">
                <a16:creationId xmlns:a16="http://schemas.microsoft.com/office/drawing/2014/main" id="{F83145CF-93D0-D248-B521-079DD03720B4}"/>
              </a:ext>
            </a:extLst>
          </p:cNvPr>
          <p:cNvSpPr>
            <a:spLocks noGrp="1"/>
          </p:cNvSpPr>
          <p:nvPr>
            <p:ph type="title"/>
          </p:nvPr>
        </p:nvSpPr>
        <p:spPr/>
        <p:txBody>
          <a:bodyPr/>
          <a:lstStyle/>
          <a:p>
            <a:r>
              <a:rPr lang="en-SE" dirty="0"/>
              <a:t>Parallellkoppling</a:t>
            </a:r>
          </a:p>
        </p:txBody>
      </p:sp>
      <p:sp>
        <p:nvSpPr>
          <p:cNvPr id="4" name="Text Placeholder 3">
            <a:extLst>
              <a:ext uri="{FF2B5EF4-FFF2-40B4-BE49-F238E27FC236}">
                <a16:creationId xmlns:a16="http://schemas.microsoft.com/office/drawing/2014/main" id="{A122ABF5-A269-C540-9D85-043511D54E27}"/>
              </a:ext>
            </a:extLst>
          </p:cNvPr>
          <p:cNvSpPr>
            <a:spLocks noGrp="1"/>
          </p:cNvSpPr>
          <p:nvPr>
            <p:ph type="body" sz="quarter" idx="10"/>
          </p:nvPr>
        </p:nvSpPr>
        <p:spPr/>
        <p:txBody>
          <a:bodyPr>
            <a:normAutofit lnSpcReduction="10000"/>
          </a:bodyPr>
          <a:lstStyle/>
          <a:p>
            <a:r>
              <a:rPr lang="en-SE" dirty="0"/>
              <a:t>1.2 Elektriska kretsar</a:t>
            </a:r>
          </a:p>
        </p:txBody>
      </p:sp>
      <p:pic>
        <p:nvPicPr>
          <p:cNvPr id="8" name="Picture 7">
            <a:extLst>
              <a:ext uri="{FF2B5EF4-FFF2-40B4-BE49-F238E27FC236}">
                <a16:creationId xmlns:a16="http://schemas.microsoft.com/office/drawing/2014/main" id="{B06BC78A-425D-1D48-85AC-0C02C233F53F}"/>
              </a:ext>
            </a:extLst>
          </p:cNvPr>
          <p:cNvPicPr>
            <a:picLocks noChangeAspect="1"/>
          </p:cNvPicPr>
          <p:nvPr/>
        </p:nvPicPr>
        <p:blipFill>
          <a:blip r:embed="rId2"/>
          <a:stretch>
            <a:fillRect/>
          </a:stretch>
        </p:blipFill>
        <p:spPr>
          <a:xfrm>
            <a:off x="481974" y="1927114"/>
            <a:ext cx="5623911" cy="1501886"/>
          </a:xfrm>
          <a:prstGeom prst="rect">
            <a:avLst/>
          </a:prstGeom>
        </p:spPr>
      </p:pic>
      <p:sp>
        <p:nvSpPr>
          <p:cNvPr id="5" name="Slide Number Placeholder 4">
            <a:extLst>
              <a:ext uri="{FF2B5EF4-FFF2-40B4-BE49-F238E27FC236}">
                <a16:creationId xmlns:a16="http://schemas.microsoft.com/office/drawing/2014/main" id="{6B598685-2A0A-D643-9A12-66BDFCC6CB52}"/>
              </a:ext>
            </a:extLst>
          </p:cNvPr>
          <p:cNvSpPr>
            <a:spLocks noGrp="1"/>
          </p:cNvSpPr>
          <p:nvPr>
            <p:ph type="sldNum" sz="quarter" idx="13"/>
          </p:nvPr>
        </p:nvSpPr>
        <p:spPr/>
        <p:txBody>
          <a:bodyPr/>
          <a:lstStyle/>
          <a:p>
            <a:fld id="{5818BEF9-6AEC-154B-B50F-057E6E327BFC}" type="slidenum">
              <a:rPr lang="en-SE" smtClean="0"/>
              <a:t>34</a:t>
            </a:fld>
            <a:endParaRPr lang="en-SE" dirty="0"/>
          </a:p>
        </p:txBody>
      </p:sp>
    </p:spTree>
    <p:extLst>
      <p:ext uri="{BB962C8B-B14F-4D97-AF65-F5344CB8AC3E}">
        <p14:creationId xmlns:p14="http://schemas.microsoft.com/office/powerpoint/2010/main" val="185928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CB7FCB-9D5C-CF49-B6A1-5A037A51F03E}"/>
              </a:ext>
            </a:extLst>
          </p:cNvPr>
          <p:cNvSpPr>
            <a:spLocks noGrp="1"/>
          </p:cNvSpPr>
          <p:nvPr>
            <p:ph idx="1"/>
          </p:nvPr>
        </p:nvSpPr>
        <p:spPr/>
        <p:txBody>
          <a:bodyPr/>
          <a:lstStyle/>
          <a:p>
            <a:r>
              <a:rPr lang="en-SE" dirty="0"/>
              <a:t>Om vi mäter strömmen genom kretsen vid anslutningen till batteriet får vi</a:t>
            </a:r>
          </a:p>
          <a:p>
            <a:r>
              <a:rPr lang="en-SE" dirty="0"/>
              <a:t>I</a:t>
            </a:r>
            <a:r>
              <a:rPr lang="en-SE" baseline="-25000" dirty="0"/>
              <a:t>tot</a:t>
            </a:r>
          </a:p>
          <a:p>
            <a:r>
              <a:rPr lang="en-SE" dirty="0"/>
              <a:t>0,48A</a:t>
            </a:r>
          </a:p>
          <a:p>
            <a:endParaRPr lang="en-SE" dirty="0"/>
          </a:p>
          <a:p>
            <a:r>
              <a:rPr lang="en-SE" dirty="0"/>
              <a:t>Om vi summerar strömmarna genom motstånden får vi samma resultat:</a:t>
            </a:r>
          </a:p>
          <a:p>
            <a:r>
              <a:rPr lang="en-SE" dirty="0"/>
              <a:t>I</a:t>
            </a:r>
            <a:r>
              <a:rPr lang="en-SE" baseline="-25000" dirty="0"/>
              <a:t>1</a:t>
            </a:r>
            <a:r>
              <a:rPr lang="en-SE" dirty="0"/>
              <a:t> + I</a:t>
            </a:r>
            <a:r>
              <a:rPr lang="en-SE" baseline="-25000" dirty="0"/>
              <a:t>2</a:t>
            </a:r>
            <a:r>
              <a:rPr lang="en-SE" dirty="0"/>
              <a:t> + I</a:t>
            </a:r>
            <a:r>
              <a:rPr lang="en-SE" baseline="-25000" dirty="0"/>
              <a:t>3</a:t>
            </a:r>
            <a:r>
              <a:rPr lang="en-SE" dirty="0"/>
              <a:t> + I</a:t>
            </a:r>
            <a:r>
              <a:rPr lang="en-SE" baseline="-25000" dirty="0"/>
              <a:t>4</a:t>
            </a:r>
            <a:r>
              <a:rPr lang="en-SE" dirty="0"/>
              <a:t> = 0,48A</a:t>
            </a:r>
          </a:p>
          <a:p>
            <a:endParaRPr lang="en-SE" dirty="0"/>
          </a:p>
          <a:p>
            <a:r>
              <a:rPr lang="en-SE" dirty="0"/>
              <a:t>Med ohms lag kan vi räkna ut det sammalagda motståndet i kretsen:</a:t>
            </a:r>
          </a:p>
          <a:p>
            <a:r>
              <a:rPr lang="en-SE" dirty="0"/>
              <a:t>R</a:t>
            </a:r>
            <a:r>
              <a:rPr lang="en-SE" baseline="-25000" dirty="0"/>
              <a:t>tot </a:t>
            </a:r>
            <a:r>
              <a:rPr lang="en-SE" dirty="0"/>
              <a:t>= U/I</a:t>
            </a:r>
            <a:r>
              <a:rPr lang="en-SE" baseline="-25000" dirty="0"/>
              <a:t>tot</a:t>
            </a:r>
            <a:r>
              <a:rPr lang="en-SE" dirty="0"/>
              <a:t> 		R</a:t>
            </a:r>
            <a:r>
              <a:rPr lang="en-SE" baseline="-25000" dirty="0"/>
              <a:t>tot</a:t>
            </a:r>
            <a:r>
              <a:rPr lang="en-SE" dirty="0"/>
              <a:t> = 12/0,48 = 25 ohm</a:t>
            </a:r>
          </a:p>
        </p:txBody>
      </p:sp>
      <p:sp>
        <p:nvSpPr>
          <p:cNvPr id="3" name="Title 2">
            <a:extLst>
              <a:ext uri="{FF2B5EF4-FFF2-40B4-BE49-F238E27FC236}">
                <a16:creationId xmlns:a16="http://schemas.microsoft.com/office/drawing/2014/main" id="{6368C16F-412C-A04C-AC1F-3530AC8DD691}"/>
              </a:ext>
            </a:extLst>
          </p:cNvPr>
          <p:cNvSpPr>
            <a:spLocks noGrp="1"/>
          </p:cNvSpPr>
          <p:nvPr>
            <p:ph type="title"/>
          </p:nvPr>
        </p:nvSpPr>
        <p:spPr/>
        <p:txBody>
          <a:bodyPr/>
          <a:lstStyle/>
          <a:p>
            <a:r>
              <a:rPr lang="en-SE" dirty="0"/>
              <a:t>Parallellkoppling</a:t>
            </a:r>
          </a:p>
        </p:txBody>
      </p:sp>
      <p:sp>
        <p:nvSpPr>
          <p:cNvPr id="4" name="Text Placeholder 3">
            <a:extLst>
              <a:ext uri="{FF2B5EF4-FFF2-40B4-BE49-F238E27FC236}">
                <a16:creationId xmlns:a16="http://schemas.microsoft.com/office/drawing/2014/main" id="{F35E6EE8-4AD2-9D4B-B062-6E0F2E8B690B}"/>
              </a:ext>
            </a:extLst>
          </p:cNvPr>
          <p:cNvSpPr>
            <a:spLocks noGrp="1"/>
          </p:cNvSpPr>
          <p:nvPr>
            <p:ph type="body" sz="quarter" idx="10"/>
          </p:nvPr>
        </p:nvSpPr>
        <p:spPr/>
        <p:txBody>
          <a:bodyPr>
            <a:normAutofit lnSpcReduction="10000"/>
          </a:bodyPr>
          <a:lstStyle/>
          <a:p>
            <a:r>
              <a:rPr lang="en-SE"/>
              <a:t>1.2 </a:t>
            </a:r>
            <a:r>
              <a:rPr lang="en-SE" dirty="0"/>
              <a:t>Elektriska kretsar</a:t>
            </a:r>
          </a:p>
        </p:txBody>
      </p:sp>
      <p:sp>
        <p:nvSpPr>
          <p:cNvPr id="5" name="Slide Number Placeholder 4">
            <a:extLst>
              <a:ext uri="{FF2B5EF4-FFF2-40B4-BE49-F238E27FC236}">
                <a16:creationId xmlns:a16="http://schemas.microsoft.com/office/drawing/2014/main" id="{1B346C46-7021-EA46-BA67-EFAF38FE9B50}"/>
              </a:ext>
            </a:extLst>
          </p:cNvPr>
          <p:cNvSpPr>
            <a:spLocks noGrp="1"/>
          </p:cNvSpPr>
          <p:nvPr>
            <p:ph type="sldNum" sz="quarter" idx="13"/>
          </p:nvPr>
        </p:nvSpPr>
        <p:spPr/>
        <p:txBody>
          <a:bodyPr/>
          <a:lstStyle/>
          <a:p>
            <a:fld id="{5818BEF9-6AEC-154B-B50F-057E6E327BFC}" type="slidenum">
              <a:rPr lang="en-SE" smtClean="0"/>
              <a:t>35</a:t>
            </a:fld>
            <a:endParaRPr lang="en-SE" dirty="0"/>
          </a:p>
        </p:txBody>
      </p:sp>
    </p:spTree>
    <p:extLst>
      <p:ext uri="{BB962C8B-B14F-4D97-AF65-F5344CB8AC3E}">
        <p14:creationId xmlns:p14="http://schemas.microsoft.com/office/powerpoint/2010/main" val="2453964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B2533E-D72A-A94E-B0AA-F87DD558D5AE}"/>
              </a:ext>
            </a:extLst>
          </p:cNvPr>
          <p:cNvSpPr>
            <a:spLocks noGrp="1"/>
          </p:cNvSpPr>
          <p:nvPr>
            <p:ph idx="1"/>
          </p:nvPr>
        </p:nvSpPr>
        <p:spPr/>
        <p:txBody>
          <a:bodyPr/>
          <a:lstStyle/>
          <a:p>
            <a:r>
              <a:rPr lang="en-SE" dirty="0"/>
              <a:t>Vid parallellkoppling av n olika motstånd med resistansen R gäller följande:</a:t>
            </a:r>
          </a:p>
          <a:p>
            <a:endParaRPr lang="en-SE" dirty="0"/>
          </a:p>
          <a:p>
            <a:pPr marL="285750" indent="-285750">
              <a:buFont typeface="Arial" panose="020B0604020202020204" pitchFamily="34" charset="0"/>
              <a:buChar char="•"/>
            </a:pPr>
            <a:r>
              <a:rPr lang="en-SE" b="1" dirty="0"/>
              <a:t>Spänningen</a:t>
            </a:r>
            <a:r>
              <a:rPr lang="en-SE" dirty="0"/>
              <a:t> över samtliga motstånd är densamma:</a:t>
            </a:r>
            <a:br>
              <a:rPr lang="en-SE" dirty="0"/>
            </a:br>
            <a:br>
              <a:rPr lang="en-SE" dirty="0"/>
            </a:br>
            <a:r>
              <a:rPr lang="en-SE" dirty="0"/>
              <a:t>U</a:t>
            </a:r>
            <a:r>
              <a:rPr lang="en-SE" baseline="-25000" dirty="0"/>
              <a:t>1</a:t>
            </a:r>
            <a:r>
              <a:rPr lang="en-SE" dirty="0"/>
              <a:t> = U</a:t>
            </a:r>
            <a:r>
              <a:rPr lang="en-SE" baseline="-25000" dirty="0"/>
              <a:t>2</a:t>
            </a:r>
            <a:r>
              <a:rPr lang="en-SE" dirty="0"/>
              <a:t> = … = U</a:t>
            </a:r>
            <a:r>
              <a:rPr lang="en-SE" baseline="-25000" dirty="0"/>
              <a:t>n</a:t>
            </a:r>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SE" b="1" dirty="0"/>
              <a:t>Summan av strömmen</a:t>
            </a:r>
            <a:r>
              <a:rPr lang="en-SE" dirty="0"/>
              <a:t> genom varje motstånd är lika med den totala strömmen genom spänningskällan:</a:t>
            </a:r>
            <a:br>
              <a:rPr lang="en-SE" dirty="0"/>
            </a:br>
            <a:br>
              <a:rPr lang="en-SE" dirty="0"/>
            </a:br>
            <a:r>
              <a:rPr lang="en-SE" dirty="0"/>
              <a:t>I</a:t>
            </a:r>
            <a:r>
              <a:rPr lang="en-SE" baseline="-25000" dirty="0"/>
              <a:t>1</a:t>
            </a:r>
            <a:r>
              <a:rPr lang="en-SE" dirty="0"/>
              <a:t> + I</a:t>
            </a:r>
            <a:r>
              <a:rPr lang="en-SE" baseline="-25000" dirty="0"/>
              <a:t>2</a:t>
            </a:r>
            <a:r>
              <a:rPr lang="en-SE" dirty="0"/>
              <a:t> + … + I</a:t>
            </a:r>
            <a:r>
              <a:rPr lang="en-SE" baseline="-25000" dirty="0"/>
              <a:t>n</a:t>
            </a:r>
            <a:r>
              <a:rPr lang="en-SE" dirty="0"/>
              <a:t> = I</a:t>
            </a:r>
            <a:r>
              <a:rPr lang="en-SE" baseline="-25000" dirty="0"/>
              <a:t>tot</a:t>
            </a:r>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SE" b="1" dirty="0"/>
              <a:t>Den sammanlagda resistansen</a:t>
            </a:r>
            <a:r>
              <a:rPr lang="en-SE" dirty="0"/>
              <a:t> i kretsen är lika med motståndens enskilda resistans dividerat med antalet motstånd:</a:t>
            </a:r>
            <a:br>
              <a:rPr lang="en-SE" dirty="0"/>
            </a:br>
            <a:br>
              <a:rPr lang="en-SE" dirty="0"/>
            </a:br>
            <a:r>
              <a:rPr lang="en-SE" dirty="0"/>
              <a:t>R</a:t>
            </a:r>
            <a:r>
              <a:rPr lang="en-SE" baseline="-25000" dirty="0"/>
              <a:t>tot</a:t>
            </a:r>
            <a:r>
              <a:rPr lang="en-SE" dirty="0"/>
              <a:t> = R/n</a:t>
            </a:r>
          </a:p>
        </p:txBody>
      </p:sp>
      <p:sp>
        <p:nvSpPr>
          <p:cNvPr id="3" name="Title 2">
            <a:extLst>
              <a:ext uri="{FF2B5EF4-FFF2-40B4-BE49-F238E27FC236}">
                <a16:creationId xmlns:a16="http://schemas.microsoft.com/office/drawing/2014/main" id="{6AE441C2-3E62-E145-8DAD-82E7E9B59CCB}"/>
              </a:ext>
            </a:extLst>
          </p:cNvPr>
          <p:cNvSpPr>
            <a:spLocks noGrp="1"/>
          </p:cNvSpPr>
          <p:nvPr>
            <p:ph type="title"/>
          </p:nvPr>
        </p:nvSpPr>
        <p:spPr/>
        <p:txBody>
          <a:bodyPr/>
          <a:lstStyle/>
          <a:p>
            <a:r>
              <a:rPr lang="en-SE" dirty="0"/>
              <a:t>Parallellkoppling</a:t>
            </a:r>
          </a:p>
        </p:txBody>
      </p:sp>
      <p:sp>
        <p:nvSpPr>
          <p:cNvPr id="4" name="Text Placeholder 3">
            <a:extLst>
              <a:ext uri="{FF2B5EF4-FFF2-40B4-BE49-F238E27FC236}">
                <a16:creationId xmlns:a16="http://schemas.microsoft.com/office/drawing/2014/main" id="{C5EFECA7-028A-A049-9E68-35AD35A988DC}"/>
              </a:ext>
            </a:extLst>
          </p:cNvPr>
          <p:cNvSpPr>
            <a:spLocks noGrp="1"/>
          </p:cNvSpPr>
          <p:nvPr>
            <p:ph type="body" sz="quarter" idx="10"/>
          </p:nvPr>
        </p:nvSpPr>
        <p:spPr/>
        <p:txBody>
          <a:bodyPr>
            <a:normAutofit lnSpcReduction="10000"/>
          </a:bodyPr>
          <a:lstStyle/>
          <a:p>
            <a:r>
              <a:rPr lang="en-SE" dirty="0"/>
              <a:t>1.2 Elektriska kretsar</a:t>
            </a:r>
          </a:p>
        </p:txBody>
      </p:sp>
      <p:sp>
        <p:nvSpPr>
          <p:cNvPr id="5" name="Slide Number Placeholder 4">
            <a:extLst>
              <a:ext uri="{FF2B5EF4-FFF2-40B4-BE49-F238E27FC236}">
                <a16:creationId xmlns:a16="http://schemas.microsoft.com/office/drawing/2014/main" id="{E0CF2D5B-5B8A-A242-9A3E-4562CA9D91FC}"/>
              </a:ext>
            </a:extLst>
          </p:cNvPr>
          <p:cNvSpPr>
            <a:spLocks noGrp="1"/>
          </p:cNvSpPr>
          <p:nvPr>
            <p:ph type="sldNum" sz="quarter" idx="13"/>
          </p:nvPr>
        </p:nvSpPr>
        <p:spPr/>
        <p:txBody>
          <a:bodyPr/>
          <a:lstStyle/>
          <a:p>
            <a:fld id="{5818BEF9-6AEC-154B-B50F-057E6E327BFC}" type="slidenum">
              <a:rPr lang="en-SE" smtClean="0"/>
              <a:t>36</a:t>
            </a:fld>
            <a:endParaRPr lang="en-SE" dirty="0"/>
          </a:p>
        </p:txBody>
      </p:sp>
    </p:spTree>
    <p:extLst>
      <p:ext uri="{BB962C8B-B14F-4D97-AF65-F5344CB8AC3E}">
        <p14:creationId xmlns:p14="http://schemas.microsoft.com/office/powerpoint/2010/main" val="1785900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9888AF-E8D3-AB4C-B95D-B04A617138E3}"/>
              </a:ext>
            </a:extLst>
          </p:cNvPr>
          <p:cNvSpPr>
            <a:spLocks noGrp="1"/>
          </p:cNvSpPr>
          <p:nvPr>
            <p:ph idx="1"/>
          </p:nvPr>
        </p:nvSpPr>
        <p:spPr/>
        <p:txBody>
          <a:bodyPr/>
          <a:lstStyle/>
          <a:p>
            <a:r>
              <a:rPr lang="en-SE" dirty="0"/>
              <a:t>Vi udersöker nu istället parallellkoppling av flera </a:t>
            </a:r>
            <a:r>
              <a:rPr lang="en-SE" b="1" dirty="0"/>
              <a:t>olika</a:t>
            </a:r>
            <a:r>
              <a:rPr lang="en-SE" dirty="0"/>
              <a:t> motstånd:</a:t>
            </a:r>
          </a:p>
          <a:p>
            <a:endParaRPr lang="en-SE" dirty="0"/>
          </a:p>
          <a:p>
            <a:endParaRPr lang="en-SE" dirty="0"/>
          </a:p>
          <a:p>
            <a:endParaRPr lang="en-SE" dirty="0"/>
          </a:p>
          <a:p>
            <a:endParaRPr lang="en-SE" dirty="0"/>
          </a:p>
          <a:p>
            <a:r>
              <a:rPr lang="en-SE" dirty="0"/>
              <a:t> </a:t>
            </a:r>
          </a:p>
          <a:p>
            <a:r>
              <a:rPr lang="en-SE" dirty="0"/>
              <a:t>Om vi mäter spänningen över motstånden får vi som tidigare:</a:t>
            </a:r>
          </a:p>
          <a:p>
            <a:r>
              <a:rPr lang="en-SE" dirty="0"/>
              <a:t>U</a:t>
            </a:r>
            <a:r>
              <a:rPr lang="en-SE" baseline="-25000" dirty="0"/>
              <a:t>1</a:t>
            </a:r>
            <a:r>
              <a:rPr lang="en-SE" dirty="0"/>
              <a:t>	U</a:t>
            </a:r>
            <a:r>
              <a:rPr lang="en-SE" baseline="-25000" dirty="0"/>
              <a:t>2	</a:t>
            </a:r>
            <a:r>
              <a:rPr lang="en-SE" dirty="0"/>
              <a:t>U</a:t>
            </a:r>
            <a:r>
              <a:rPr lang="en-SE" baseline="-25000" dirty="0"/>
              <a:t>3	</a:t>
            </a:r>
            <a:r>
              <a:rPr lang="en-SE" dirty="0"/>
              <a:t>U</a:t>
            </a:r>
            <a:r>
              <a:rPr lang="en-SE" baseline="-25000" dirty="0"/>
              <a:t>4</a:t>
            </a:r>
          </a:p>
          <a:p>
            <a:r>
              <a:rPr lang="en-SE" dirty="0"/>
              <a:t>12V	12V	12V	12V</a:t>
            </a:r>
          </a:p>
          <a:p>
            <a:endParaRPr lang="en-SE" dirty="0"/>
          </a:p>
          <a:p>
            <a:r>
              <a:rPr lang="en-SE" dirty="0"/>
              <a:t>Med ohms lag kan vi då räkna ut strömmen genom vardera motståndet:</a:t>
            </a:r>
          </a:p>
          <a:p>
            <a:r>
              <a:rPr lang="en-SE" dirty="0"/>
              <a:t>I</a:t>
            </a:r>
            <a:r>
              <a:rPr lang="en-SE" baseline="-25000" dirty="0"/>
              <a:t>1</a:t>
            </a:r>
            <a:r>
              <a:rPr lang="en-SE" dirty="0"/>
              <a:t>	I</a:t>
            </a:r>
            <a:r>
              <a:rPr lang="en-SE" baseline="-25000" dirty="0"/>
              <a:t>2</a:t>
            </a:r>
            <a:r>
              <a:rPr lang="en-SE" dirty="0"/>
              <a:t>	I</a:t>
            </a:r>
            <a:r>
              <a:rPr lang="en-SE" baseline="-25000" dirty="0"/>
              <a:t>3</a:t>
            </a:r>
            <a:r>
              <a:rPr lang="en-SE" dirty="0"/>
              <a:t>	I</a:t>
            </a:r>
            <a:r>
              <a:rPr lang="en-SE" baseline="-25000" dirty="0"/>
              <a:t>4</a:t>
            </a:r>
          </a:p>
          <a:p>
            <a:r>
              <a:rPr lang="en-SE" dirty="0"/>
              <a:t>0,012A	0,08A	0,012A	1,6mA</a:t>
            </a:r>
          </a:p>
          <a:p>
            <a:endParaRPr lang="en-SE" dirty="0"/>
          </a:p>
        </p:txBody>
      </p:sp>
      <p:sp>
        <p:nvSpPr>
          <p:cNvPr id="3" name="Title 2">
            <a:extLst>
              <a:ext uri="{FF2B5EF4-FFF2-40B4-BE49-F238E27FC236}">
                <a16:creationId xmlns:a16="http://schemas.microsoft.com/office/drawing/2014/main" id="{F1FF6CCC-CCC8-3949-9E9F-5F4D71AED195}"/>
              </a:ext>
            </a:extLst>
          </p:cNvPr>
          <p:cNvSpPr>
            <a:spLocks noGrp="1"/>
          </p:cNvSpPr>
          <p:nvPr>
            <p:ph type="title"/>
          </p:nvPr>
        </p:nvSpPr>
        <p:spPr/>
        <p:txBody>
          <a:bodyPr/>
          <a:lstStyle/>
          <a:p>
            <a:r>
              <a:rPr lang="en-SE" dirty="0"/>
              <a:t>Parallellkoppling</a:t>
            </a:r>
          </a:p>
        </p:txBody>
      </p:sp>
      <p:sp>
        <p:nvSpPr>
          <p:cNvPr id="4" name="Text Placeholder 3">
            <a:extLst>
              <a:ext uri="{FF2B5EF4-FFF2-40B4-BE49-F238E27FC236}">
                <a16:creationId xmlns:a16="http://schemas.microsoft.com/office/drawing/2014/main" id="{407B35DE-EE53-714A-AFE7-5761DB9ACA97}"/>
              </a:ext>
            </a:extLst>
          </p:cNvPr>
          <p:cNvSpPr>
            <a:spLocks noGrp="1"/>
          </p:cNvSpPr>
          <p:nvPr>
            <p:ph type="body" sz="quarter" idx="10"/>
          </p:nvPr>
        </p:nvSpPr>
        <p:spPr/>
        <p:txBody>
          <a:bodyPr>
            <a:normAutofit lnSpcReduction="10000"/>
          </a:bodyPr>
          <a:lstStyle/>
          <a:p>
            <a:r>
              <a:rPr lang="en-SE" dirty="0"/>
              <a:t>1.2 Elektriska kretsar</a:t>
            </a:r>
          </a:p>
        </p:txBody>
      </p:sp>
      <p:pic>
        <p:nvPicPr>
          <p:cNvPr id="6" name="Picture 5">
            <a:extLst>
              <a:ext uri="{FF2B5EF4-FFF2-40B4-BE49-F238E27FC236}">
                <a16:creationId xmlns:a16="http://schemas.microsoft.com/office/drawing/2014/main" id="{8B3B3597-7272-824F-887D-2F3DBC2BAEDD}"/>
              </a:ext>
            </a:extLst>
          </p:cNvPr>
          <p:cNvPicPr>
            <a:picLocks noChangeAspect="1"/>
          </p:cNvPicPr>
          <p:nvPr/>
        </p:nvPicPr>
        <p:blipFill>
          <a:blip r:embed="rId2"/>
          <a:stretch>
            <a:fillRect/>
          </a:stretch>
        </p:blipFill>
        <p:spPr>
          <a:xfrm>
            <a:off x="409575" y="1638076"/>
            <a:ext cx="5202144" cy="1397237"/>
          </a:xfrm>
          <a:prstGeom prst="rect">
            <a:avLst/>
          </a:prstGeom>
        </p:spPr>
      </p:pic>
      <p:sp>
        <p:nvSpPr>
          <p:cNvPr id="5" name="Slide Number Placeholder 4">
            <a:extLst>
              <a:ext uri="{FF2B5EF4-FFF2-40B4-BE49-F238E27FC236}">
                <a16:creationId xmlns:a16="http://schemas.microsoft.com/office/drawing/2014/main" id="{6E40940C-51D5-1344-AA76-CCF57C4A58AD}"/>
              </a:ext>
            </a:extLst>
          </p:cNvPr>
          <p:cNvSpPr>
            <a:spLocks noGrp="1"/>
          </p:cNvSpPr>
          <p:nvPr>
            <p:ph type="sldNum" sz="quarter" idx="13"/>
          </p:nvPr>
        </p:nvSpPr>
        <p:spPr/>
        <p:txBody>
          <a:bodyPr/>
          <a:lstStyle/>
          <a:p>
            <a:fld id="{5818BEF9-6AEC-154B-B50F-057E6E327BFC}" type="slidenum">
              <a:rPr lang="en-SE" smtClean="0"/>
              <a:t>37</a:t>
            </a:fld>
            <a:endParaRPr lang="en-SE" dirty="0"/>
          </a:p>
        </p:txBody>
      </p:sp>
    </p:spTree>
    <p:extLst>
      <p:ext uri="{BB962C8B-B14F-4D97-AF65-F5344CB8AC3E}">
        <p14:creationId xmlns:p14="http://schemas.microsoft.com/office/powerpoint/2010/main" val="3885303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CB7FCB-9D5C-CF49-B6A1-5A037A51F03E}"/>
              </a:ext>
            </a:extLst>
          </p:cNvPr>
          <p:cNvSpPr>
            <a:spLocks noGrp="1"/>
          </p:cNvSpPr>
          <p:nvPr>
            <p:ph idx="1"/>
          </p:nvPr>
        </p:nvSpPr>
        <p:spPr/>
        <p:txBody>
          <a:bodyPr/>
          <a:lstStyle/>
          <a:p>
            <a:r>
              <a:rPr lang="en-SE" dirty="0"/>
              <a:t>Om vi mäter strömmen genom kretsen vid anslutningen till batteriet får vi</a:t>
            </a:r>
          </a:p>
          <a:p>
            <a:r>
              <a:rPr lang="en-SE" dirty="0"/>
              <a:t>I</a:t>
            </a:r>
            <a:r>
              <a:rPr lang="en-SE" baseline="-25000" dirty="0"/>
              <a:t>tot</a:t>
            </a:r>
          </a:p>
          <a:p>
            <a:r>
              <a:rPr lang="en-SE" dirty="0"/>
              <a:t>0,1056A</a:t>
            </a:r>
          </a:p>
          <a:p>
            <a:endParaRPr lang="en-SE" dirty="0"/>
          </a:p>
          <a:p>
            <a:r>
              <a:rPr lang="en-SE" dirty="0"/>
              <a:t>Om vi summerar strömmarna genom motstånden får vi samma resultat:</a:t>
            </a:r>
          </a:p>
          <a:p>
            <a:r>
              <a:rPr lang="en-SE" dirty="0"/>
              <a:t>I</a:t>
            </a:r>
            <a:r>
              <a:rPr lang="en-SE" baseline="-25000" dirty="0"/>
              <a:t>1</a:t>
            </a:r>
            <a:r>
              <a:rPr lang="en-SE" dirty="0"/>
              <a:t> + I</a:t>
            </a:r>
            <a:r>
              <a:rPr lang="en-SE" baseline="-25000" dirty="0"/>
              <a:t>2</a:t>
            </a:r>
            <a:r>
              <a:rPr lang="en-SE" dirty="0"/>
              <a:t> + I</a:t>
            </a:r>
            <a:r>
              <a:rPr lang="en-SE" baseline="-25000" dirty="0"/>
              <a:t>3</a:t>
            </a:r>
            <a:r>
              <a:rPr lang="en-SE" dirty="0"/>
              <a:t> + I</a:t>
            </a:r>
            <a:r>
              <a:rPr lang="en-SE" baseline="-25000" dirty="0"/>
              <a:t>4</a:t>
            </a:r>
            <a:r>
              <a:rPr lang="en-SE" dirty="0"/>
              <a:t> = 0,1056A</a:t>
            </a:r>
          </a:p>
          <a:p>
            <a:endParaRPr lang="en-SE" dirty="0"/>
          </a:p>
          <a:p>
            <a:r>
              <a:rPr lang="en-SE" dirty="0"/>
              <a:t>Med ohms lag kan vi räkna ut det sammalagda motståndet i kretsen:</a:t>
            </a:r>
          </a:p>
          <a:p>
            <a:r>
              <a:rPr lang="en-SE" dirty="0"/>
              <a:t>R</a:t>
            </a:r>
            <a:r>
              <a:rPr lang="en-SE" baseline="-25000" dirty="0"/>
              <a:t>tot </a:t>
            </a:r>
            <a:r>
              <a:rPr lang="en-SE" dirty="0"/>
              <a:t>= U/I</a:t>
            </a:r>
            <a:r>
              <a:rPr lang="en-SE" baseline="-25000" dirty="0"/>
              <a:t>tot</a:t>
            </a:r>
            <a:r>
              <a:rPr lang="en-SE" dirty="0"/>
              <a:t> 					R</a:t>
            </a:r>
            <a:r>
              <a:rPr lang="en-SE" baseline="-25000" dirty="0"/>
              <a:t>tot</a:t>
            </a:r>
            <a:r>
              <a:rPr lang="en-SE" dirty="0"/>
              <a:t> = 12/0,1056 ≈ 114 ohm</a:t>
            </a:r>
          </a:p>
          <a:p>
            <a:endParaRPr lang="en-SE" dirty="0"/>
          </a:p>
          <a:p>
            <a:r>
              <a:rPr lang="en-SE" dirty="0"/>
              <a:t>Vi kan också skriva detta som:</a:t>
            </a:r>
          </a:p>
          <a:p>
            <a:r>
              <a:rPr lang="en-SE" b="1" dirty="0"/>
              <a:t>1/R</a:t>
            </a:r>
            <a:r>
              <a:rPr lang="en-SE" b="1" baseline="-25000" dirty="0"/>
              <a:t>tot</a:t>
            </a:r>
            <a:r>
              <a:rPr lang="en-SE" dirty="0"/>
              <a:t>  =  I</a:t>
            </a:r>
            <a:r>
              <a:rPr lang="en-SE" baseline="-25000" dirty="0"/>
              <a:t>tot</a:t>
            </a:r>
            <a:r>
              <a:rPr lang="en-SE" dirty="0"/>
              <a:t>/U  =  (I</a:t>
            </a:r>
            <a:r>
              <a:rPr lang="en-SE" baseline="-25000" dirty="0"/>
              <a:t>1</a:t>
            </a:r>
            <a:r>
              <a:rPr lang="en-SE" dirty="0"/>
              <a:t> + I</a:t>
            </a:r>
            <a:r>
              <a:rPr lang="en-SE" baseline="-25000" dirty="0"/>
              <a:t>2</a:t>
            </a:r>
            <a:r>
              <a:rPr lang="en-SE" dirty="0"/>
              <a:t> + I</a:t>
            </a:r>
            <a:r>
              <a:rPr lang="en-SE" baseline="-25000" dirty="0"/>
              <a:t>3</a:t>
            </a:r>
            <a:r>
              <a:rPr lang="en-SE" dirty="0"/>
              <a:t> + I</a:t>
            </a:r>
            <a:r>
              <a:rPr lang="en-SE" baseline="-25000" dirty="0"/>
              <a:t>4</a:t>
            </a:r>
            <a:r>
              <a:rPr lang="en-SE" dirty="0"/>
              <a:t>)/U  =  I</a:t>
            </a:r>
            <a:r>
              <a:rPr lang="en-SE" baseline="-25000" dirty="0"/>
              <a:t>1</a:t>
            </a:r>
            <a:r>
              <a:rPr lang="en-SE" dirty="0"/>
              <a:t>/U + I</a:t>
            </a:r>
            <a:r>
              <a:rPr lang="en-SE" baseline="-25000" dirty="0"/>
              <a:t>2</a:t>
            </a:r>
            <a:r>
              <a:rPr lang="en-SE" dirty="0"/>
              <a:t>/U + I</a:t>
            </a:r>
            <a:r>
              <a:rPr lang="en-SE" baseline="-25000" dirty="0"/>
              <a:t>3</a:t>
            </a:r>
            <a:r>
              <a:rPr lang="en-SE" dirty="0"/>
              <a:t>/U + I</a:t>
            </a:r>
            <a:r>
              <a:rPr lang="en-SE" baseline="-25000" dirty="0"/>
              <a:t>4</a:t>
            </a:r>
            <a:r>
              <a:rPr lang="en-SE" dirty="0"/>
              <a:t>/U  =  </a:t>
            </a:r>
            <a:r>
              <a:rPr lang="en-SE" b="1" dirty="0"/>
              <a:t>1/R</a:t>
            </a:r>
            <a:r>
              <a:rPr lang="en-SE" b="1" baseline="-25000" dirty="0"/>
              <a:t>1</a:t>
            </a:r>
            <a:r>
              <a:rPr lang="en-SE" b="1" dirty="0"/>
              <a:t> + 1/R</a:t>
            </a:r>
            <a:r>
              <a:rPr lang="en-SE" b="1" baseline="-25000" dirty="0"/>
              <a:t>2</a:t>
            </a:r>
            <a:r>
              <a:rPr lang="en-SE" b="1" dirty="0"/>
              <a:t> + 1/R</a:t>
            </a:r>
            <a:r>
              <a:rPr lang="en-SE" b="1" baseline="-25000" dirty="0"/>
              <a:t>3</a:t>
            </a:r>
            <a:r>
              <a:rPr lang="en-SE" b="1" dirty="0"/>
              <a:t> + 1/R</a:t>
            </a:r>
            <a:r>
              <a:rPr lang="en-SE" b="1" baseline="-25000" dirty="0"/>
              <a:t>4</a:t>
            </a:r>
          </a:p>
          <a:p>
            <a:r>
              <a:rPr lang="en-SE" b="1" dirty="0"/>
              <a:t>1/R</a:t>
            </a:r>
            <a:r>
              <a:rPr lang="en-SE" b="1" baseline="-25000" dirty="0"/>
              <a:t>tot</a:t>
            </a:r>
            <a:r>
              <a:rPr lang="en-SE" dirty="0"/>
              <a:t>  =  1/1000 + 1/150 + 1/1000 + 1/7500 = 0,0088		Rtot = 1/0,0088 ≈ 114 ohm</a:t>
            </a:r>
          </a:p>
        </p:txBody>
      </p:sp>
      <p:sp>
        <p:nvSpPr>
          <p:cNvPr id="3" name="Title 2">
            <a:extLst>
              <a:ext uri="{FF2B5EF4-FFF2-40B4-BE49-F238E27FC236}">
                <a16:creationId xmlns:a16="http://schemas.microsoft.com/office/drawing/2014/main" id="{6368C16F-412C-A04C-AC1F-3530AC8DD691}"/>
              </a:ext>
            </a:extLst>
          </p:cNvPr>
          <p:cNvSpPr>
            <a:spLocks noGrp="1"/>
          </p:cNvSpPr>
          <p:nvPr>
            <p:ph type="title"/>
          </p:nvPr>
        </p:nvSpPr>
        <p:spPr/>
        <p:txBody>
          <a:bodyPr/>
          <a:lstStyle/>
          <a:p>
            <a:r>
              <a:rPr lang="en-SE" dirty="0"/>
              <a:t>Parallellkoppling</a:t>
            </a:r>
          </a:p>
        </p:txBody>
      </p:sp>
      <p:sp>
        <p:nvSpPr>
          <p:cNvPr id="4" name="Text Placeholder 3">
            <a:extLst>
              <a:ext uri="{FF2B5EF4-FFF2-40B4-BE49-F238E27FC236}">
                <a16:creationId xmlns:a16="http://schemas.microsoft.com/office/drawing/2014/main" id="{F35E6EE8-4AD2-9D4B-B062-6E0F2E8B690B}"/>
              </a:ext>
            </a:extLst>
          </p:cNvPr>
          <p:cNvSpPr>
            <a:spLocks noGrp="1"/>
          </p:cNvSpPr>
          <p:nvPr>
            <p:ph type="body" sz="quarter" idx="10"/>
          </p:nvPr>
        </p:nvSpPr>
        <p:spPr/>
        <p:txBody>
          <a:bodyPr>
            <a:normAutofit lnSpcReduction="10000"/>
          </a:bodyPr>
          <a:lstStyle/>
          <a:p>
            <a:r>
              <a:rPr lang="en-SE" dirty="0"/>
              <a:t>1.2 Elektriska kretsar</a:t>
            </a:r>
          </a:p>
        </p:txBody>
      </p:sp>
      <p:sp>
        <p:nvSpPr>
          <p:cNvPr id="5" name="Slide Number Placeholder 4">
            <a:extLst>
              <a:ext uri="{FF2B5EF4-FFF2-40B4-BE49-F238E27FC236}">
                <a16:creationId xmlns:a16="http://schemas.microsoft.com/office/drawing/2014/main" id="{4505B551-82E8-AA47-A985-85743BAA261E}"/>
              </a:ext>
            </a:extLst>
          </p:cNvPr>
          <p:cNvSpPr>
            <a:spLocks noGrp="1"/>
          </p:cNvSpPr>
          <p:nvPr>
            <p:ph type="sldNum" sz="quarter" idx="13"/>
          </p:nvPr>
        </p:nvSpPr>
        <p:spPr/>
        <p:txBody>
          <a:bodyPr/>
          <a:lstStyle/>
          <a:p>
            <a:fld id="{5818BEF9-6AEC-154B-B50F-057E6E327BFC}" type="slidenum">
              <a:rPr lang="en-SE" smtClean="0"/>
              <a:t>38</a:t>
            </a:fld>
            <a:endParaRPr lang="en-SE" dirty="0"/>
          </a:p>
        </p:txBody>
      </p:sp>
    </p:spTree>
    <p:extLst>
      <p:ext uri="{BB962C8B-B14F-4D97-AF65-F5344CB8AC3E}">
        <p14:creationId xmlns:p14="http://schemas.microsoft.com/office/powerpoint/2010/main" val="1206478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B2533E-D72A-A94E-B0AA-F87DD558D5AE}"/>
              </a:ext>
            </a:extLst>
          </p:cNvPr>
          <p:cNvSpPr>
            <a:spLocks noGrp="1"/>
          </p:cNvSpPr>
          <p:nvPr>
            <p:ph idx="1"/>
          </p:nvPr>
        </p:nvSpPr>
        <p:spPr/>
        <p:txBody>
          <a:bodyPr>
            <a:normAutofit lnSpcReduction="10000"/>
          </a:bodyPr>
          <a:lstStyle/>
          <a:p>
            <a:r>
              <a:rPr lang="en-SE" dirty="0"/>
              <a:t>Vid parallellkoppling av flera olika motstånd R</a:t>
            </a:r>
            <a:r>
              <a:rPr lang="en-SE" baseline="-25000" dirty="0"/>
              <a:t>1</a:t>
            </a:r>
            <a:r>
              <a:rPr lang="en-SE" dirty="0"/>
              <a:t>, R</a:t>
            </a:r>
            <a:r>
              <a:rPr lang="en-SE" baseline="-25000" dirty="0"/>
              <a:t>2</a:t>
            </a:r>
            <a:r>
              <a:rPr lang="en-SE" dirty="0"/>
              <a:t>, … R</a:t>
            </a:r>
            <a:r>
              <a:rPr lang="en-SE" baseline="-25000" dirty="0"/>
              <a:t>n</a:t>
            </a:r>
            <a:r>
              <a:rPr lang="en-SE" dirty="0"/>
              <a:t> gäller följande:</a:t>
            </a:r>
          </a:p>
          <a:p>
            <a:pPr marL="285750" indent="-285750">
              <a:buFont typeface="Arial" panose="020B0604020202020204" pitchFamily="34" charset="0"/>
              <a:buChar char="•"/>
            </a:pPr>
            <a:r>
              <a:rPr lang="en-SE" b="1" dirty="0"/>
              <a:t>Spänningen</a:t>
            </a:r>
            <a:r>
              <a:rPr lang="en-SE" dirty="0"/>
              <a:t> över samtliga motstånd är densamma:</a:t>
            </a:r>
            <a:br>
              <a:rPr lang="en-SE" dirty="0"/>
            </a:br>
            <a:br>
              <a:rPr lang="en-SE" dirty="0"/>
            </a:br>
            <a:r>
              <a:rPr lang="en-SE" dirty="0"/>
              <a:t>U</a:t>
            </a:r>
            <a:r>
              <a:rPr lang="en-SE" baseline="-25000" dirty="0"/>
              <a:t>1</a:t>
            </a:r>
            <a:r>
              <a:rPr lang="en-SE" dirty="0"/>
              <a:t> = U</a:t>
            </a:r>
            <a:r>
              <a:rPr lang="en-SE" baseline="-25000" dirty="0"/>
              <a:t>2</a:t>
            </a:r>
            <a:r>
              <a:rPr lang="en-SE" dirty="0"/>
              <a:t> = … = U</a:t>
            </a:r>
            <a:r>
              <a:rPr lang="en-SE" baseline="-25000" dirty="0"/>
              <a:t>n</a:t>
            </a:r>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SE" b="1" dirty="0"/>
              <a:t>Summan av strömmen</a:t>
            </a:r>
            <a:r>
              <a:rPr lang="en-SE" dirty="0"/>
              <a:t> genom varje motstånd är lika med den totala strömmen genom spänningskällan:</a:t>
            </a:r>
            <a:br>
              <a:rPr lang="en-SE" dirty="0"/>
            </a:br>
            <a:br>
              <a:rPr lang="en-SE" dirty="0"/>
            </a:br>
            <a:r>
              <a:rPr lang="en-SE" dirty="0"/>
              <a:t>I</a:t>
            </a:r>
            <a:r>
              <a:rPr lang="en-SE" baseline="-25000" dirty="0"/>
              <a:t>1</a:t>
            </a:r>
            <a:r>
              <a:rPr lang="en-SE" dirty="0"/>
              <a:t> + I</a:t>
            </a:r>
            <a:r>
              <a:rPr lang="en-SE" baseline="-25000" dirty="0"/>
              <a:t>2</a:t>
            </a:r>
            <a:r>
              <a:rPr lang="en-SE" dirty="0"/>
              <a:t> + … + I</a:t>
            </a:r>
            <a:r>
              <a:rPr lang="en-SE" baseline="-25000" dirty="0"/>
              <a:t>n</a:t>
            </a:r>
            <a:r>
              <a:rPr lang="en-SE" dirty="0"/>
              <a:t> = I</a:t>
            </a:r>
            <a:r>
              <a:rPr lang="en-SE" baseline="-25000" dirty="0"/>
              <a:t>tot</a:t>
            </a:r>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SE" b="1" dirty="0"/>
              <a:t>För den sammanlagda resistansen</a:t>
            </a:r>
            <a:r>
              <a:rPr lang="en-SE" dirty="0"/>
              <a:t> i kretsen gäller:</a:t>
            </a:r>
            <a:br>
              <a:rPr lang="en-SE" dirty="0"/>
            </a:br>
            <a:br>
              <a:rPr lang="en-SE" dirty="0"/>
            </a:br>
            <a:r>
              <a:rPr lang="en-SE" dirty="0"/>
              <a:t>1/R</a:t>
            </a:r>
            <a:r>
              <a:rPr lang="en-SE" baseline="-25000" dirty="0"/>
              <a:t>tot</a:t>
            </a:r>
            <a:r>
              <a:rPr lang="en-SE" dirty="0"/>
              <a:t> = 1/R</a:t>
            </a:r>
            <a:r>
              <a:rPr lang="en-SE" baseline="-25000" dirty="0"/>
              <a:t>1</a:t>
            </a:r>
            <a:r>
              <a:rPr lang="en-SE" dirty="0"/>
              <a:t> + 1/R</a:t>
            </a:r>
            <a:r>
              <a:rPr lang="en-SE" baseline="-25000" dirty="0"/>
              <a:t>2</a:t>
            </a:r>
            <a:r>
              <a:rPr lang="en-SE" dirty="0"/>
              <a:t> + … + 1/R</a:t>
            </a:r>
            <a:r>
              <a:rPr lang="en-SE" baseline="-25000" dirty="0"/>
              <a:t>n</a:t>
            </a:r>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SE" b="1" dirty="0"/>
              <a:t>Vid parallellkoppling av </a:t>
            </a:r>
            <a:r>
              <a:rPr lang="en-SE" b="1" i="1" dirty="0"/>
              <a:t>två</a:t>
            </a:r>
            <a:r>
              <a:rPr lang="en-SE" b="1" dirty="0"/>
              <a:t> olika motstånd</a:t>
            </a:r>
            <a:r>
              <a:rPr lang="en-SE" dirty="0"/>
              <a:t> kan detta förenklas till:</a:t>
            </a:r>
            <a:br>
              <a:rPr lang="en-SE" dirty="0"/>
            </a:br>
            <a:br>
              <a:rPr lang="en-SE" dirty="0"/>
            </a:br>
            <a:r>
              <a:rPr lang="en-SE" dirty="0"/>
              <a:t>R</a:t>
            </a:r>
            <a:r>
              <a:rPr lang="en-SE" baseline="-25000" dirty="0"/>
              <a:t>tot</a:t>
            </a:r>
            <a:r>
              <a:rPr lang="en-SE" dirty="0"/>
              <a:t> = (R</a:t>
            </a:r>
            <a:r>
              <a:rPr lang="en-SE" baseline="-25000" dirty="0"/>
              <a:t>1</a:t>
            </a:r>
            <a:r>
              <a:rPr lang="en-SE" dirty="0"/>
              <a:t> x R</a:t>
            </a:r>
            <a:r>
              <a:rPr lang="en-SE" baseline="-25000" dirty="0"/>
              <a:t>2</a:t>
            </a:r>
            <a:r>
              <a:rPr lang="en-SE" dirty="0"/>
              <a:t>)/(R</a:t>
            </a:r>
            <a:r>
              <a:rPr lang="en-SE" baseline="-25000" dirty="0"/>
              <a:t>1</a:t>
            </a:r>
            <a:r>
              <a:rPr lang="en-SE" dirty="0"/>
              <a:t> + R</a:t>
            </a:r>
            <a:r>
              <a:rPr lang="en-SE" baseline="-25000" dirty="0"/>
              <a:t>2</a:t>
            </a:r>
            <a:r>
              <a:rPr lang="en-SE" dirty="0"/>
              <a:t>)</a:t>
            </a:r>
          </a:p>
        </p:txBody>
      </p:sp>
      <p:sp>
        <p:nvSpPr>
          <p:cNvPr id="3" name="Title 2">
            <a:extLst>
              <a:ext uri="{FF2B5EF4-FFF2-40B4-BE49-F238E27FC236}">
                <a16:creationId xmlns:a16="http://schemas.microsoft.com/office/drawing/2014/main" id="{6AE441C2-3E62-E145-8DAD-82E7E9B59CCB}"/>
              </a:ext>
            </a:extLst>
          </p:cNvPr>
          <p:cNvSpPr>
            <a:spLocks noGrp="1"/>
          </p:cNvSpPr>
          <p:nvPr>
            <p:ph type="title"/>
          </p:nvPr>
        </p:nvSpPr>
        <p:spPr/>
        <p:txBody>
          <a:bodyPr/>
          <a:lstStyle/>
          <a:p>
            <a:r>
              <a:rPr lang="en-SE" dirty="0"/>
              <a:t>Parallellkoppling</a:t>
            </a:r>
          </a:p>
        </p:txBody>
      </p:sp>
      <p:sp>
        <p:nvSpPr>
          <p:cNvPr id="4" name="Text Placeholder 3">
            <a:extLst>
              <a:ext uri="{FF2B5EF4-FFF2-40B4-BE49-F238E27FC236}">
                <a16:creationId xmlns:a16="http://schemas.microsoft.com/office/drawing/2014/main" id="{C5EFECA7-028A-A049-9E68-35AD35A988DC}"/>
              </a:ext>
            </a:extLst>
          </p:cNvPr>
          <p:cNvSpPr>
            <a:spLocks noGrp="1"/>
          </p:cNvSpPr>
          <p:nvPr>
            <p:ph type="body" sz="quarter" idx="10"/>
          </p:nvPr>
        </p:nvSpPr>
        <p:spPr/>
        <p:txBody>
          <a:bodyPr>
            <a:normAutofit lnSpcReduction="10000"/>
          </a:bodyPr>
          <a:lstStyle/>
          <a:p>
            <a:r>
              <a:rPr lang="en-SE" dirty="0"/>
              <a:t>1.2 Elektriska kretsar</a:t>
            </a:r>
          </a:p>
        </p:txBody>
      </p:sp>
      <p:sp>
        <p:nvSpPr>
          <p:cNvPr id="5" name="Slide Number Placeholder 4">
            <a:extLst>
              <a:ext uri="{FF2B5EF4-FFF2-40B4-BE49-F238E27FC236}">
                <a16:creationId xmlns:a16="http://schemas.microsoft.com/office/drawing/2014/main" id="{2EB960A1-1FC3-D044-8262-92C198452AD9}"/>
              </a:ext>
            </a:extLst>
          </p:cNvPr>
          <p:cNvSpPr>
            <a:spLocks noGrp="1"/>
          </p:cNvSpPr>
          <p:nvPr>
            <p:ph type="sldNum" sz="quarter" idx="13"/>
          </p:nvPr>
        </p:nvSpPr>
        <p:spPr/>
        <p:txBody>
          <a:bodyPr/>
          <a:lstStyle/>
          <a:p>
            <a:fld id="{5818BEF9-6AEC-154B-B50F-057E6E327BFC}" type="slidenum">
              <a:rPr lang="en-SE" smtClean="0"/>
              <a:t>39</a:t>
            </a:fld>
            <a:endParaRPr lang="en-SE" dirty="0"/>
          </a:p>
        </p:txBody>
      </p:sp>
    </p:spTree>
    <p:extLst>
      <p:ext uri="{BB962C8B-B14F-4D97-AF65-F5344CB8AC3E}">
        <p14:creationId xmlns:p14="http://schemas.microsoft.com/office/powerpoint/2010/main" val="1841770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3A316B-489F-F843-BC17-6F0647D0FC2E}"/>
              </a:ext>
            </a:extLst>
          </p:cNvPr>
          <p:cNvSpPr>
            <a:spLocks noGrp="1"/>
          </p:cNvSpPr>
          <p:nvPr>
            <p:ph idx="1"/>
          </p:nvPr>
        </p:nvSpPr>
        <p:spPr/>
        <p:txBody>
          <a:bodyPr/>
          <a:lstStyle/>
          <a:p>
            <a:r>
              <a:rPr lang="en-SE" b="1" dirty="0"/>
              <a:t>En ledare</a:t>
            </a:r>
            <a:r>
              <a:rPr lang="en-SE" dirty="0"/>
              <a:t> är ett material där elektronerna är relativt rörliga och därför kan bära elektrisk ström. Exempel på ledare goda ledare är metaller. Även vätskor med saltlösningar är ledare, och kroppen kan också leda ström. Ström genom kroppen är mycket farligt och kan vara dödande.</a:t>
            </a:r>
          </a:p>
          <a:p>
            <a:r>
              <a:rPr lang="en-SE" b="1" dirty="0"/>
              <a:t>En isolator</a:t>
            </a:r>
            <a:r>
              <a:rPr lang="en-SE" dirty="0"/>
              <a:t> är ett material där elektronerna sitter relativt fast, och det leder därför inte ström under normala förhållanden. Exempel på isolatorer är plast, gummi, glas, porslin, keramik, (torrt) trä och (torr) luft. </a:t>
            </a:r>
          </a:p>
          <a:p>
            <a:endParaRPr lang="en-SE" dirty="0"/>
          </a:p>
        </p:txBody>
      </p:sp>
      <p:sp>
        <p:nvSpPr>
          <p:cNvPr id="3" name="Title 2">
            <a:extLst>
              <a:ext uri="{FF2B5EF4-FFF2-40B4-BE49-F238E27FC236}">
                <a16:creationId xmlns:a16="http://schemas.microsoft.com/office/drawing/2014/main" id="{2D016C69-0850-9F46-BC18-EF35A5D0B377}"/>
              </a:ext>
            </a:extLst>
          </p:cNvPr>
          <p:cNvSpPr>
            <a:spLocks noGrp="1"/>
          </p:cNvSpPr>
          <p:nvPr>
            <p:ph type="title"/>
          </p:nvPr>
        </p:nvSpPr>
        <p:spPr/>
        <p:txBody>
          <a:bodyPr>
            <a:normAutofit/>
          </a:bodyPr>
          <a:lstStyle/>
          <a:p>
            <a:r>
              <a:rPr lang="en-SE" b="1" dirty="0"/>
              <a:t>Ledare och isolatorer</a:t>
            </a:r>
            <a:endParaRPr lang="en-SE" dirty="0"/>
          </a:p>
        </p:txBody>
      </p:sp>
      <p:sp>
        <p:nvSpPr>
          <p:cNvPr id="4" name="Text Placeholder 3">
            <a:extLst>
              <a:ext uri="{FF2B5EF4-FFF2-40B4-BE49-F238E27FC236}">
                <a16:creationId xmlns:a16="http://schemas.microsoft.com/office/drawing/2014/main" id="{56CA8625-3529-3545-B7D7-EF3474A1A32E}"/>
              </a:ext>
            </a:extLst>
          </p:cNvPr>
          <p:cNvSpPr>
            <a:spLocks noGrp="1"/>
          </p:cNvSpPr>
          <p:nvPr>
            <p:ph type="body" sz="quarter" idx="10"/>
          </p:nvPr>
        </p:nvSpPr>
        <p:spPr/>
        <p:txBody>
          <a:bodyPr>
            <a:normAutofit lnSpcReduction="10000"/>
          </a:bodyPr>
          <a:lstStyle/>
          <a:p>
            <a:r>
              <a:rPr lang="en-SE" dirty="0"/>
              <a:t>1.1 Grundläggande ellära</a:t>
            </a:r>
          </a:p>
        </p:txBody>
      </p:sp>
      <p:sp>
        <p:nvSpPr>
          <p:cNvPr id="5" name="Slide Number Placeholder 4">
            <a:extLst>
              <a:ext uri="{FF2B5EF4-FFF2-40B4-BE49-F238E27FC236}">
                <a16:creationId xmlns:a16="http://schemas.microsoft.com/office/drawing/2014/main" id="{8D560184-BAD0-D442-A1B7-995235019E8A}"/>
              </a:ext>
            </a:extLst>
          </p:cNvPr>
          <p:cNvSpPr>
            <a:spLocks noGrp="1"/>
          </p:cNvSpPr>
          <p:nvPr>
            <p:ph type="sldNum" sz="quarter" idx="13"/>
          </p:nvPr>
        </p:nvSpPr>
        <p:spPr/>
        <p:txBody>
          <a:bodyPr/>
          <a:lstStyle/>
          <a:p>
            <a:fld id="{5818BEF9-6AEC-154B-B50F-057E6E327BFC}" type="slidenum">
              <a:rPr lang="en-SE" smtClean="0"/>
              <a:t>4</a:t>
            </a:fld>
            <a:endParaRPr lang="en-SE" dirty="0"/>
          </a:p>
        </p:txBody>
      </p:sp>
    </p:spTree>
    <p:extLst>
      <p:ext uri="{BB962C8B-B14F-4D97-AF65-F5344CB8AC3E}">
        <p14:creationId xmlns:p14="http://schemas.microsoft.com/office/powerpoint/2010/main" val="75180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626240-F353-D849-A851-74F3743FCF1A}"/>
              </a:ext>
            </a:extLst>
          </p:cNvPr>
          <p:cNvSpPr>
            <a:spLocks noGrp="1"/>
          </p:cNvSpPr>
          <p:nvPr>
            <p:ph idx="1"/>
          </p:nvPr>
        </p:nvSpPr>
        <p:spPr/>
        <p:txBody>
          <a:bodyPr/>
          <a:lstStyle/>
          <a:p>
            <a:r>
              <a:rPr lang="en-SE" dirty="0"/>
              <a:t>För att lättare minnas hur serie- och parallellkoppling fungerar kan det vara bra att få en känsla för vad som händer genom att jämföra med vattenflöden. </a:t>
            </a:r>
          </a:p>
          <a:p>
            <a:endParaRPr lang="en-SE" b="1" dirty="0"/>
          </a:p>
          <a:p>
            <a:r>
              <a:rPr lang="en-SE" b="1" dirty="0"/>
              <a:t>Vid en seriekoppling av rörstycken med olika tjocklekar</a:t>
            </a:r>
            <a:r>
              <a:rPr lang="en-SE" dirty="0"/>
              <a:t> kommer det att vara samma vattenflöde genom alla rör, oavsett tjocklek. Trycket på varje rörstycke är dock olika. Trängre rör kommer att utsättas för högre tryck medan rymliga rör utsätts för lågt tryck. Efter att vattnet passerat ett trångt rör kommer trycket att ha sjunkit avsevärt, medan trycket inte sjunker så mycket efter ett rymligt rör. Det sammalagda tryckfallet är lika med summan av tryckfallet i varje rörstycke.</a:t>
            </a:r>
          </a:p>
          <a:p>
            <a:endParaRPr lang="en-SE" dirty="0"/>
          </a:p>
          <a:p>
            <a:r>
              <a:rPr lang="en-SE" b="1" dirty="0"/>
              <a:t>Vid parallellkoppling av rörstycken med olika tjocklekar</a:t>
            </a:r>
            <a:r>
              <a:rPr lang="en-SE" dirty="0"/>
              <a:t> kommer alla rörstycken att utsättas för samma tryck. Vattenflödet genom varje rörstycke kommer att bero på dess tjocklek. Genom trånga rör flödar mindre vatten och genom rymliga rör flödar mer vatten. Summan av vattenflödet genom samtliga rörstycken är lika stor som det totala vattenflödet från vattenkällan. </a:t>
            </a:r>
          </a:p>
        </p:txBody>
      </p:sp>
      <p:sp>
        <p:nvSpPr>
          <p:cNvPr id="3" name="Title 2">
            <a:extLst>
              <a:ext uri="{FF2B5EF4-FFF2-40B4-BE49-F238E27FC236}">
                <a16:creationId xmlns:a16="http://schemas.microsoft.com/office/drawing/2014/main" id="{A7F67A3A-1DDB-1142-8D9F-E811E9152B3A}"/>
              </a:ext>
            </a:extLst>
          </p:cNvPr>
          <p:cNvSpPr>
            <a:spLocks noGrp="1"/>
          </p:cNvSpPr>
          <p:nvPr>
            <p:ph type="title"/>
          </p:nvPr>
        </p:nvSpPr>
        <p:spPr/>
        <p:txBody>
          <a:bodyPr/>
          <a:lstStyle/>
          <a:p>
            <a:r>
              <a:rPr lang="en-SE" dirty="0"/>
              <a:t>Serie- och parallellkoppling – analogi med vatten</a:t>
            </a:r>
          </a:p>
        </p:txBody>
      </p:sp>
      <p:sp>
        <p:nvSpPr>
          <p:cNvPr id="4" name="Text Placeholder 3">
            <a:extLst>
              <a:ext uri="{FF2B5EF4-FFF2-40B4-BE49-F238E27FC236}">
                <a16:creationId xmlns:a16="http://schemas.microsoft.com/office/drawing/2014/main" id="{777E85BC-4EEB-1240-8404-C1AC6AEDF7E3}"/>
              </a:ext>
            </a:extLst>
          </p:cNvPr>
          <p:cNvSpPr>
            <a:spLocks noGrp="1"/>
          </p:cNvSpPr>
          <p:nvPr>
            <p:ph type="body" sz="quarter" idx="10"/>
          </p:nvPr>
        </p:nvSpPr>
        <p:spPr/>
        <p:txBody>
          <a:bodyPr>
            <a:normAutofit lnSpcReduction="10000"/>
          </a:bodyPr>
          <a:lstStyle/>
          <a:p>
            <a:r>
              <a:rPr lang="en-SE" dirty="0"/>
              <a:t>1.2 Elektriska kretsar</a:t>
            </a:r>
          </a:p>
        </p:txBody>
      </p:sp>
      <p:sp>
        <p:nvSpPr>
          <p:cNvPr id="5" name="Slide Number Placeholder 4">
            <a:extLst>
              <a:ext uri="{FF2B5EF4-FFF2-40B4-BE49-F238E27FC236}">
                <a16:creationId xmlns:a16="http://schemas.microsoft.com/office/drawing/2014/main" id="{6F130969-171E-E941-91D6-DE99819308F1}"/>
              </a:ext>
            </a:extLst>
          </p:cNvPr>
          <p:cNvSpPr>
            <a:spLocks noGrp="1"/>
          </p:cNvSpPr>
          <p:nvPr>
            <p:ph type="sldNum" sz="quarter" idx="13"/>
          </p:nvPr>
        </p:nvSpPr>
        <p:spPr/>
        <p:txBody>
          <a:bodyPr/>
          <a:lstStyle/>
          <a:p>
            <a:fld id="{5818BEF9-6AEC-154B-B50F-057E6E327BFC}" type="slidenum">
              <a:rPr lang="en-SE" smtClean="0"/>
              <a:t>40</a:t>
            </a:fld>
            <a:endParaRPr lang="en-SE" dirty="0"/>
          </a:p>
        </p:txBody>
      </p:sp>
    </p:spTree>
    <p:extLst>
      <p:ext uri="{BB962C8B-B14F-4D97-AF65-F5344CB8AC3E}">
        <p14:creationId xmlns:p14="http://schemas.microsoft.com/office/powerpoint/2010/main" val="2932365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2F894-57CB-EA4C-BA27-6E867E69E78B}"/>
              </a:ext>
            </a:extLst>
          </p:cNvPr>
          <p:cNvSpPr>
            <a:spLocks noGrp="1"/>
          </p:cNvSpPr>
          <p:nvPr>
            <p:ph idx="1"/>
          </p:nvPr>
        </p:nvSpPr>
        <p:spPr/>
        <p:txBody>
          <a:bodyPr>
            <a:normAutofit/>
          </a:bodyPr>
          <a:lstStyle/>
          <a:p>
            <a:r>
              <a:rPr lang="en-SE" dirty="0"/>
              <a:t>Det vi har lärt oss om serie- och parallellkoppling hänger samman med två lagar som kallas Kirchhoffs lag</a:t>
            </a:r>
            <a:r>
              <a:rPr lang="sv-SE" dirty="0"/>
              <a:t>ar, uppkallade efter den tyske fysikern Gustav Kirchhoff. </a:t>
            </a:r>
          </a:p>
          <a:p>
            <a:endParaRPr lang="sv-SE" dirty="0"/>
          </a:p>
          <a:p>
            <a:r>
              <a:rPr lang="sv-SE" b="1" dirty="0"/>
              <a:t>Kirchhoffs strömlag:</a:t>
            </a:r>
          </a:p>
          <a:p>
            <a:r>
              <a:rPr lang="sv-SE" i="1" dirty="0"/>
              <a:t>Summan av alla elektriska strömmar som flyter till en punkt i kretsen är lika med summan av alla strömmar som flyter från punkten, eller:</a:t>
            </a:r>
          </a:p>
          <a:p>
            <a:r>
              <a:rPr lang="sv-SE" dirty="0"/>
              <a:t>I</a:t>
            </a:r>
            <a:r>
              <a:rPr lang="sv-SE" baseline="-25000" dirty="0"/>
              <a:t>1</a:t>
            </a:r>
            <a:r>
              <a:rPr lang="sv-SE" dirty="0"/>
              <a:t> + I</a:t>
            </a:r>
            <a:r>
              <a:rPr lang="sv-SE" baseline="-25000" dirty="0"/>
              <a:t>2</a:t>
            </a:r>
            <a:r>
              <a:rPr lang="sv-SE" dirty="0"/>
              <a:t> + … + I</a:t>
            </a:r>
            <a:r>
              <a:rPr lang="sv-SE" baseline="-25000" dirty="0"/>
              <a:t>n</a:t>
            </a:r>
            <a:r>
              <a:rPr lang="sv-SE" dirty="0"/>
              <a:t> = 0</a:t>
            </a:r>
          </a:p>
          <a:p>
            <a:endParaRPr lang="sv-SE" dirty="0"/>
          </a:p>
          <a:p>
            <a:r>
              <a:rPr lang="sv-SE" b="1" dirty="0"/>
              <a:t>Kirchhoffs </a:t>
            </a:r>
            <a:r>
              <a:rPr lang="sv-SE" b="1" dirty="0" err="1"/>
              <a:t>spänningslag</a:t>
            </a:r>
            <a:r>
              <a:rPr lang="sv-SE" b="1" dirty="0"/>
              <a:t>:</a:t>
            </a:r>
          </a:p>
          <a:p>
            <a:r>
              <a:rPr lang="sv-SE" i="1" dirty="0"/>
              <a:t>Summan av alla spänningsfall (tagna med tecken) runt en sluten slinga i en krets är alltid noll, eller:</a:t>
            </a:r>
          </a:p>
          <a:p>
            <a:r>
              <a:rPr lang="sv-SE" dirty="0"/>
              <a:t>V</a:t>
            </a:r>
            <a:r>
              <a:rPr lang="sv-SE" baseline="-25000" dirty="0"/>
              <a:t>1</a:t>
            </a:r>
            <a:r>
              <a:rPr lang="sv-SE" dirty="0"/>
              <a:t> + V</a:t>
            </a:r>
            <a:r>
              <a:rPr lang="sv-SE" baseline="-25000" dirty="0"/>
              <a:t>2</a:t>
            </a:r>
            <a:r>
              <a:rPr lang="sv-SE" dirty="0"/>
              <a:t> + … + </a:t>
            </a:r>
            <a:r>
              <a:rPr lang="sv-SE" dirty="0" err="1"/>
              <a:t>V</a:t>
            </a:r>
            <a:r>
              <a:rPr lang="sv-SE" baseline="-25000" dirty="0" err="1"/>
              <a:t>n</a:t>
            </a:r>
            <a:r>
              <a:rPr lang="sv-SE" dirty="0"/>
              <a:t> = 0</a:t>
            </a:r>
          </a:p>
          <a:p>
            <a:r>
              <a:rPr lang="sv-SE" dirty="0"/>
              <a:t>(Bokstaven V betecknar egentligen </a:t>
            </a:r>
            <a:r>
              <a:rPr lang="sv-SE" i="1" dirty="0"/>
              <a:t>potentialskillnad</a:t>
            </a:r>
            <a:r>
              <a:rPr lang="sv-SE" dirty="0"/>
              <a:t> vilket i praktiken är detsamma som spänningsfall. Observera att när man passerar en spänningskälla, tex ett batteri, får man en spänningsökning, dvs ett negativt spänningsfall). </a:t>
            </a:r>
          </a:p>
        </p:txBody>
      </p:sp>
      <p:sp>
        <p:nvSpPr>
          <p:cNvPr id="3" name="Title 2">
            <a:extLst>
              <a:ext uri="{FF2B5EF4-FFF2-40B4-BE49-F238E27FC236}">
                <a16:creationId xmlns:a16="http://schemas.microsoft.com/office/drawing/2014/main" id="{B359013D-5214-984F-9985-3D5CE0EE07A0}"/>
              </a:ext>
            </a:extLst>
          </p:cNvPr>
          <p:cNvSpPr>
            <a:spLocks noGrp="1"/>
          </p:cNvSpPr>
          <p:nvPr>
            <p:ph type="title"/>
          </p:nvPr>
        </p:nvSpPr>
        <p:spPr/>
        <p:txBody>
          <a:bodyPr/>
          <a:lstStyle/>
          <a:p>
            <a:r>
              <a:rPr lang="en-SE" dirty="0"/>
              <a:t>Kirchhoffs lagar</a:t>
            </a:r>
          </a:p>
        </p:txBody>
      </p:sp>
      <p:sp>
        <p:nvSpPr>
          <p:cNvPr id="4" name="Text Placeholder 3">
            <a:extLst>
              <a:ext uri="{FF2B5EF4-FFF2-40B4-BE49-F238E27FC236}">
                <a16:creationId xmlns:a16="http://schemas.microsoft.com/office/drawing/2014/main" id="{E9FBF359-47B9-4148-AB58-531E7BAA1F2A}"/>
              </a:ext>
            </a:extLst>
          </p:cNvPr>
          <p:cNvSpPr>
            <a:spLocks noGrp="1"/>
          </p:cNvSpPr>
          <p:nvPr>
            <p:ph type="body" sz="quarter" idx="10"/>
          </p:nvPr>
        </p:nvSpPr>
        <p:spPr/>
        <p:txBody>
          <a:bodyPr>
            <a:normAutofit lnSpcReduction="10000"/>
          </a:bodyPr>
          <a:lstStyle/>
          <a:p>
            <a:r>
              <a:rPr lang="en-SE" dirty="0"/>
              <a:t>1.2 Elektriska kretsar</a:t>
            </a:r>
          </a:p>
        </p:txBody>
      </p:sp>
      <p:sp>
        <p:nvSpPr>
          <p:cNvPr id="5" name="Slide Number Placeholder 4">
            <a:extLst>
              <a:ext uri="{FF2B5EF4-FFF2-40B4-BE49-F238E27FC236}">
                <a16:creationId xmlns:a16="http://schemas.microsoft.com/office/drawing/2014/main" id="{D88DB55C-A9B5-5B47-B973-DFE9E7921065}"/>
              </a:ext>
            </a:extLst>
          </p:cNvPr>
          <p:cNvSpPr>
            <a:spLocks noGrp="1"/>
          </p:cNvSpPr>
          <p:nvPr>
            <p:ph type="sldNum" sz="quarter" idx="13"/>
          </p:nvPr>
        </p:nvSpPr>
        <p:spPr/>
        <p:txBody>
          <a:bodyPr/>
          <a:lstStyle/>
          <a:p>
            <a:fld id="{5818BEF9-6AEC-154B-B50F-057E6E327BFC}" type="slidenum">
              <a:rPr lang="en-SE" smtClean="0"/>
              <a:t>41</a:t>
            </a:fld>
            <a:endParaRPr lang="en-SE" dirty="0"/>
          </a:p>
        </p:txBody>
      </p:sp>
    </p:spTree>
    <p:extLst>
      <p:ext uri="{BB962C8B-B14F-4D97-AF65-F5344CB8AC3E}">
        <p14:creationId xmlns:p14="http://schemas.microsoft.com/office/powerpoint/2010/main" val="3032298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89CB4-0BE0-C146-9B74-58603E3B9BEC}"/>
              </a:ext>
            </a:extLst>
          </p:cNvPr>
          <p:cNvSpPr>
            <a:spLocks noGrp="1"/>
          </p:cNvSpPr>
          <p:nvPr>
            <p:ph idx="1"/>
          </p:nvPr>
        </p:nvSpPr>
        <p:spPr>
          <a:xfrm>
            <a:off x="392113" y="1275911"/>
            <a:ext cx="7826729" cy="5070914"/>
          </a:xfrm>
        </p:spPr>
        <p:txBody>
          <a:bodyPr>
            <a:normAutofit lnSpcReduction="10000"/>
          </a:bodyPr>
          <a:lstStyle/>
          <a:p>
            <a:r>
              <a:rPr lang="en-SE" b="1" dirty="0"/>
              <a:t>Kondensator</a:t>
            </a:r>
          </a:p>
          <a:p>
            <a:r>
              <a:rPr lang="en-SE" dirty="0"/>
              <a:t>Kondensatorn kan lagra små mängder laddning om den ansluts till en spänningskälla. Den leder likström bara ett kort ögonblick medan den laddas eller laddas ur. Växelström kan passera beroende på frekvens. Om man jämför med mekanik och tänker sig att strömmen är en rörelse och spänningen är en kraft så motsvaras kondensatorn av en fjäder. Kondensatorn har en kapacitans (C) som mäts i enheten Fara</a:t>
            </a:r>
            <a:r>
              <a:rPr lang="sv-SE" dirty="0"/>
              <a:t>d</a:t>
            </a:r>
            <a:r>
              <a:rPr lang="en-SE" dirty="0"/>
              <a:t> (F).</a:t>
            </a:r>
          </a:p>
          <a:p>
            <a:r>
              <a:rPr lang="en-SE" b="1" dirty="0"/>
              <a:t>Spole</a:t>
            </a:r>
          </a:p>
          <a:p>
            <a:r>
              <a:rPr lang="en-SE" dirty="0"/>
              <a:t>Spolen består av många varv lindad ledare. Pga magnetfälten som bildas runt ledaren får spolen en speciell egenskap – den motverkar förändring av ström. Likström kan därför passera bra, medan växelström möter ett slags motstånd. Om man jämför med mekanik och tänker sig att strömmen är en rörelse och spänningen en kraft så motsvaras kondensatorn av en kropp med massa – det tar emot att sätta den i rörelse, och det behövs kraft för att bromsa den. Spolen har en induktans (L) som mäts i enheten Henry (H). </a:t>
            </a:r>
          </a:p>
          <a:p>
            <a:r>
              <a:rPr lang="en-SE" b="1" dirty="0"/>
              <a:t>Spole + kondensator</a:t>
            </a:r>
          </a:p>
          <a:p>
            <a:r>
              <a:rPr lang="en-SE" dirty="0"/>
              <a:t>En spole och en kondensator får tillsammans en resonansfrekvens där de lättast släpper igenom växelström. Ett sätt att förstå detta är om man tänker sig kondensatorn som en fjäder och spolen som en massa – tillsammans gungar de med en särskild frekvens om de får röra sig fritt.</a:t>
            </a:r>
          </a:p>
        </p:txBody>
      </p:sp>
      <p:sp>
        <p:nvSpPr>
          <p:cNvPr id="3" name="Title 2">
            <a:extLst>
              <a:ext uri="{FF2B5EF4-FFF2-40B4-BE49-F238E27FC236}">
                <a16:creationId xmlns:a16="http://schemas.microsoft.com/office/drawing/2014/main" id="{DF50BBB0-EB01-D64F-9090-910E1521AD64}"/>
              </a:ext>
            </a:extLst>
          </p:cNvPr>
          <p:cNvSpPr>
            <a:spLocks noGrp="1"/>
          </p:cNvSpPr>
          <p:nvPr>
            <p:ph type="title"/>
          </p:nvPr>
        </p:nvSpPr>
        <p:spPr/>
        <p:txBody>
          <a:bodyPr/>
          <a:lstStyle/>
          <a:p>
            <a:r>
              <a:rPr lang="en-SE" dirty="0"/>
              <a:t>Andra komponenter – kort översikt</a:t>
            </a:r>
          </a:p>
        </p:txBody>
      </p:sp>
      <p:sp>
        <p:nvSpPr>
          <p:cNvPr id="4" name="Text Placeholder 3">
            <a:extLst>
              <a:ext uri="{FF2B5EF4-FFF2-40B4-BE49-F238E27FC236}">
                <a16:creationId xmlns:a16="http://schemas.microsoft.com/office/drawing/2014/main" id="{BB223023-2E2D-A048-9E62-9744104D12AA}"/>
              </a:ext>
            </a:extLst>
          </p:cNvPr>
          <p:cNvSpPr>
            <a:spLocks noGrp="1"/>
          </p:cNvSpPr>
          <p:nvPr>
            <p:ph type="body" sz="quarter" idx="10"/>
          </p:nvPr>
        </p:nvSpPr>
        <p:spPr/>
        <p:txBody>
          <a:bodyPr>
            <a:normAutofit lnSpcReduction="10000"/>
          </a:bodyPr>
          <a:lstStyle/>
          <a:p>
            <a:r>
              <a:rPr lang="en-SE" dirty="0"/>
              <a:t>1.2 Elektriska kretsar</a:t>
            </a:r>
          </a:p>
          <a:p>
            <a:endParaRPr lang="en-SE" dirty="0"/>
          </a:p>
        </p:txBody>
      </p:sp>
      <p:pic>
        <p:nvPicPr>
          <p:cNvPr id="6" name="Picture 5">
            <a:extLst>
              <a:ext uri="{FF2B5EF4-FFF2-40B4-BE49-F238E27FC236}">
                <a16:creationId xmlns:a16="http://schemas.microsoft.com/office/drawing/2014/main" id="{5B413C04-ECEA-104C-84BF-B3DA3A57DF99}"/>
              </a:ext>
            </a:extLst>
          </p:cNvPr>
          <p:cNvPicPr>
            <a:picLocks noChangeAspect="1"/>
          </p:cNvPicPr>
          <p:nvPr/>
        </p:nvPicPr>
        <p:blipFill rotWithShape="1">
          <a:blip r:embed="rId2"/>
          <a:srcRect l="22138" r="26874"/>
          <a:stretch/>
        </p:blipFill>
        <p:spPr>
          <a:xfrm>
            <a:off x="8400302" y="1514665"/>
            <a:ext cx="817582" cy="1097130"/>
          </a:xfrm>
          <a:prstGeom prst="rect">
            <a:avLst/>
          </a:prstGeom>
        </p:spPr>
      </p:pic>
      <p:pic>
        <p:nvPicPr>
          <p:cNvPr id="8" name="Picture 7">
            <a:extLst>
              <a:ext uri="{FF2B5EF4-FFF2-40B4-BE49-F238E27FC236}">
                <a16:creationId xmlns:a16="http://schemas.microsoft.com/office/drawing/2014/main" id="{E484087B-8397-9A4A-B088-DC2252C75700}"/>
              </a:ext>
            </a:extLst>
          </p:cNvPr>
          <p:cNvPicPr>
            <a:picLocks noChangeAspect="1"/>
          </p:cNvPicPr>
          <p:nvPr/>
        </p:nvPicPr>
        <p:blipFill>
          <a:blip r:embed="rId3"/>
          <a:stretch>
            <a:fillRect/>
          </a:stretch>
        </p:blipFill>
        <p:spPr>
          <a:xfrm>
            <a:off x="8007345" y="2931072"/>
            <a:ext cx="1603497" cy="1097130"/>
          </a:xfrm>
          <a:prstGeom prst="rect">
            <a:avLst/>
          </a:prstGeom>
        </p:spPr>
      </p:pic>
      <p:sp>
        <p:nvSpPr>
          <p:cNvPr id="5" name="Slide Number Placeholder 4">
            <a:extLst>
              <a:ext uri="{FF2B5EF4-FFF2-40B4-BE49-F238E27FC236}">
                <a16:creationId xmlns:a16="http://schemas.microsoft.com/office/drawing/2014/main" id="{D064F384-D781-DD4D-BA9B-29E8A6A945D7}"/>
              </a:ext>
            </a:extLst>
          </p:cNvPr>
          <p:cNvSpPr>
            <a:spLocks noGrp="1"/>
          </p:cNvSpPr>
          <p:nvPr>
            <p:ph type="sldNum" sz="quarter" idx="13"/>
          </p:nvPr>
        </p:nvSpPr>
        <p:spPr/>
        <p:txBody>
          <a:bodyPr/>
          <a:lstStyle/>
          <a:p>
            <a:fld id="{5818BEF9-6AEC-154B-B50F-057E6E327BFC}" type="slidenum">
              <a:rPr lang="en-SE" smtClean="0"/>
              <a:t>42</a:t>
            </a:fld>
            <a:endParaRPr lang="en-SE" dirty="0"/>
          </a:p>
        </p:txBody>
      </p:sp>
    </p:spTree>
    <p:extLst>
      <p:ext uri="{BB962C8B-B14F-4D97-AF65-F5344CB8AC3E}">
        <p14:creationId xmlns:p14="http://schemas.microsoft.com/office/powerpoint/2010/main" val="1641955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FE63F9-0182-0241-BF54-0D5FD9205036}"/>
              </a:ext>
            </a:extLst>
          </p:cNvPr>
          <p:cNvSpPr>
            <a:spLocks noGrp="1"/>
          </p:cNvSpPr>
          <p:nvPr>
            <p:ph idx="1"/>
          </p:nvPr>
        </p:nvSpPr>
        <p:spPr>
          <a:xfrm>
            <a:off x="392113" y="1275911"/>
            <a:ext cx="6600358" cy="5070914"/>
          </a:xfrm>
        </p:spPr>
        <p:txBody>
          <a:bodyPr/>
          <a:lstStyle/>
          <a:p>
            <a:r>
              <a:rPr lang="en-SE" b="1" dirty="0"/>
              <a:t>Diod</a:t>
            </a:r>
          </a:p>
          <a:p>
            <a:r>
              <a:rPr lang="en-SE" dirty="0"/>
              <a:t>Dioden är den enklaste så kallade halvledaren och består av två halvledarmaterial. Genom att kombinera de två halvledarmaterialen fungerar dioden som en backventil för elektroner – den släpper igenom strömmen bara åt ena hållet men blockerar strömmen åt det andra hållet. Dioden används därför till exempel i likriktare där man gör likström av växelström. </a:t>
            </a:r>
          </a:p>
          <a:p>
            <a:endParaRPr lang="en-SE" dirty="0"/>
          </a:p>
          <a:p>
            <a:r>
              <a:rPr lang="en-SE" b="1" dirty="0"/>
              <a:t>Transistor</a:t>
            </a:r>
          </a:p>
          <a:p>
            <a:r>
              <a:rPr lang="en-SE" dirty="0"/>
              <a:t>Transistorn består av tre halvledarmaterial tillsammans och fungerar som en förstärkare. Den har tre anslutningar och släpper igenom en stor ström mellan två av dem bara om det läggs en liten styrspänning på den tredje anslutningen. Ju större styrspänningen är, desto större blir strömmen genom transistorns två andra anslutningar. </a:t>
            </a:r>
          </a:p>
        </p:txBody>
      </p:sp>
      <p:sp>
        <p:nvSpPr>
          <p:cNvPr id="3" name="Title 2">
            <a:extLst>
              <a:ext uri="{FF2B5EF4-FFF2-40B4-BE49-F238E27FC236}">
                <a16:creationId xmlns:a16="http://schemas.microsoft.com/office/drawing/2014/main" id="{E8B15692-DFFA-5344-9CB9-26E5EED0C36C}"/>
              </a:ext>
            </a:extLst>
          </p:cNvPr>
          <p:cNvSpPr>
            <a:spLocks noGrp="1"/>
          </p:cNvSpPr>
          <p:nvPr>
            <p:ph type="title"/>
          </p:nvPr>
        </p:nvSpPr>
        <p:spPr/>
        <p:txBody>
          <a:bodyPr/>
          <a:lstStyle/>
          <a:p>
            <a:r>
              <a:rPr lang="en-SE" dirty="0"/>
              <a:t>Andra komponenter – kort översikt</a:t>
            </a:r>
          </a:p>
        </p:txBody>
      </p:sp>
      <p:sp>
        <p:nvSpPr>
          <p:cNvPr id="4" name="Text Placeholder 3">
            <a:extLst>
              <a:ext uri="{FF2B5EF4-FFF2-40B4-BE49-F238E27FC236}">
                <a16:creationId xmlns:a16="http://schemas.microsoft.com/office/drawing/2014/main" id="{F3D69C50-BF24-A84E-B7D4-A008B6A205F8}"/>
              </a:ext>
            </a:extLst>
          </p:cNvPr>
          <p:cNvSpPr>
            <a:spLocks noGrp="1"/>
          </p:cNvSpPr>
          <p:nvPr>
            <p:ph type="body" sz="quarter" idx="10"/>
          </p:nvPr>
        </p:nvSpPr>
        <p:spPr/>
        <p:txBody>
          <a:bodyPr>
            <a:normAutofit lnSpcReduction="10000"/>
          </a:bodyPr>
          <a:lstStyle/>
          <a:p>
            <a:r>
              <a:rPr lang="en-SE" dirty="0"/>
              <a:t>1.2 Elektriska kretsar</a:t>
            </a:r>
          </a:p>
        </p:txBody>
      </p:sp>
      <p:pic>
        <p:nvPicPr>
          <p:cNvPr id="6" name="Picture 5">
            <a:extLst>
              <a:ext uri="{FF2B5EF4-FFF2-40B4-BE49-F238E27FC236}">
                <a16:creationId xmlns:a16="http://schemas.microsoft.com/office/drawing/2014/main" id="{2A14F95A-B7BE-4348-B583-BEEADB57C115}"/>
              </a:ext>
            </a:extLst>
          </p:cNvPr>
          <p:cNvPicPr>
            <a:picLocks noChangeAspect="1"/>
          </p:cNvPicPr>
          <p:nvPr/>
        </p:nvPicPr>
        <p:blipFill>
          <a:blip r:embed="rId2"/>
          <a:stretch>
            <a:fillRect/>
          </a:stretch>
        </p:blipFill>
        <p:spPr>
          <a:xfrm>
            <a:off x="7100887" y="1441675"/>
            <a:ext cx="2413000" cy="1651000"/>
          </a:xfrm>
          <a:prstGeom prst="rect">
            <a:avLst/>
          </a:prstGeom>
        </p:spPr>
      </p:pic>
      <p:pic>
        <p:nvPicPr>
          <p:cNvPr id="8" name="Picture 7">
            <a:extLst>
              <a:ext uri="{FF2B5EF4-FFF2-40B4-BE49-F238E27FC236}">
                <a16:creationId xmlns:a16="http://schemas.microsoft.com/office/drawing/2014/main" id="{227B9898-3263-7949-8B34-E3AF02A5A406}"/>
              </a:ext>
            </a:extLst>
          </p:cNvPr>
          <p:cNvPicPr>
            <a:picLocks noChangeAspect="1"/>
          </p:cNvPicPr>
          <p:nvPr/>
        </p:nvPicPr>
        <p:blipFill>
          <a:blip r:embed="rId3"/>
          <a:stretch>
            <a:fillRect/>
          </a:stretch>
        </p:blipFill>
        <p:spPr>
          <a:xfrm>
            <a:off x="6943193" y="3687184"/>
            <a:ext cx="2413000" cy="1651000"/>
          </a:xfrm>
          <a:prstGeom prst="rect">
            <a:avLst/>
          </a:prstGeom>
        </p:spPr>
      </p:pic>
      <p:sp>
        <p:nvSpPr>
          <p:cNvPr id="5" name="Slide Number Placeholder 4">
            <a:extLst>
              <a:ext uri="{FF2B5EF4-FFF2-40B4-BE49-F238E27FC236}">
                <a16:creationId xmlns:a16="http://schemas.microsoft.com/office/drawing/2014/main" id="{DDABEC7C-A47E-F44A-B86E-313A75365F77}"/>
              </a:ext>
            </a:extLst>
          </p:cNvPr>
          <p:cNvSpPr>
            <a:spLocks noGrp="1"/>
          </p:cNvSpPr>
          <p:nvPr>
            <p:ph type="sldNum" sz="quarter" idx="13"/>
          </p:nvPr>
        </p:nvSpPr>
        <p:spPr/>
        <p:txBody>
          <a:bodyPr/>
          <a:lstStyle/>
          <a:p>
            <a:fld id="{5818BEF9-6AEC-154B-B50F-057E6E327BFC}" type="slidenum">
              <a:rPr lang="en-SE" smtClean="0"/>
              <a:t>43</a:t>
            </a:fld>
            <a:endParaRPr lang="en-SE" dirty="0"/>
          </a:p>
        </p:txBody>
      </p:sp>
    </p:spTree>
    <p:extLst>
      <p:ext uri="{BB962C8B-B14F-4D97-AF65-F5344CB8AC3E}">
        <p14:creationId xmlns:p14="http://schemas.microsoft.com/office/powerpoint/2010/main" val="1070334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64D760-404F-8243-8185-97AACD53B226}"/>
              </a:ext>
            </a:extLst>
          </p:cNvPr>
          <p:cNvSpPr>
            <a:spLocks noGrp="1"/>
          </p:cNvSpPr>
          <p:nvPr>
            <p:ph idx="1"/>
          </p:nvPr>
        </p:nvSpPr>
        <p:spPr>
          <a:xfrm>
            <a:off x="392113" y="1275911"/>
            <a:ext cx="6966118" cy="5070914"/>
          </a:xfrm>
        </p:spPr>
        <p:txBody>
          <a:bodyPr/>
          <a:lstStyle/>
          <a:p>
            <a:r>
              <a:rPr lang="en-SE" b="1" dirty="0"/>
              <a:t>Potentiometer</a:t>
            </a:r>
          </a:p>
          <a:p>
            <a:r>
              <a:rPr lang="en-SE" dirty="0"/>
              <a:t>En potentiometer är ett motstånd med en resistans som man kan variera. Den används till exempel för att ställa in eller trimma något. </a:t>
            </a:r>
          </a:p>
          <a:p>
            <a:endParaRPr lang="en-SE" dirty="0"/>
          </a:p>
          <a:p>
            <a:r>
              <a:rPr lang="en-SE" b="1" dirty="0"/>
              <a:t>PTC-motstånd</a:t>
            </a:r>
          </a:p>
          <a:p>
            <a:r>
              <a:rPr lang="en-SE" dirty="0"/>
              <a:t>Ett PTC-motstånd är ett motstånd med en resistans som ökar med höjd temperatur. Det kan därför användas som ett slags termostat, till exempel för ett glödstift i en dieselmotor eller för värmeslingan i bakrutan. </a:t>
            </a:r>
          </a:p>
          <a:p>
            <a:endParaRPr lang="en-SE" dirty="0"/>
          </a:p>
          <a:p>
            <a:r>
              <a:rPr lang="en-SE" b="1" dirty="0"/>
              <a:t>NTC-motstånd</a:t>
            </a:r>
          </a:p>
          <a:p>
            <a:r>
              <a:rPr lang="en-SE" dirty="0"/>
              <a:t>Ett NTC-motstånd är ett motstånd med en resistans som minskar med höjd temperatur. Det används därför ofta som sensor, till exempel för kylarvätska, olja eller luftkonditionering. </a:t>
            </a:r>
          </a:p>
        </p:txBody>
      </p:sp>
      <p:sp>
        <p:nvSpPr>
          <p:cNvPr id="3" name="Title 2">
            <a:extLst>
              <a:ext uri="{FF2B5EF4-FFF2-40B4-BE49-F238E27FC236}">
                <a16:creationId xmlns:a16="http://schemas.microsoft.com/office/drawing/2014/main" id="{4C3207B6-6CEB-EA4A-9BB0-6A2C3671FA2A}"/>
              </a:ext>
            </a:extLst>
          </p:cNvPr>
          <p:cNvSpPr>
            <a:spLocks noGrp="1"/>
          </p:cNvSpPr>
          <p:nvPr>
            <p:ph type="title"/>
          </p:nvPr>
        </p:nvSpPr>
        <p:spPr/>
        <p:txBody>
          <a:bodyPr/>
          <a:lstStyle/>
          <a:p>
            <a:r>
              <a:rPr lang="en-SE" dirty="0"/>
              <a:t>Andra komponenter – översikt</a:t>
            </a:r>
          </a:p>
        </p:txBody>
      </p:sp>
      <p:sp>
        <p:nvSpPr>
          <p:cNvPr id="4" name="Text Placeholder 3">
            <a:extLst>
              <a:ext uri="{FF2B5EF4-FFF2-40B4-BE49-F238E27FC236}">
                <a16:creationId xmlns:a16="http://schemas.microsoft.com/office/drawing/2014/main" id="{419C3729-1137-6841-AD8E-FB6C1011E229}"/>
              </a:ext>
            </a:extLst>
          </p:cNvPr>
          <p:cNvSpPr>
            <a:spLocks noGrp="1"/>
          </p:cNvSpPr>
          <p:nvPr>
            <p:ph type="body" sz="quarter" idx="10"/>
          </p:nvPr>
        </p:nvSpPr>
        <p:spPr/>
        <p:txBody>
          <a:bodyPr>
            <a:normAutofit lnSpcReduction="10000"/>
          </a:bodyPr>
          <a:lstStyle/>
          <a:p>
            <a:r>
              <a:rPr lang="en-SE" dirty="0"/>
              <a:t>1.2 Elektriska kretsar</a:t>
            </a:r>
          </a:p>
        </p:txBody>
      </p:sp>
      <p:pic>
        <p:nvPicPr>
          <p:cNvPr id="6" name="Picture 5">
            <a:extLst>
              <a:ext uri="{FF2B5EF4-FFF2-40B4-BE49-F238E27FC236}">
                <a16:creationId xmlns:a16="http://schemas.microsoft.com/office/drawing/2014/main" id="{A197A0DB-E22B-B244-BECB-67E124E85C91}"/>
              </a:ext>
            </a:extLst>
          </p:cNvPr>
          <p:cNvPicPr>
            <a:picLocks noChangeAspect="1"/>
          </p:cNvPicPr>
          <p:nvPr/>
        </p:nvPicPr>
        <p:blipFill>
          <a:blip r:embed="rId2"/>
          <a:stretch>
            <a:fillRect/>
          </a:stretch>
        </p:blipFill>
        <p:spPr>
          <a:xfrm>
            <a:off x="7587202" y="1291216"/>
            <a:ext cx="1917953" cy="1312284"/>
          </a:xfrm>
          <a:prstGeom prst="rect">
            <a:avLst/>
          </a:prstGeom>
        </p:spPr>
      </p:pic>
      <p:pic>
        <p:nvPicPr>
          <p:cNvPr id="8" name="Picture 7">
            <a:extLst>
              <a:ext uri="{FF2B5EF4-FFF2-40B4-BE49-F238E27FC236}">
                <a16:creationId xmlns:a16="http://schemas.microsoft.com/office/drawing/2014/main" id="{6D31BB99-DF54-234C-BA7D-F1D2620C0BF6}"/>
              </a:ext>
            </a:extLst>
          </p:cNvPr>
          <p:cNvPicPr>
            <a:picLocks noChangeAspect="1"/>
          </p:cNvPicPr>
          <p:nvPr/>
        </p:nvPicPr>
        <p:blipFill>
          <a:blip r:embed="rId3"/>
          <a:stretch>
            <a:fillRect/>
          </a:stretch>
        </p:blipFill>
        <p:spPr>
          <a:xfrm>
            <a:off x="7587202" y="4254500"/>
            <a:ext cx="1917954" cy="1312284"/>
          </a:xfrm>
          <a:prstGeom prst="rect">
            <a:avLst/>
          </a:prstGeom>
        </p:spPr>
      </p:pic>
      <p:pic>
        <p:nvPicPr>
          <p:cNvPr id="10" name="Picture 9">
            <a:extLst>
              <a:ext uri="{FF2B5EF4-FFF2-40B4-BE49-F238E27FC236}">
                <a16:creationId xmlns:a16="http://schemas.microsoft.com/office/drawing/2014/main" id="{183263FF-EA91-DE42-B020-67F0B0ABD4C0}"/>
              </a:ext>
            </a:extLst>
          </p:cNvPr>
          <p:cNvPicPr>
            <a:picLocks noChangeAspect="1"/>
          </p:cNvPicPr>
          <p:nvPr/>
        </p:nvPicPr>
        <p:blipFill>
          <a:blip r:embed="rId4"/>
          <a:stretch>
            <a:fillRect/>
          </a:stretch>
        </p:blipFill>
        <p:spPr>
          <a:xfrm>
            <a:off x="7587202" y="2772858"/>
            <a:ext cx="1917954" cy="1312284"/>
          </a:xfrm>
          <a:prstGeom prst="rect">
            <a:avLst/>
          </a:prstGeom>
        </p:spPr>
      </p:pic>
      <p:sp>
        <p:nvSpPr>
          <p:cNvPr id="5" name="Slide Number Placeholder 4">
            <a:extLst>
              <a:ext uri="{FF2B5EF4-FFF2-40B4-BE49-F238E27FC236}">
                <a16:creationId xmlns:a16="http://schemas.microsoft.com/office/drawing/2014/main" id="{1D127711-C08D-264B-837E-5CE46BE225FD}"/>
              </a:ext>
            </a:extLst>
          </p:cNvPr>
          <p:cNvSpPr>
            <a:spLocks noGrp="1"/>
          </p:cNvSpPr>
          <p:nvPr>
            <p:ph type="sldNum" sz="quarter" idx="13"/>
          </p:nvPr>
        </p:nvSpPr>
        <p:spPr/>
        <p:txBody>
          <a:bodyPr/>
          <a:lstStyle/>
          <a:p>
            <a:fld id="{5818BEF9-6AEC-154B-B50F-057E6E327BFC}" type="slidenum">
              <a:rPr lang="en-SE" smtClean="0"/>
              <a:t>44</a:t>
            </a:fld>
            <a:endParaRPr lang="en-SE" dirty="0"/>
          </a:p>
        </p:txBody>
      </p:sp>
    </p:spTree>
    <p:extLst>
      <p:ext uri="{BB962C8B-B14F-4D97-AF65-F5344CB8AC3E}">
        <p14:creationId xmlns:p14="http://schemas.microsoft.com/office/powerpoint/2010/main" val="3910854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5DAAAAD-A547-9840-88A6-B390DACD0481}"/>
              </a:ext>
            </a:extLst>
          </p:cNvPr>
          <p:cNvGraphicFramePr>
            <a:graphicFrameLocks noGrp="1"/>
          </p:cNvGraphicFramePr>
          <p:nvPr>
            <p:ph idx="1"/>
            <p:extLst>
              <p:ext uri="{D42A27DB-BD31-4B8C-83A1-F6EECF244321}">
                <p14:modId xmlns:p14="http://schemas.microsoft.com/office/powerpoint/2010/main" val="210840270"/>
              </p:ext>
            </p:extLst>
          </p:nvPr>
        </p:nvGraphicFramePr>
        <p:xfrm>
          <a:off x="415257" y="1195388"/>
          <a:ext cx="7509546" cy="5042124"/>
        </p:xfrm>
        <a:graphic>
          <a:graphicData uri="http://schemas.openxmlformats.org/drawingml/2006/table">
            <a:tbl>
              <a:tblPr bandRow="1">
                <a:tableStyleId>{5C22544A-7EE6-4342-B048-85BDC9FD1C3A}</a:tableStyleId>
              </a:tblPr>
              <a:tblGrid>
                <a:gridCol w="1251591">
                  <a:extLst>
                    <a:ext uri="{9D8B030D-6E8A-4147-A177-3AD203B41FA5}">
                      <a16:colId xmlns:a16="http://schemas.microsoft.com/office/drawing/2014/main" val="2746070640"/>
                    </a:ext>
                  </a:extLst>
                </a:gridCol>
                <a:gridCol w="1251591">
                  <a:extLst>
                    <a:ext uri="{9D8B030D-6E8A-4147-A177-3AD203B41FA5}">
                      <a16:colId xmlns:a16="http://schemas.microsoft.com/office/drawing/2014/main" val="2954108669"/>
                    </a:ext>
                  </a:extLst>
                </a:gridCol>
                <a:gridCol w="1251591">
                  <a:extLst>
                    <a:ext uri="{9D8B030D-6E8A-4147-A177-3AD203B41FA5}">
                      <a16:colId xmlns:a16="http://schemas.microsoft.com/office/drawing/2014/main" val="3379747896"/>
                    </a:ext>
                  </a:extLst>
                </a:gridCol>
                <a:gridCol w="1251591">
                  <a:extLst>
                    <a:ext uri="{9D8B030D-6E8A-4147-A177-3AD203B41FA5}">
                      <a16:colId xmlns:a16="http://schemas.microsoft.com/office/drawing/2014/main" val="3972343716"/>
                    </a:ext>
                  </a:extLst>
                </a:gridCol>
                <a:gridCol w="1251591">
                  <a:extLst>
                    <a:ext uri="{9D8B030D-6E8A-4147-A177-3AD203B41FA5}">
                      <a16:colId xmlns:a16="http://schemas.microsoft.com/office/drawing/2014/main" val="2812685882"/>
                    </a:ext>
                  </a:extLst>
                </a:gridCol>
                <a:gridCol w="1251591">
                  <a:extLst>
                    <a:ext uri="{9D8B030D-6E8A-4147-A177-3AD203B41FA5}">
                      <a16:colId xmlns:a16="http://schemas.microsoft.com/office/drawing/2014/main" val="3581184648"/>
                    </a:ext>
                  </a:extLst>
                </a:gridCol>
              </a:tblGrid>
              <a:tr h="840354">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a:r>
                        <a:rPr lang="en-SE" sz="1400" dirty="0"/>
                        <a:t>Resistans</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en-SE" sz="1400" dirty="0"/>
                        <a:t>Amperemeter</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sz="1400"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E" sz="1400" dirty="0"/>
                        <a:t>Diod</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21359856"/>
                  </a:ext>
                </a:extLst>
              </a:tr>
              <a:tr h="840354">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tc>
                  <a:txBody>
                    <a:bodyPr/>
                    <a:lstStyle/>
                    <a:p>
                      <a:pPr algn="ctr"/>
                      <a:r>
                        <a:rPr lang="en-SE" sz="1400" dirty="0"/>
                        <a:t>Säkring</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a:r>
                        <a:rPr lang="en-SE" sz="1400" dirty="0"/>
                        <a:t>Voltmeter</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sz="1400"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7">
                        <a:extLst>
                          <a:ext uri="{28A0092B-C50C-407E-A947-70E740481C1C}">
                            <a14:useLocalDpi xmlns:a14="http://schemas.microsoft.com/office/drawing/2010/main" val="0"/>
                          </a:ext>
                        </a:extLst>
                      </a:blip>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E" sz="1400" dirty="0"/>
                        <a:t>Transistor</a:t>
                      </a:r>
                    </a:p>
                    <a:p>
                      <a:pPr algn="ctr"/>
                      <a:endParaRPr lang="en-SE" sz="1400"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28565332"/>
                  </a:ext>
                </a:extLst>
              </a:tr>
              <a:tr h="840354">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8">
                        <a:extLst>
                          <a:ext uri="{28A0092B-C50C-407E-A947-70E740481C1C}">
                            <a14:useLocalDpi xmlns:a14="http://schemas.microsoft.com/office/drawing/2010/main" val="0"/>
                          </a:ext>
                        </a:extLst>
                      </a:blip>
                      <a:srcRect/>
                      <a:stretch>
                        <a:fillRect/>
                      </a:stretch>
                    </a:blipFill>
                  </a:tcPr>
                </a:tc>
                <a:tc>
                  <a:txBody>
                    <a:bodyPr/>
                    <a:lstStyle/>
                    <a:p>
                      <a:pPr algn="ctr"/>
                      <a:r>
                        <a:rPr lang="en-SE" sz="1400" dirty="0"/>
                        <a:t>Potentiometer</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9">
                        <a:extLst>
                          <a:ext uri="{28A0092B-C50C-407E-A947-70E740481C1C}">
                            <a14:useLocalDpi xmlns:a14="http://schemas.microsoft.com/office/drawing/2010/main" val="0"/>
                          </a:ext>
                        </a:extLst>
                      </a:blip>
                      <a:srcRect/>
                      <a:stretch>
                        <a:fillRect/>
                      </a:stretch>
                    </a:blipFill>
                  </a:tcPr>
                </a:tc>
                <a:tc>
                  <a:txBody>
                    <a:bodyPr/>
                    <a:lstStyle/>
                    <a:p>
                      <a:pPr algn="ctr"/>
                      <a:r>
                        <a:rPr lang="en-SE" sz="1400" dirty="0"/>
                        <a:t>Elmotor</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sz="1400"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E" sz="1400" dirty="0"/>
                        <a:t>PTC-motstånd</a:t>
                      </a:r>
                    </a:p>
                    <a:p>
                      <a:pPr algn="ctr"/>
                      <a:endParaRPr lang="en-SE" sz="1400"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3276110"/>
                  </a:ext>
                </a:extLst>
              </a:tr>
              <a:tr h="840354">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pPr algn="ctr"/>
                      <a:r>
                        <a:rPr lang="en-SE" sz="1400" dirty="0"/>
                        <a:t>Spole</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pPr algn="ctr"/>
                      <a:r>
                        <a:rPr lang="en-SE" sz="1400" dirty="0"/>
                        <a:t>Brytare</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sz="1400"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13">
                        <a:extLst>
                          <a:ext uri="{28A0092B-C50C-407E-A947-70E740481C1C}">
                            <a14:useLocalDpi xmlns:a14="http://schemas.microsoft.com/office/drawing/2010/main" val="0"/>
                          </a:ext>
                        </a:extLst>
                      </a:blip>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E" sz="1400" dirty="0"/>
                        <a:t>NTC-motstånd</a:t>
                      </a:r>
                    </a:p>
                    <a:p>
                      <a:pPr algn="ctr"/>
                      <a:endParaRPr lang="en-SE" sz="1400"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71978267"/>
                  </a:ext>
                </a:extLst>
              </a:tr>
              <a:tr h="840354">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14">
                        <a:extLst>
                          <a:ext uri="{28A0092B-C50C-407E-A947-70E740481C1C}">
                            <a14:useLocalDpi xmlns:a14="http://schemas.microsoft.com/office/drawing/2010/main" val="0"/>
                          </a:ext>
                        </a:extLst>
                      </a:blip>
                      <a:srcRect/>
                      <a:stretch>
                        <a:fillRect/>
                      </a:stretch>
                    </a:blipFill>
                  </a:tcPr>
                </a:tc>
                <a:tc>
                  <a:txBody>
                    <a:bodyPr/>
                    <a:lstStyle/>
                    <a:p>
                      <a:pPr algn="ctr"/>
                      <a:r>
                        <a:rPr lang="en-SE" sz="1400" dirty="0"/>
                        <a:t>Batteri</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15">
                        <a:extLst>
                          <a:ext uri="{28A0092B-C50C-407E-A947-70E740481C1C}">
                            <a14:useLocalDpi xmlns:a14="http://schemas.microsoft.com/office/drawing/2010/main" val="0"/>
                          </a:ext>
                        </a:extLst>
                      </a:blip>
                      <a:srcRect/>
                      <a:stretch>
                        <a:fillRect/>
                      </a:stretch>
                    </a:blipFill>
                  </a:tcPr>
                </a:tc>
                <a:tc>
                  <a:txBody>
                    <a:bodyPr/>
                    <a:lstStyle/>
                    <a:p>
                      <a:pPr algn="ctr"/>
                      <a:r>
                        <a:rPr lang="en-SE" sz="1400" dirty="0"/>
                        <a:t>Strömställare</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sz="1400"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sz="1400"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27070784"/>
                  </a:ext>
                </a:extLst>
              </a:tr>
              <a:tr h="840354">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16">
                        <a:extLst>
                          <a:ext uri="{28A0092B-C50C-407E-A947-70E740481C1C}">
                            <a14:useLocalDpi xmlns:a14="http://schemas.microsoft.com/office/drawing/2010/main" val="0"/>
                          </a:ext>
                        </a:extLst>
                      </a:blip>
                      <a:srcRect/>
                      <a:stretch>
                        <a:fillRect/>
                      </a:stretch>
                    </a:blipFill>
                  </a:tcPr>
                </a:tc>
                <a:tc>
                  <a:txBody>
                    <a:bodyPr/>
                    <a:lstStyle/>
                    <a:p>
                      <a:pPr algn="ctr"/>
                      <a:r>
                        <a:rPr lang="en-SE" sz="1400" dirty="0"/>
                        <a:t>Lampa</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blipFill dpi="0" rotWithShape="1">
                      <a:blip r:embed="rId17">
                        <a:extLst>
                          <a:ext uri="{28A0092B-C50C-407E-A947-70E740481C1C}">
                            <a14:useLocalDpi xmlns:a14="http://schemas.microsoft.com/office/drawing/2010/main" val="0"/>
                          </a:ext>
                        </a:extLst>
                      </a:blip>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E" sz="1400" dirty="0"/>
                        <a:t>Kondensator</a:t>
                      </a:r>
                    </a:p>
                    <a:p>
                      <a:pPr algn="ctr"/>
                      <a:endParaRPr lang="en-SE" sz="1400"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a:endParaRPr lang="en-SE" dirty="0"/>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7443250"/>
                  </a:ext>
                </a:extLst>
              </a:tr>
            </a:tbl>
          </a:graphicData>
        </a:graphic>
      </p:graphicFrame>
      <p:sp>
        <p:nvSpPr>
          <p:cNvPr id="3" name="Title 2">
            <a:extLst>
              <a:ext uri="{FF2B5EF4-FFF2-40B4-BE49-F238E27FC236}">
                <a16:creationId xmlns:a16="http://schemas.microsoft.com/office/drawing/2014/main" id="{91EEE4CE-F4D1-6845-90F6-D128778BC3DE}"/>
              </a:ext>
            </a:extLst>
          </p:cNvPr>
          <p:cNvSpPr>
            <a:spLocks noGrp="1"/>
          </p:cNvSpPr>
          <p:nvPr>
            <p:ph type="title"/>
          </p:nvPr>
        </p:nvSpPr>
        <p:spPr/>
        <p:txBody>
          <a:bodyPr/>
          <a:lstStyle/>
          <a:p>
            <a:r>
              <a:rPr lang="en-SE" dirty="0"/>
              <a:t>Elektriska kretsar – symboler</a:t>
            </a:r>
          </a:p>
        </p:txBody>
      </p:sp>
      <p:sp>
        <p:nvSpPr>
          <p:cNvPr id="4" name="Text Placeholder 3">
            <a:extLst>
              <a:ext uri="{FF2B5EF4-FFF2-40B4-BE49-F238E27FC236}">
                <a16:creationId xmlns:a16="http://schemas.microsoft.com/office/drawing/2014/main" id="{21FFC9BF-294E-2349-AC08-6304FD08F43D}"/>
              </a:ext>
            </a:extLst>
          </p:cNvPr>
          <p:cNvSpPr>
            <a:spLocks noGrp="1"/>
          </p:cNvSpPr>
          <p:nvPr>
            <p:ph type="body" sz="quarter" idx="10"/>
          </p:nvPr>
        </p:nvSpPr>
        <p:spPr/>
        <p:txBody>
          <a:bodyPr>
            <a:normAutofit lnSpcReduction="10000"/>
          </a:bodyPr>
          <a:lstStyle/>
          <a:p>
            <a:r>
              <a:rPr lang="en-SE" dirty="0"/>
              <a:t>1.2 Elektriska kretsar</a:t>
            </a:r>
          </a:p>
        </p:txBody>
      </p:sp>
      <p:sp>
        <p:nvSpPr>
          <p:cNvPr id="2" name="Slide Number Placeholder 1">
            <a:extLst>
              <a:ext uri="{FF2B5EF4-FFF2-40B4-BE49-F238E27FC236}">
                <a16:creationId xmlns:a16="http://schemas.microsoft.com/office/drawing/2014/main" id="{6780720F-A4DC-124B-9323-7793EBD17897}"/>
              </a:ext>
            </a:extLst>
          </p:cNvPr>
          <p:cNvSpPr>
            <a:spLocks noGrp="1"/>
          </p:cNvSpPr>
          <p:nvPr>
            <p:ph type="sldNum" sz="quarter" idx="13"/>
          </p:nvPr>
        </p:nvSpPr>
        <p:spPr/>
        <p:txBody>
          <a:bodyPr/>
          <a:lstStyle/>
          <a:p>
            <a:fld id="{5818BEF9-6AEC-154B-B50F-057E6E327BFC}" type="slidenum">
              <a:rPr lang="en-SE" smtClean="0"/>
              <a:t>45</a:t>
            </a:fld>
            <a:endParaRPr lang="en-SE" dirty="0"/>
          </a:p>
        </p:txBody>
      </p:sp>
    </p:spTree>
    <p:extLst>
      <p:ext uri="{BB962C8B-B14F-4D97-AF65-F5344CB8AC3E}">
        <p14:creationId xmlns:p14="http://schemas.microsoft.com/office/powerpoint/2010/main" val="376953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F008E2-63AA-2742-AE36-269658170E0D}"/>
              </a:ext>
            </a:extLst>
          </p:cNvPr>
          <p:cNvSpPr>
            <a:spLocks noGrp="1"/>
          </p:cNvSpPr>
          <p:nvPr>
            <p:ph idx="1"/>
          </p:nvPr>
        </p:nvSpPr>
        <p:spPr/>
        <p:txBody>
          <a:bodyPr/>
          <a:lstStyle/>
          <a:p>
            <a:r>
              <a:rPr lang="en-SE" dirty="0"/>
              <a:t>Vi ska i det här avsnittet lära oss om nur man mäter på elektriska kretsar med multimeter, tånginstrument samt oscilloscop. </a:t>
            </a:r>
          </a:p>
          <a:p>
            <a:r>
              <a:rPr lang="en-SE" dirty="0"/>
              <a:t>Vi kommer också att titta på fordonsel, bland annat reläer, kablar, säkringar samt olika typer av databussar i fordon (CAN, LIN och MOST).  </a:t>
            </a:r>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och fordonsel</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 Mätning och fordonsel</a:t>
            </a:r>
          </a:p>
        </p:txBody>
      </p:sp>
      <p:sp>
        <p:nvSpPr>
          <p:cNvPr id="5" name="Slide Number Placeholder 4">
            <a:extLst>
              <a:ext uri="{FF2B5EF4-FFF2-40B4-BE49-F238E27FC236}">
                <a16:creationId xmlns:a16="http://schemas.microsoft.com/office/drawing/2014/main" id="{EE486DA2-451C-3E41-810D-A08CC33FDC32}"/>
              </a:ext>
            </a:extLst>
          </p:cNvPr>
          <p:cNvSpPr>
            <a:spLocks noGrp="1"/>
          </p:cNvSpPr>
          <p:nvPr>
            <p:ph type="sldNum" sz="quarter" idx="13"/>
          </p:nvPr>
        </p:nvSpPr>
        <p:spPr/>
        <p:txBody>
          <a:bodyPr/>
          <a:lstStyle/>
          <a:p>
            <a:fld id="{5818BEF9-6AEC-154B-B50F-057E6E327BFC}" type="slidenum">
              <a:rPr lang="en-SE" smtClean="0"/>
              <a:t>46</a:t>
            </a:fld>
            <a:endParaRPr lang="en-SE" dirty="0"/>
          </a:p>
        </p:txBody>
      </p:sp>
    </p:spTree>
    <p:extLst>
      <p:ext uri="{BB962C8B-B14F-4D97-AF65-F5344CB8AC3E}">
        <p14:creationId xmlns:p14="http://schemas.microsoft.com/office/powerpoint/2010/main" val="1717215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F008E2-63AA-2742-AE36-269658170E0D}"/>
              </a:ext>
            </a:extLst>
          </p:cNvPr>
          <p:cNvSpPr>
            <a:spLocks noGrp="1"/>
          </p:cNvSpPr>
          <p:nvPr>
            <p:ph idx="1"/>
          </p:nvPr>
        </p:nvSpPr>
        <p:spPr>
          <a:xfrm>
            <a:off x="392114" y="1275911"/>
            <a:ext cx="6223840" cy="5070914"/>
          </a:xfrm>
        </p:spPr>
        <p:txBody>
          <a:bodyPr>
            <a:normAutofit/>
          </a:bodyPr>
          <a:lstStyle/>
          <a:p>
            <a:r>
              <a:rPr lang="sv-SE" dirty="0"/>
              <a:t>Multimetern är ett instrument som kan mäta spänning, ström och resistans. Det finns både analoga och digitala multimetrar. En digitalmultimeter kan också konstrueras för mätning av isolation, frekvens, slagvinkel, kapacitans (kondensatorer), induktans (spolar), transistorer, dioder, temperatur med mera.</a:t>
            </a:r>
          </a:p>
          <a:p>
            <a:r>
              <a:rPr lang="sv-SE" dirty="0"/>
              <a:t>En vanlig multimeter har tre eller fyra anslutningar dit </a:t>
            </a:r>
            <a:r>
              <a:rPr lang="sv-SE" dirty="0" err="1"/>
              <a:t>mätproberna</a:t>
            </a:r>
            <a:r>
              <a:rPr lang="sv-SE" dirty="0"/>
              <a:t> kan kopplas. Hur de kopplas beror på vad som ska mätas. Oavsett vad ska alltid den svarta (minus) ­kopplas till COM (jord). </a:t>
            </a:r>
          </a:p>
          <a:p>
            <a:r>
              <a:rPr lang="sv-SE" dirty="0"/>
              <a:t>Mätnoggrannheten beskriver den största avvikelsen på mätvärdet som multimetern får visa. Mätnoggrannheten anges vanligen som procent per mätområde. Om multimetern har en mätnoggrannhet på ±1% för växelspänning kan multimetern visa från 227,7 V till 232,3 V vid mätning av 230 V spänning. </a:t>
            </a:r>
          </a:p>
          <a:p>
            <a:endParaRPr lang="sv-SE" dirty="0"/>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multimeter</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pic>
        <p:nvPicPr>
          <p:cNvPr id="6" name="Picture 5">
            <a:extLst>
              <a:ext uri="{FF2B5EF4-FFF2-40B4-BE49-F238E27FC236}">
                <a16:creationId xmlns:a16="http://schemas.microsoft.com/office/drawing/2014/main" id="{555B6F00-5B18-2043-BDDB-5BC3CA47B63B}"/>
              </a:ext>
            </a:extLst>
          </p:cNvPr>
          <p:cNvPicPr>
            <a:picLocks noChangeAspect="1"/>
          </p:cNvPicPr>
          <p:nvPr/>
        </p:nvPicPr>
        <p:blipFill rotWithShape="1">
          <a:blip r:embed="rId2"/>
          <a:srcRect l="24147" r="27583"/>
          <a:stretch/>
        </p:blipFill>
        <p:spPr>
          <a:xfrm>
            <a:off x="6884894" y="1195388"/>
            <a:ext cx="2893807" cy="2117541"/>
          </a:xfrm>
          <a:prstGeom prst="rect">
            <a:avLst/>
          </a:prstGeom>
        </p:spPr>
      </p:pic>
      <p:sp>
        <p:nvSpPr>
          <p:cNvPr id="5" name="Slide Number Placeholder 4">
            <a:extLst>
              <a:ext uri="{FF2B5EF4-FFF2-40B4-BE49-F238E27FC236}">
                <a16:creationId xmlns:a16="http://schemas.microsoft.com/office/drawing/2014/main" id="{1B632925-369E-5C4D-B29E-5B39CA9AD3F3}"/>
              </a:ext>
            </a:extLst>
          </p:cNvPr>
          <p:cNvSpPr>
            <a:spLocks noGrp="1"/>
          </p:cNvSpPr>
          <p:nvPr>
            <p:ph type="sldNum" sz="quarter" idx="13"/>
          </p:nvPr>
        </p:nvSpPr>
        <p:spPr/>
        <p:txBody>
          <a:bodyPr/>
          <a:lstStyle/>
          <a:p>
            <a:fld id="{5818BEF9-6AEC-154B-B50F-057E6E327BFC}" type="slidenum">
              <a:rPr lang="en-SE" smtClean="0"/>
              <a:t>47</a:t>
            </a:fld>
            <a:endParaRPr lang="en-SE" dirty="0"/>
          </a:p>
        </p:txBody>
      </p:sp>
    </p:spTree>
    <p:extLst>
      <p:ext uri="{BB962C8B-B14F-4D97-AF65-F5344CB8AC3E}">
        <p14:creationId xmlns:p14="http://schemas.microsoft.com/office/powerpoint/2010/main" val="975743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lstStyle/>
          <a:p>
            <a:r>
              <a:rPr lang="sv-SE" b="1" dirty="0"/>
              <a:t>Sant effektivvärde, </a:t>
            </a:r>
            <a:r>
              <a:rPr lang="sv-SE" b="1" dirty="0" err="1"/>
              <a:t>True</a:t>
            </a:r>
            <a:r>
              <a:rPr lang="sv-SE" b="1" dirty="0"/>
              <a:t> RMS</a:t>
            </a:r>
          </a:p>
          <a:p>
            <a:r>
              <a:rPr lang="sv-SE" dirty="0"/>
              <a:t>Det sanna effektivvärdet är ett mått på en signals verkliga effektinnehåll. De ­flesta multi­metrar som används visar ett korrekt effektivvärde så länge de mäter sinus­formad växel­spänning. Vid mätning av en fyrkantsvåg, trekantsvåg eller en annan ­avvikande kurvform kommer en vanlig multimeter att visa fel. För att vara säker på att ens multimeter visar rätt oavsett </a:t>
            </a:r>
            <a:r>
              <a:rPr lang="sv-SE" dirty="0" err="1"/>
              <a:t>vågform</a:t>
            </a:r>
            <a:r>
              <a:rPr lang="sv-SE" dirty="0"/>
              <a:t>, ska en multimeter med funktionen ”sant effektivvärde” (</a:t>
            </a:r>
            <a:r>
              <a:rPr lang="sv-SE" dirty="0" err="1"/>
              <a:t>True</a:t>
            </a:r>
            <a:r>
              <a:rPr lang="sv-SE" dirty="0"/>
              <a:t> RMS eller TRMS) väljas. Ett exempel på när en vanlig multimeter visar fel är om ­instrumentet ­mäter spänningen från en </a:t>
            </a:r>
            <a:r>
              <a:rPr lang="sv-SE" dirty="0" err="1"/>
              <a:t>inverter</a:t>
            </a:r>
            <a:r>
              <a:rPr lang="sv-SE" dirty="0"/>
              <a:t> (växelriktare från bilens 12 V till 230 V) med ­modifierad sinusvåg. Då krävs det att multimetern kan visa ett sant effektivvärde.</a:t>
            </a:r>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multimeter</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sp>
        <p:nvSpPr>
          <p:cNvPr id="2" name="Slide Number Placeholder 1">
            <a:extLst>
              <a:ext uri="{FF2B5EF4-FFF2-40B4-BE49-F238E27FC236}">
                <a16:creationId xmlns:a16="http://schemas.microsoft.com/office/drawing/2014/main" id="{687058CA-65BE-014A-B4BD-4745F30C794B}"/>
              </a:ext>
            </a:extLst>
          </p:cNvPr>
          <p:cNvSpPr>
            <a:spLocks noGrp="1"/>
          </p:cNvSpPr>
          <p:nvPr>
            <p:ph type="sldNum" sz="quarter" idx="13"/>
          </p:nvPr>
        </p:nvSpPr>
        <p:spPr/>
        <p:txBody>
          <a:bodyPr/>
          <a:lstStyle/>
          <a:p>
            <a:fld id="{5818BEF9-6AEC-154B-B50F-057E6E327BFC}" type="slidenum">
              <a:rPr lang="en-SE" smtClean="0"/>
              <a:t>48</a:t>
            </a:fld>
            <a:endParaRPr lang="en-SE" dirty="0"/>
          </a:p>
        </p:txBody>
      </p:sp>
    </p:spTree>
    <p:extLst>
      <p:ext uri="{BB962C8B-B14F-4D97-AF65-F5344CB8AC3E}">
        <p14:creationId xmlns:p14="http://schemas.microsoft.com/office/powerpoint/2010/main" val="3180855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normAutofit/>
          </a:bodyPr>
          <a:lstStyle/>
          <a:p>
            <a:r>
              <a:rPr lang="sv-SE" b="1" dirty="0"/>
              <a:t>Mätning av spänning</a:t>
            </a:r>
          </a:p>
          <a:p>
            <a:r>
              <a:rPr lang="sv-SE" dirty="0"/>
              <a:t>Mätning av spänning kan göras mellan två mätpunkter i en </a:t>
            </a:r>
            <a:r>
              <a:rPr lang="sv-SE" i="1" dirty="0"/>
              <a:t>öppen krets</a:t>
            </a:r>
            <a:r>
              <a:rPr lang="sv-SE" dirty="0"/>
              <a:t>, till exempel mellan polerna på ett batteri eller mellan hålen i ett vägguttag. Spänningen kan också mätas mellan två punkter i en </a:t>
            </a:r>
            <a:r>
              <a:rPr lang="sv-SE" i="1" dirty="0"/>
              <a:t>sluten krets</a:t>
            </a:r>
            <a:r>
              <a:rPr lang="sv-SE" dirty="0"/>
              <a:t>, till exempel över en lampa som lyser eller över ett batteri som är inkopplat. </a:t>
            </a:r>
          </a:p>
          <a:p>
            <a:r>
              <a:rPr lang="sv-SE" dirty="0"/>
              <a:t>I spänningsläge har multimetern mycket hög inre resistans och bara en mycket liten ström kommer att gå genom instrumentet. </a:t>
            </a:r>
          </a:p>
          <a:p>
            <a:endParaRPr lang="sv-SE" dirty="0"/>
          </a:p>
          <a:p>
            <a:endParaRPr lang="sv-SE" dirty="0"/>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multimeter</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pic>
        <p:nvPicPr>
          <p:cNvPr id="12" name="Picture 11">
            <a:extLst>
              <a:ext uri="{FF2B5EF4-FFF2-40B4-BE49-F238E27FC236}">
                <a16:creationId xmlns:a16="http://schemas.microsoft.com/office/drawing/2014/main" id="{AB1A7405-BF09-9445-ADCD-842FA00D4E62}"/>
              </a:ext>
            </a:extLst>
          </p:cNvPr>
          <p:cNvPicPr>
            <a:picLocks noChangeAspect="1"/>
          </p:cNvPicPr>
          <p:nvPr/>
        </p:nvPicPr>
        <p:blipFill rotWithShape="1">
          <a:blip r:embed="rId2"/>
          <a:srcRect l="18007" r="23894"/>
          <a:stretch/>
        </p:blipFill>
        <p:spPr>
          <a:xfrm>
            <a:off x="409575" y="3811368"/>
            <a:ext cx="5755342" cy="1712913"/>
          </a:xfrm>
          <a:prstGeom prst="rect">
            <a:avLst/>
          </a:prstGeom>
        </p:spPr>
      </p:pic>
      <p:sp>
        <p:nvSpPr>
          <p:cNvPr id="2" name="Slide Number Placeholder 1">
            <a:extLst>
              <a:ext uri="{FF2B5EF4-FFF2-40B4-BE49-F238E27FC236}">
                <a16:creationId xmlns:a16="http://schemas.microsoft.com/office/drawing/2014/main" id="{9371343D-C910-8E43-9308-2DF73E89E1F7}"/>
              </a:ext>
            </a:extLst>
          </p:cNvPr>
          <p:cNvSpPr>
            <a:spLocks noGrp="1"/>
          </p:cNvSpPr>
          <p:nvPr>
            <p:ph type="sldNum" sz="quarter" idx="13"/>
          </p:nvPr>
        </p:nvSpPr>
        <p:spPr/>
        <p:txBody>
          <a:bodyPr/>
          <a:lstStyle/>
          <a:p>
            <a:fld id="{5818BEF9-6AEC-154B-B50F-057E6E327BFC}" type="slidenum">
              <a:rPr lang="en-SE" smtClean="0"/>
              <a:t>49</a:t>
            </a:fld>
            <a:endParaRPr lang="en-SE" dirty="0"/>
          </a:p>
        </p:txBody>
      </p:sp>
    </p:spTree>
    <p:extLst>
      <p:ext uri="{BB962C8B-B14F-4D97-AF65-F5344CB8AC3E}">
        <p14:creationId xmlns:p14="http://schemas.microsoft.com/office/powerpoint/2010/main" val="751579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D3EF81-EDCC-4E4F-9317-0703CBAD6A48}"/>
              </a:ext>
            </a:extLst>
          </p:cNvPr>
          <p:cNvSpPr>
            <a:spLocks noGrp="1"/>
          </p:cNvSpPr>
          <p:nvPr>
            <p:ph idx="1"/>
          </p:nvPr>
        </p:nvSpPr>
        <p:spPr>
          <a:xfrm>
            <a:off x="392113" y="1275911"/>
            <a:ext cx="4369892" cy="5070914"/>
          </a:xfrm>
        </p:spPr>
        <p:txBody>
          <a:bodyPr/>
          <a:lstStyle/>
          <a:p>
            <a:r>
              <a:rPr lang="en-SE" dirty="0"/>
              <a:t>Elektricitet och magnetism hör ihop. </a:t>
            </a:r>
          </a:p>
          <a:p>
            <a:r>
              <a:rPr lang="en-SE" dirty="0"/>
              <a:t>Runt en ledning som leder en ström bildas ett magnetfält. Och omvänt, om en ledare rör sig i ett magnetfält skapas en elektrisk spänning i ledaren. Det kallas </a:t>
            </a:r>
            <a:r>
              <a:rPr lang="en-SE" b="1" i="1" dirty="0"/>
              <a:t>induktion</a:t>
            </a:r>
            <a:r>
              <a:rPr lang="en-SE" dirty="0"/>
              <a:t>. </a:t>
            </a:r>
          </a:p>
          <a:p>
            <a:r>
              <a:rPr lang="en-SE" dirty="0"/>
              <a:t>Den principen används i elektriska generatorer och motorer. </a:t>
            </a:r>
          </a:p>
          <a:p>
            <a:r>
              <a:rPr lang="en-SE" dirty="0"/>
              <a:t>I en </a:t>
            </a:r>
            <a:r>
              <a:rPr lang="en-SE" b="1" dirty="0"/>
              <a:t>generator</a:t>
            </a:r>
            <a:r>
              <a:rPr lang="en-SE" dirty="0"/>
              <a:t> får en slinga av en ledare röra sig i magnetfältet från en magnet. Genom induktion skapas en spänning som får en ström att flyta i ledaren. </a:t>
            </a:r>
          </a:p>
          <a:p>
            <a:r>
              <a:rPr lang="en-SE" dirty="0"/>
              <a:t>I en </a:t>
            </a:r>
            <a:r>
              <a:rPr lang="en-SE" b="1" dirty="0"/>
              <a:t>elmotor</a:t>
            </a:r>
            <a:r>
              <a:rPr lang="en-SE" dirty="0"/>
              <a:t> skickar man ström genom slingan. Runt ledaren bildas då ett magnetfält som möter magnetfältet från magneten, och slingan vrider sig då. Genom att ändra riktningen på strömmen i takt med att slingan vrids får man den att hela tiden röra sig åt samma håll. </a:t>
            </a:r>
          </a:p>
        </p:txBody>
      </p:sp>
      <p:sp>
        <p:nvSpPr>
          <p:cNvPr id="3" name="Title 2">
            <a:extLst>
              <a:ext uri="{FF2B5EF4-FFF2-40B4-BE49-F238E27FC236}">
                <a16:creationId xmlns:a16="http://schemas.microsoft.com/office/drawing/2014/main" id="{3C8EAD9E-8844-8042-B2EF-41FD79CA5B3D}"/>
              </a:ext>
            </a:extLst>
          </p:cNvPr>
          <p:cNvSpPr>
            <a:spLocks noGrp="1"/>
          </p:cNvSpPr>
          <p:nvPr>
            <p:ph type="title"/>
          </p:nvPr>
        </p:nvSpPr>
        <p:spPr/>
        <p:txBody>
          <a:bodyPr>
            <a:normAutofit/>
          </a:bodyPr>
          <a:lstStyle/>
          <a:p>
            <a:r>
              <a:rPr lang="en-SE" b="1" dirty="0"/>
              <a:t>Elektricitet och magnetism</a:t>
            </a:r>
            <a:endParaRPr lang="en-SE" dirty="0"/>
          </a:p>
        </p:txBody>
      </p:sp>
      <p:sp>
        <p:nvSpPr>
          <p:cNvPr id="4" name="Text Placeholder 3">
            <a:extLst>
              <a:ext uri="{FF2B5EF4-FFF2-40B4-BE49-F238E27FC236}">
                <a16:creationId xmlns:a16="http://schemas.microsoft.com/office/drawing/2014/main" id="{E286ED3D-9392-1F45-88AD-930CA50D36B7}"/>
              </a:ext>
            </a:extLst>
          </p:cNvPr>
          <p:cNvSpPr>
            <a:spLocks noGrp="1"/>
          </p:cNvSpPr>
          <p:nvPr>
            <p:ph type="body" sz="quarter" idx="10"/>
          </p:nvPr>
        </p:nvSpPr>
        <p:spPr/>
        <p:txBody>
          <a:bodyPr>
            <a:normAutofit lnSpcReduction="10000"/>
          </a:bodyPr>
          <a:lstStyle/>
          <a:p>
            <a:r>
              <a:rPr lang="en-SE" dirty="0"/>
              <a:t>1.1 Grundläggande ellära</a:t>
            </a:r>
          </a:p>
        </p:txBody>
      </p:sp>
      <p:pic>
        <p:nvPicPr>
          <p:cNvPr id="6" name="Picture 5">
            <a:extLst>
              <a:ext uri="{FF2B5EF4-FFF2-40B4-BE49-F238E27FC236}">
                <a16:creationId xmlns:a16="http://schemas.microsoft.com/office/drawing/2014/main" id="{127D23F3-0964-2445-9145-BFEBB960265D}"/>
              </a:ext>
            </a:extLst>
          </p:cNvPr>
          <p:cNvPicPr>
            <a:picLocks noChangeAspect="1"/>
          </p:cNvPicPr>
          <p:nvPr/>
        </p:nvPicPr>
        <p:blipFill>
          <a:blip r:embed="rId2"/>
          <a:stretch>
            <a:fillRect/>
          </a:stretch>
        </p:blipFill>
        <p:spPr>
          <a:xfrm>
            <a:off x="6195470" y="1310430"/>
            <a:ext cx="3318418" cy="2046358"/>
          </a:xfrm>
          <a:prstGeom prst="rect">
            <a:avLst/>
          </a:prstGeom>
        </p:spPr>
      </p:pic>
      <p:pic>
        <p:nvPicPr>
          <p:cNvPr id="8" name="Picture 7">
            <a:extLst>
              <a:ext uri="{FF2B5EF4-FFF2-40B4-BE49-F238E27FC236}">
                <a16:creationId xmlns:a16="http://schemas.microsoft.com/office/drawing/2014/main" id="{4DFFBACC-6EAB-E743-B448-B530623E2ABC}"/>
              </a:ext>
            </a:extLst>
          </p:cNvPr>
          <p:cNvPicPr>
            <a:picLocks noChangeAspect="1"/>
          </p:cNvPicPr>
          <p:nvPr/>
        </p:nvPicPr>
        <p:blipFill rotWithShape="1">
          <a:blip r:embed="rId3"/>
          <a:srcRect t="9371"/>
          <a:stretch/>
        </p:blipFill>
        <p:spPr>
          <a:xfrm>
            <a:off x="5703887" y="3676526"/>
            <a:ext cx="3810000" cy="2670299"/>
          </a:xfrm>
          <a:prstGeom prst="rect">
            <a:avLst/>
          </a:prstGeom>
        </p:spPr>
      </p:pic>
      <p:sp>
        <p:nvSpPr>
          <p:cNvPr id="9" name="Rectangle 8">
            <a:extLst>
              <a:ext uri="{FF2B5EF4-FFF2-40B4-BE49-F238E27FC236}">
                <a16:creationId xmlns:a16="http://schemas.microsoft.com/office/drawing/2014/main" id="{20F66FC5-F6BB-6748-85A7-6401374E0229}"/>
              </a:ext>
            </a:extLst>
          </p:cNvPr>
          <p:cNvSpPr/>
          <p:nvPr/>
        </p:nvSpPr>
        <p:spPr>
          <a:xfrm>
            <a:off x="8366318" y="3268084"/>
            <a:ext cx="1138838" cy="369332"/>
          </a:xfrm>
          <a:prstGeom prst="rect">
            <a:avLst/>
          </a:prstGeom>
        </p:spPr>
        <p:txBody>
          <a:bodyPr wrap="none">
            <a:spAutoFit/>
          </a:bodyPr>
          <a:lstStyle/>
          <a:p>
            <a:r>
              <a:rPr lang="en-SE" i="1" dirty="0"/>
              <a:t>Generator</a:t>
            </a:r>
          </a:p>
        </p:txBody>
      </p:sp>
      <p:sp>
        <p:nvSpPr>
          <p:cNvPr id="10" name="Rectangle 9">
            <a:extLst>
              <a:ext uri="{FF2B5EF4-FFF2-40B4-BE49-F238E27FC236}">
                <a16:creationId xmlns:a16="http://schemas.microsoft.com/office/drawing/2014/main" id="{A2C22A03-B5A4-9841-A2B9-F97DD554DEE9}"/>
              </a:ext>
            </a:extLst>
          </p:cNvPr>
          <p:cNvSpPr/>
          <p:nvPr/>
        </p:nvSpPr>
        <p:spPr>
          <a:xfrm>
            <a:off x="8591455" y="5933888"/>
            <a:ext cx="922432" cy="369332"/>
          </a:xfrm>
          <a:prstGeom prst="rect">
            <a:avLst/>
          </a:prstGeom>
        </p:spPr>
        <p:txBody>
          <a:bodyPr wrap="none">
            <a:spAutoFit/>
          </a:bodyPr>
          <a:lstStyle/>
          <a:p>
            <a:r>
              <a:rPr lang="en-SE" i="1" dirty="0"/>
              <a:t>Elmotor</a:t>
            </a:r>
          </a:p>
        </p:txBody>
      </p:sp>
      <p:sp>
        <p:nvSpPr>
          <p:cNvPr id="5" name="Slide Number Placeholder 4">
            <a:extLst>
              <a:ext uri="{FF2B5EF4-FFF2-40B4-BE49-F238E27FC236}">
                <a16:creationId xmlns:a16="http://schemas.microsoft.com/office/drawing/2014/main" id="{2B6CC804-3C57-FD44-965B-AADDE95E50C8}"/>
              </a:ext>
            </a:extLst>
          </p:cNvPr>
          <p:cNvSpPr>
            <a:spLocks noGrp="1"/>
          </p:cNvSpPr>
          <p:nvPr>
            <p:ph type="sldNum" sz="quarter" idx="13"/>
          </p:nvPr>
        </p:nvSpPr>
        <p:spPr/>
        <p:txBody>
          <a:bodyPr/>
          <a:lstStyle/>
          <a:p>
            <a:fld id="{5818BEF9-6AEC-154B-B50F-057E6E327BFC}" type="slidenum">
              <a:rPr lang="en-SE" smtClean="0"/>
              <a:t>5</a:t>
            </a:fld>
            <a:endParaRPr lang="en-SE" dirty="0"/>
          </a:p>
        </p:txBody>
      </p:sp>
    </p:spTree>
    <p:extLst>
      <p:ext uri="{BB962C8B-B14F-4D97-AF65-F5344CB8AC3E}">
        <p14:creationId xmlns:p14="http://schemas.microsoft.com/office/powerpoint/2010/main" val="196894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lstStyle/>
          <a:p>
            <a:r>
              <a:rPr lang="sv-SE" b="1" dirty="0"/>
              <a:t>Mätning av likspänning, DC volt</a:t>
            </a:r>
          </a:p>
          <a:p>
            <a:endParaRPr lang="sv-SE" b="1" dirty="0"/>
          </a:p>
          <a:p>
            <a:endParaRPr lang="sv-SE" b="1" dirty="0"/>
          </a:p>
          <a:p>
            <a:endParaRPr lang="sv-SE" b="1" dirty="0"/>
          </a:p>
          <a:p>
            <a:endParaRPr lang="sv-SE" b="1" dirty="0"/>
          </a:p>
          <a:p>
            <a:endParaRPr lang="sv-SE" b="1" dirty="0"/>
          </a:p>
          <a:p>
            <a:r>
              <a:rPr lang="sv-SE" dirty="0"/>
              <a:t>Välj rätt mätområde och anslut den röda </a:t>
            </a:r>
            <a:r>
              <a:rPr lang="sv-SE" dirty="0" err="1"/>
              <a:t>mätproben</a:t>
            </a:r>
            <a:r>
              <a:rPr lang="sv-SE" dirty="0"/>
              <a:t> till plus och den svarta till minus. </a:t>
            </a:r>
          </a:p>
          <a:p>
            <a:endParaRPr lang="sv-SE" dirty="0"/>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multimeter</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pic>
        <p:nvPicPr>
          <p:cNvPr id="12" name="Picture 11">
            <a:extLst>
              <a:ext uri="{FF2B5EF4-FFF2-40B4-BE49-F238E27FC236}">
                <a16:creationId xmlns:a16="http://schemas.microsoft.com/office/drawing/2014/main" id="{5BAFB965-E2FC-8C40-985B-B2B6EC3B0188}"/>
              </a:ext>
            </a:extLst>
          </p:cNvPr>
          <p:cNvPicPr>
            <a:picLocks noChangeAspect="1"/>
          </p:cNvPicPr>
          <p:nvPr/>
        </p:nvPicPr>
        <p:blipFill>
          <a:blip r:embed="rId2"/>
          <a:stretch>
            <a:fillRect/>
          </a:stretch>
        </p:blipFill>
        <p:spPr>
          <a:xfrm>
            <a:off x="392113" y="1771126"/>
            <a:ext cx="1422400" cy="1422400"/>
          </a:xfrm>
          <a:prstGeom prst="rect">
            <a:avLst/>
          </a:prstGeom>
        </p:spPr>
      </p:pic>
      <p:pic>
        <p:nvPicPr>
          <p:cNvPr id="13" name="Picture 12">
            <a:extLst>
              <a:ext uri="{FF2B5EF4-FFF2-40B4-BE49-F238E27FC236}">
                <a16:creationId xmlns:a16="http://schemas.microsoft.com/office/drawing/2014/main" id="{9E3EE426-4BFB-584E-B4AE-1CDB3A31BF75}"/>
              </a:ext>
            </a:extLst>
          </p:cNvPr>
          <p:cNvPicPr>
            <a:picLocks noChangeAspect="1"/>
          </p:cNvPicPr>
          <p:nvPr/>
        </p:nvPicPr>
        <p:blipFill>
          <a:blip r:embed="rId3"/>
          <a:stretch>
            <a:fillRect/>
          </a:stretch>
        </p:blipFill>
        <p:spPr>
          <a:xfrm>
            <a:off x="2126597" y="1771126"/>
            <a:ext cx="1422400" cy="1422400"/>
          </a:xfrm>
          <a:prstGeom prst="rect">
            <a:avLst/>
          </a:prstGeom>
        </p:spPr>
      </p:pic>
      <p:pic>
        <p:nvPicPr>
          <p:cNvPr id="14" name="Picture 13">
            <a:extLst>
              <a:ext uri="{FF2B5EF4-FFF2-40B4-BE49-F238E27FC236}">
                <a16:creationId xmlns:a16="http://schemas.microsoft.com/office/drawing/2014/main" id="{67DF9737-9CDF-8A48-AFD7-7D8D7493637E}"/>
              </a:ext>
            </a:extLst>
          </p:cNvPr>
          <p:cNvPicPr>
            <a:picLocks noChangeAspect="1"/>
          </p:cNvPicPr>
          <p:nvPr/>
        </p:nvPicPr>
        <p:blipFill>
          <a:blip r:embed="rId4"/>
          <a:stretch>
            <a:fillRect/>
          </a:stretch>
        </p:blipFill>
        <p:spPr>
          <a:xfrm>
            <a:off x="3861081" y="1771126"/>
            <a:ext cx="1422400" cy="1422400"/>
          </a:xfrm>
          <a:prstGeom prst="rect">
            <a:avLst/>
          </a:prstGeom>
        </p:spPr>
      </p:pic>
      <p:sp>
        <p:nvSpPr>
          <p:cNvPr id="2" name="Slide Number Placeholder 1">
            <a:extLst>
              <a:ext uri="{FF2B5EF4-FFF2-40B4-BE49-F238E27FC236}">
                <a16:creationId xmlns:a16="http://schemas.microsoft.com/office/drawing/2014/main" id="{98945691-BB2A-D149-A266-821FF4495575}"/>
              </a:ext>
            </a:extLst>
          </p:cNvPr>
          <p:cNvSpPr>
            <a:spLocks noGrp="1"/>
          </p:cNvSpPr>
          <p:nvPr>
            <p:ph type="sldNum" sz="quarter" idx="13"/>
          </p:nvPr>
        </p:nvSpPr>
        <p:spPr/>
        <p:txBody>
          <a:bodyPr/>
          <a:lstStyle/>
          <a:p>
            <a:fld id="{5818BEF9-6AEC-154B-B50F-057E6E327BFC}" type="slidenum">
              <a:rPr lang="en-SE" smtClean="0"/>
              <a:t>50</a:t>
            </a:fld>
            <a:endParaRPr lang="en-SE" dirty="0"/>
          </a:p>
        </p:txBody>
      </p:sp>
    </p:spTree>
    <p:extLst>
      <p:ext uri="{BB962C8B-B14F-4D97-AF65-F5344CB8AC3E}">
        <p14:creationId xmlns:p14="http://schemas.microsoft.com/office/powerpoint/2010/main" val="33101238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lstStyle/>
          <a:p>
            <a:r>
              <a:rPr lang="sv-SE" b="1" dirty="0"/>
              <a:t>Mätning av växelspänning, AC volt</a:t>
            </a:r>
          </a:p>
          <a:p>
            <a:endParaRPr lang="sv-SE" b="1" dirty="0"/>
          </a:p>
          <a:p>
            <a:endParaRPr lang="sv-SE" b="1" dirty="0"/>
          </a:p>
          <a:p>
            <a:endParaRPr lang="sv-SE" b="1" dirty="0"/>
          </a:p>
          <a:p>
            <a:endParaRPr lang="sv-SE" b="1" dirty="0"/>
          </a:p>
          <a:p>
            <a:endParaRPr lang="sv-SE" b="1" dirty="0"/>
          </a:p>
          <a:p>
            <a:r>
              <a:rPr lang="sv-SE" dirty="0"/>
              <a:t>Välj rätt mätområde och anslut de två </a:t>
            </a:r>
            <a:r>
              <a:rPr lang="sv-SE" dirty="0" err="1"/>
              <a:t>mätproberna</a:t>
            </a:r>
            <a:r>
              <a:rPr lang="sv-SE" dirty="0"/>
              <a:t> till mätpunkterna. Eftersom det är växelspänning spelar polerna ingen roll. </a:t>
            </a:r>
          </a:p>
          <a:p>
            <a:endParaRPr lang="sv-SE" dirty="0"/>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multimeter</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pic>
        <p:nvPicPr>
          <p:cNvPr id="6" name="Picture 5">
            <a:extLst>
              <a:ext uri="{FF2B5EF4-FFF2-40B4-BE49-F238E27FC236}">
                <a16:creationId xmlns:a16="http://schemas.microsoft.com/office/drawing/2014/main" id="{015C74C9-7107-1F43-AD4D-3CE106C7B5FA}"/>
              </a:ext>
            </a:extLst>
          </p:cNvPr>
          <p:cNvPicPr>
            <a:picLocks noChangeAspect="1"/>
          </p:cNvPicPr>
          <p:nvPr/>
        </p:nvPicPr>
        <p:blipFill>
          <a:blip r:embed="rId2"/>
          <a:stretch>
            <a:fillRect/>
          </a:stretch>
        </p:blipFill>
        <p:spPr>
          <a:xfrm>
            <a:off x="386425" y="1835673"/>
            <a:ext cx="1422400" cy="1422400"/>
          </a:xfrm>
          <a:prstGeom prst="rect">
            <a:avLst/>
          </a:prstGeom>
        </p:spPr>
      </p:pic>
      <p:pic>
        <p:nvPicPr>
          <p:cNvPr id="7" name="Picture 6">
            <a:extLst>
              <a:ext uri="{FF2B5EF4-FFF2-40B4-BE49-F238E27FC236}">
                <a16:creationId xmlns:a16="http://schemas.microsoft.com/office/drawing/2014/main" id="{38642256-8059-5E4C-8871-699BDC003159}"/>
              </a:ext>
            </a:extLst>
          </p:cNvPr>
          <p:cNvPicPr>
            <a:picLocks noChangeAspect="1"/>
          </p:cNvPicPr>
          <p:nvPr/>
        </p:nvPicPr>
        <p:blipFill>
          <a:blip r:embed="rId3"/>
          <a:stretch>
            <a:fillRect/>
          </a:stretch>
        </p:blipFill>
        <p:spPr>
          <a:xfrm>
            <a:off x="2274094" y="1835673"/>
            <a:ext cx="1422400" cy="1422400"/>
          </a:xfrm>
          <a:prstGeom prst="rect">
            <a:avLst/>
          </a:prstGeom>
        </p:spPr>
      </p:pic>
      <p:pic>
        <p:nvPicPr>
          <p:cNvPr id="11" name="Picture 10">
            <a:extLst>
              <a:ext uri="{FF2B5EF4-FFF2-40B4-BE49-F238E27FC236}">
                <a16:creationId xmlns:a16="http://schemas.microsoft.com/office/drawing/2014/main" id="{C99266CB-A475-DE43-BE12-653E3E4F663E}"/>
              </a:ext>
            </a:extLst>
          </p:cNvPr>
          <p:cNvPicPr>
            <a:picLocks noChangeAspect="1"/>
          </p:cNvPicPr>
          <p:nvPr/>
        </p:nvPicPr>
        <p:blipFill>
          <a:blip r:embed="rId4"/>
          <a:stretch>
            <a:fillRect/>
          </a:stretch>
        </p:blipFill>
        <p:spPr>
          <a:xfrm>
            <a:off x="4161763" y="1835673"/>
            <a:ext cx="1422400" cy="1422400"/>
          </a:xfrm>
          <a:prstGeom prst="rect">
            <a:avLst/>
          </a:prstGeom>
        </p:spPr>
      </p:pic>
      <p:sp>
        <p:nvSpPr>
          <p:cNvPr id="2" name="Slide Number Placeholder 1">
            <a:extLst>
              <a:ext uri="{FF2B5EF4-FFF2-40B4-BE49-F238E27FC236}">
                <a16:creationId xmlns:a16="http://schemas.microsoft.com/office/drawing/2014/main" id="{07DF2297-5D3D-7F4D-A7C0-3C5226F66291}"/>
              </a:ext>
            </a:extLst>
          </p:cNvPr>
          <p:cNvSpPr>
            <a:spLocks noGrp="1"/>
          </p:cNvSpPr>
          <p:nvPr>
            <p:ph type="sldNum" sz="quarter" idx="13"/>
          </p:nvPr>
        </p:nvSpPr>
        <p:spPr/>
        <p:txBody>
          <a:bodyPr/>
          <a:lstStyle/>
          <a:p>
            <a:fld id="{5818BEF9-6AEC-154B-B50F-057E6E327BFC}" type="slidenum">
              <a:rPr lang="en-SE" smtClean="0"/>
              <a:t>51</a:t>
            </a:fld>
            <a:endParaRPr lang="en-SE" dirty="0"/>
          </a:p>
        </p:txBody>
      </p:sp>
    </p:spTree>
    <p:extLst>
      <p:ext uri="{BB962C8B-B14F-4D97-AF65-F5344CB8AC3E}">
        <p14:creationId xmlns:p14="http://schemas.microsoft.com/office/powerpoint/2010/main" val="3154920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lstStyle/>
          <a:p>
            <a:r>
              <a:rPr lang="sv-SE" b="1" dirty="0"/>
              <a:t>Mätning av ström</a:t>
            </a:r>
          </a:p>
          <a:p>
            <a:r>
              <a:rPr lang="sv-SE" dirty="0"/>
              <a:t>Mätning av ström kan bara göras i en sluten krets. Strömmen måste gå genom multimetern som alltså ersätter en del av den slutna kretsen. </a:t>
            </a:r>
          </a:p>
          <a:p>
            <a:r>
              <a:rPr lang="sv-SE" dirty="0"/>
              <a:t>I strömmätningsläge har multimetern en mycket låg inre resistans för att inte påverka kretsen. Man kan därför aldrig ansluta en multimeter i strömmätningsläge direkt till en spänningskälla som ett batteri eller ett vägguttag eftersom det då blir kortslutning. Instrumentet kan gå sönder om det inte hinner skyddas av en säkring. </a:t>
            </a:r>
          </a:p>
          <a:p>
            <a:endParaRPr lang="sv-SE" dirty="0"/>
          </a:p>
          <a:p>
            <a:endParaRPr lang="sv-SE" dirty="0"/>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multimeter</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pic>
        <p:nvPicPr>
          <p:cNvPr id="8" name="Picture 7">
            <a:extLst>
              <a:ext uri="{FF2B5EF4-FFF2-40B4-BE49-F238E27FC236}">
                <a16:creationId xmlns:a16="http://schemas.microsoft.com/office/drawing/2014/main" id="{7F12CC46-31B5-A94B-98E1-F7DB14B70533}"/>
              </a:ext>
            </a:extLst>
          </p:cNvPr>
          <p:cNvPicPr>
            <a:picLocks noChangeAspect="1"/>
          </p:cNvPicPr>
          <p:nvPr/>
        </p:nvPicPr>
        <p:blipFill rotWithShape="1">
          <a:blip r:embed="rId2"/>
          <a:srcRect l="24108" r="15512"/>
          <a:stretch/>
        </p:blipFill>
        <p:spPr>
          <a:xfrm>
            <a:off x="957430" y="3635357"/>
            <a:ext cx="5981252" cy="2032794"/>
          </a:xfrm>
          <a:prstGeom prst="rect">
            <a:avLst/>
          </a:prstGeom>
        </p:spPr>
      </p:pic>
      <p:pic>
        <p:nvPicPr>
          <p:cNvPr id="10" name="Picture 9">
            <a:extLst>
              <a:ext uri="{FF2B5EF4-FFF2-40B4-BE49-F238E27FC236}">
                <a16:creationId xmlns:a16="http://schemas.microsoft.com/office/drawing/2014/main" id="{729A2493-D363-AC48-80AA-98101ACBA16A}"/>
              </a:ext>
            </a:extLst>
          </p:cNvPr>
          <p:cNvPicPr>
            <a:picLocks noChangeAspect="1"/>
          </p:cNvPicPr>
          <p:nvPr/>
        </p:nvPicPr>
        <p:blipFill rotWithShape="1">
          <a:blip r:embed="rId3"/>
          <a:srcRect l="77758" b="21835"/>
          <a:stretch/>
        </p:blipFill>
        <p:spPr>
          <a:xfrm>
            <a:off x="6561214" y="3851994"/>
            <a:ext cx="2217026" cy="1816157"/>
          </a:xfrm>
          <a:prstGeom prst="rect">
            <a:avLst/>
          </a:prstGeom>
        </p:spPr>
      </p:pic>
      <p:sp>
        <p:nvSpPr>
          <p:cNvPr id="2" name="Slide Number Placeholder 1">
            <a:extLst>
              <a:ext uri="{FF2B5EF4-FFF2-40B4-BE49-F238E27FC236}">
                <a16:creationId xmlns:a16="http://schemas.microsoft.com/office/drawing/2014/main" id="{809AA471-35BD-2E47-BFF8-E68EC207B0ED}"/>
              </a:ext>
            </a:extLst>
          </p:cNvPr>
          <p:cNvSpPr>
            <a:spLocks noGrp="1"/>
          </p:cNvSpPr>
          <p:nvPr>
            <p:ph type="sldNum" sz="quarter" idx="13"/>
          </p:nvPr>
        </p:nvSpPr>
        <p:spPr/>
        <p:txBody>
          <a:bodyPr/>
          <a:lstStyle/>
          <a:p>
            <a:fld id="{5818BEF9-6AEC-154B-B50F-057E6E327BFC}" type="slidenum">
              <a:rPr lang="en-SE" smtClean="0"/>
              <a:t>52</a:t>
            </a:fld>
            <a:endParaRPr lang="en-SE" dirty="0"/>
          </a:p>
        </p:txBody>
      </p:sp>
    </p:spTree>
    <p:extLst>
      <p:ext uri="{BB962C8B-B14F-4D97-AF65-F5344CB8AC3E}">
        <p14:creationId xmlns:p14="http://schemas.microsoft.com/office/powerpoint/2010/main" val="3306382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normAutofit/>
          </a:bodyPr>
          <a:lstStyle/>
          <a:p>
            <a:r>
              <a:rPr lang="sv-SE" b="1" dirty="0"/>
              <a:t>Mätning av ström, ampere</a:t>
            </a:r>
            <a:endParaRPr lang="sv-SE" dirty="0"/>
          </a:p>
          <a:p>
            <a:endParaRPr lang="sv-SE" dirty="0"/>
          </a:p>
          <a:p>
            <a:endParaRPr lang="sv-SE" dirty="0"/>
          </a:p>
          <a:p>
            <a:endParaRPr lang="sv-SE" dirty="0"/>
          </a:p>
          <a:p>
            <a:endParaRPr lang="sv-SE" dirty="0"/>
          </a:p>
          <a:p>
            <a:endParaRPr lang="sv-SE" dirty="0"/>
          </a:p>
          <a:p>
            <a:r>
              <a:rPr lang="sv-SE" dirty="0"/>
              <a:t>Anslut den svarta </a:t>
            </a:r>
            <a:r>
              <a:rPr lang="sv-SE" dirty="0" err="1"/>
              <a:t>mätproben</a:t>
            </a:r>
            <a:r>
              <a:rPr lang="sv-SE" dirty="0"/>
              <a:t> till uttaget märkt COM. COM står för common vilket i elektroniksammanhang översätts till jord. Detta är instrumentets minussida. Röd </a:t>
            </a:r>
            <a:r>
              <a:rPr lang="sv-SE" dirty="0" err="1"/>
              <a:t>mätprob</a:t>
            </a:r>
            <a:r>
              <a:rPr lang="sv-SE" dirty="0"/>
              <a:t> ska anslutas till uttaget märkt mA. ”mA” står för </a:t>
            </a:r>
            <a:r>
              <a:rPr lang="sv-SE" dirty="0" err="1"/>
              <a:t>milliampere</a:t>
            </a:r>
            <a:r>
              <a:rPr lang="sv-SE" dirty="0"/>
              <a:t> och betyder att instrumentet klarar upp till mätvärden ­angivna i tusendelar av en ampere. Om mätningen gäller högre strömmar måste den röda </a:t>
            </a:r>
            <a:r>
              <a:rPr lang="sv-SE" dirty="0" err="1"/>
              <a:t>mätproben</a:t>
            </a:r>
            <a:r>
              <a:rPr lang="sv-SE" dirty="0"/>
              <a:t> anslutas i ett särskilt uttag. Bild 3 visar ett uttag som klarar maximalt 10 A likström.</a:t>
            </a:r>
          </a:p>
          <a:p>
            <a:r>
              <a:rPr lang="sv-SE" dirty="0"/>
              <a:t>Vid mätning av likström (DC) ska röd anslutning kopplas till plussidan. Ställ vredet i något av lägena för likström A =.</a:t>
            </a:r>
          </a:p>
          <a:p>
            <a:r>
              <a:rPr lang="sv-SE" dirty="0"/>
              <a:t>För mätning av växelström spelar det ingen roll hur </a:t>
            </a:r>
            <a:r>
              <a:rPr lang="sv-SE" dirty="0" err="1"/>
              <a:t>mätproberna</a:t>
            </a:r>
            <a:r>
              <a:rPr lang="sv-SE" dirty="0"/>
              <a:t> polariseras eftersom växelström skiftar riktning. Ställ vredet i något av lägena för växelström A ~.</a:t>
            </a:r>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multimeter</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pic>
        <p:nvPicPr>
          <p:cNvPr id="6" name="Picture 5">
            <a:extLst>
              <a:ext uri="{FF2B5EF4-FFF2-40B4-BE49-F238E27FC236}">
                <a16:creationId xmlns:a16="http://schemas.microsoft.com/office/drawing/2014/main" id="{BA360B8C-7210-E74C-9DBC-A4537D4D9A06}"/>
              </a:ext>
            </a:extLst>
          </p:cNvPr>
          <p:cNvPicPr>
            <a:picLocks noChangeAspect="1"/>
          </p:cNvPicPr>
          <p:nvPr/>
        </p:nvPicPr>
        <p:blipFill rotWithShape="1">
          <a:blip r:embed="rId2"/>
          <a:srcRect r="81652" b="22682"/>
          <a:stretch/>
        </p:blipFill>
        <p:spPr>
          <a:xfrm>
            <a:off x="409575" y="1750509"/>
            <a:ext cx="1448104" cy="1422400"/>
          </a:xfrm>
          <a:prstGeom prst="rect">
            <a:avLst/>
          </a:prstGeom>
        </p:spPr>
      </p:pic>
      <p:pic>
        <p:nvPicPr>
          <p:cNvPr id="9" name="Picture 8">
            <a:extLst>
              <a:ext uri="{FF2B5EF4-FFF2-40B4-BE49-F238E27FC236}">
                <a16:creationId xmlns:a16="http://schemas.microsoft.com/office/drawing/2014/main" id="{87CBD7BD-F65C-8D4C-B64E-B4F80F6C1335}"/>
              </a:ext>
            </a:extLst>
          </p:cNvPr>
          <p:cNvPicPr>
            <a:picLocks noChangeAspect="1"/>
          </p:cNvPicPr>
          <p:nvPr/>
        </p:nvPicPr>
        <p:blipFill>
          <a:blip r:embed="rId3"/>
          <a:stretch>
            <a:fillRect/>
          </a:stretch>
        </p:blipFill>
        <p:spPr>
          <a:xfrm>
            <a:off x="2064618" y="1750509"/>
            <a:ext cx="1422400" cy="1422400"/>
          </a:xfrm>
          <a:prstGeom prst="rect">
            <a:avLst/>
          </a:prstGeom>
        </p:spPr>
      </p:pic>
      <p:pic>
        <p:nvPicPr>
          <p:cNvPr id="10" name="Picture 9">
            <a:extLst>
              <a:ext uri="{FF2B5EF4-FFF2-40B4-BE49-F238E27FC236}">
                <a16:creationId xmlns:a16="http://schemas.microsoft.com/office/drawing/2014/main" id="{4546DE11-C317-0C45-AA4F-2F6C40C6F4D6}"/>
              </a:ext>
            </a:extLst>
          </p:cNvPr>
          <p:cNvPicPr>
            <a:picLocks noChangeAspect="1"/>
          </p:cNvPicPr>
          <p:nvPr/>
        </p:nvPicPr>
        <p:blipFill rotWithShape="1">
          <a:blip r:embed="rId2"/>
          <a:srcRect l="23109" r="59795" b="21835"/>
          <a:stretch/>
        </p:blipFill>
        <p:spPr>
          <a:xfrm>
            <a:off x="3693957" y="1750509"/>
            <a:ext cx="1334625" cy="1422400"/>
          </a:xfrm>
          <a:prstGeom prst="rect">
            <a:avLst/>
          </a:prstGeom>
        </p:spPr>
      </p:pic>
      <p:pic>
        <p:nvPicPr>
          <p:cNvPr id="12" name="Picture 11">
            <a:extLst>
              <a:ext uri="{FF2B5EF4-FFF2-40B4-BE49-F238E27FC236}">
                <a16:creationId xmlns:a16="http://schemas.microsoft.com/office/drawing/2014/main" id="{50FE4788-EBC6-EA4B-91F9-5E607D82D51A}"/>
              </a:ext>
            </a:extLst>
          </p:cNvPr>
          <p:cNvPicPr>
            <a:picLocks noChangeAspect="1"/>
          </p:cNvPicPr>
          <p:nvPr/>
        </p:nvPicPr>
        <p:blipFill rotWithShape="1">
          <a:blip r:embed="rId2"/>
          <a:srcRect l="45179" r="25203" b="22682"/>
          <a:stretch/>
        </p:blipFill>
        <p:spPr>
          <a:xfrm>
            <a:off x="5235521" y="1750509"/>
            <a:ext cx="2337480" cy="1422400"/>
          </a:xfrm>
          <a:prstGeom prst="rect">
            <a:avLst/>
          </a:prstGeom>
        </p:spPr>
      </p:pic>
      <p:sp>
        <p:nvSpPr>
          <p:cNvPr id="2" name="Slide Number Placeholder 1">
            <a:extLst>
              <a:ext uri="{FF2B5EF4-FFF2-40B4-BE49-F238E27FC236}">
                <a16:creationId xmlns:a16="http://schemas.microsoft.com/office/drawing/2014/main" id="{E8B5A01A-C00D-7B4E-B296-82A0ED2A3666}"/>
              </a:ext>
            </a:extLst>
          </p:cNvPr>
          <p:cNvSpPr>
            <a:spLocks noGrp="1"/>
          </p:cNvSpPr>
          <p:nvPr>
            <p:ph type="sldNum" sz="quarter" idx="13"/>
          </p:nvPr>
        </p:nvSpPr>
        <p:spPr/>
        <p:txBody>
          <a:bodyPr/>
          <a:lstStyle/>
          <a:p>
            <a:fld id="{5818BEF9-6AEC-154B-B50F-057E6E327BFC}" type="slidenum">
              <a:rPr lang="en-SE" smtClean="0"/>
              <a:t>53</a:t>
            </a:fld>
            <a:endParaRPr lang="en-SE" dirty="0"/>
          </a:p>
        </p:txBody>
      </p:sp>
    </p:spTree>
    <p:extLst>
      <p:ext uri="{BB962C8B-B14F-4D97-AF65-F5344CB8AC3E}">
        <p14:creationId xmlns:p14="http://schemas.microsoft.com/office/powerpoint/2010/main" val="4191311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normAutofit/>
          </a:bodyPr>
          <a:lstStyle/>
          <a:p>
            <a:r>
              <a:rPr lang="sv-SE" b="1" dirty="0"/>
              <a:t>Mätning av resistans, ohm</a:t>
            </a:r>
          </a:p>
          <a:p>
            <a:r>
              <a:rPr lang="sv-SE" dirty="0"/>
              <a:t>Vid mätning av resistans används en spänningskälla inuti multimetern. Om det som ska mätas sitter monterat tillsammans med andra komponenter kommer de andra komponenterna att påverka mätresultatet. Koppla därför bort det som ska mätas och mät det separat för att få ett korrekt mätresultat. Kontrollera att det du ska </a:t>
            </a:r>
            <a:r>
              <a:rPr lang="sv-SE" dirty="0" err="1"/>
              <a:t>resistansmäta</a:t>
            </a:r>
            <a:r>
              <a:rPr lang="sv-SE" dirty="0"/>
              <a:t> inte är anslutet till spänning.</a:t>
            </a:r>
          </a:p>
          <a:p>
            <a:endParaRPr lang="sv-SE" dirty="0"/>
          </a:p>
          <a:p>
            <a:endParaRPr lang="sv-SE" dirty="0"/>
          </a:p>
          <a:p>
            <a:endParaRPr lang="sv-SE" dirty="0"/>
          </a:p>
          <a:p>
            <a:endParaRPr lang="sv-SE" dirty="0"/>
          </a:p>
          <a:p>
            <a:endParaRPr lang="sv-SE" dirty="0"/>
          </a:p>
          <a:p>
            <a:r>
              <a:rPr lang="sv-SE" dirty="0"/>
              <a:t>Anslut den svarta </a:t>
            </a:r>
            <a:r>
              <a:rPr lang="sv-SE" dirty="0" err="1"/>
              <a:t>mätproben</a:t>
            </a:r>
            <a:r>
              <a:rPr lang="sv-SE" dirty="0"/>
              <a:t> till uttaget märkt COM. </a:t>
            </a:r>
          </a:p>
          <a:p>
            <a:r>
              <a:rPr lang="sv-SE" dirty="0"/>
              <a:t>Röd </a:t>
            </a:r>
            <a:r>
              <a:rPr lang="sv-SE" dirty="0" err="1"/>
              <a:t>mätprob</a:t>
            </a:r>
            <a:r>
              <a:rPr lang="sv-SE" dirty="0"/>
              <a:t> ska anslutas till uttaget märkt </a:t>
            </a:r>
            <a:r>
              <a:rPr lang="el-GR" dirty="0"/>
              <a:t>Ω</a:t>
            </a:r>
            <a:r>
              <a:rPr lang="sv-SE" dirty="0"/>
              <a:t>. </a:t>
            </a:r>
          </a:p>
          <a:p>
            <a:r>
              <a:rPr lang="sv-SE" dirty="0"/>
              <a:t>Ställ vredet på något av områdena för resistansmätning.</a:t>
            </a:r>
          </a:p>
          <a:p>
            <a:endParaRPr lang="sv-SE" dirty="0"/>
          </a:p>
          <a:p>
            <a:endParaRPr lang="sv-SE" dirty="0"/>
          </a:p>
          <a:p>
            <a:endParaRPr lang="sv-SE" dirty="0"/>
          </a:p>
          <a:p>
            <a:endParaRPr lang="sv-SE" dirty="0"/>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multimeter</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pic>
        <p:nvPicPr>
          <p:cNvPr id="9" name="Picture 8">
            <a:extLst>
              <a:ext uri="{FF2B5EF4-FFF2-40B4-BE49-F238E27FC236}">
                <a16:creationId xmlns:a16="http://schemas.microsoft.com/office/drawing/2014/main" id="{87CBD7BD-F65C-8D4C-B64E-B4F80F6C1335}"/>
              </a:ext>
            </a:extLst>
          </p:cNvPr>
          <p:cNvPicPr>
            <a:picLocks noChangeAspect="1"/>
          </p:cNvPicPr>
          <p:nvPr/>
        </p:nvPicPr>
        <p:blipFill>
          <a:blip r:embed="rId2"/>
          <a:stretch>
            <a:fillRect/>
          </a:stretch>
        </p:blipFill>
        <p:spPr>
          <a:xfrm>
            <a:off x="392113" y="2970775"/>
            <a:ext cx="1422400" cy="1422400"/>
          </a:xfrm>
          <a:prstGeom prst="rect">
            <a:avLst/>
          </a:prstGeom>
        </p:spPr>
      </p:pic>
      <p:pic>
        <p:nvPicPr>
          <p:cNvPr id="7" name="Picture 6">
            <a:extLst>
              <a:ext uri="{FF2B5EF4-FFF2-40B4-BE49-F238E27FC236}">
                <a16:creationId xmlns:a16="http://schemas.microsoft.com/office/drawing/2014/main" id="{D7B0A220-EADC-6F4B-9E8F-7147F6148E90}"/>
              </a:ext>
            </a:extLst>
          </p:cNvPr>
          <p:cNvPicPr>
            <a:picLocks noChangeAspect="1"/>
          </p:cNvPicPr>
          <p:nvPr/>
        </p:nvPicPr>
        <p:blipFill>
          <a:blip r:embed="rId3"/>
          <a:stretch>
            <a:fillRect/>
          </a:stretch>
        </p:blipFill>
        <p:spPr>
          <a:xfrm>
            <a:off x="2115839" y="2970775"/>
            <a:ext cx="1422400" cy="1422400"/>
          </a:xfrm>
          <a:prstGeom prst="rect">
            <a:avLst/>
          </a:prstGeom>
        </p:spPr>
      </p:pic>
      <p:pic>
        <p:nvPicPr>
          <p:cNvPr id="11" name="Picture 10">
            <a:extLst>
              <a:ext uri="{FF2B5EF4-FFF2-40B4-BE49-F238E27FC236}">
                <a16:creationId xmlns:a16="http://schemas.microsoft.com/office/drawing/2014/main" id="{DA6D1F30-FAFE-A84B-BF07-E7B3195B06A2}"/>
              </a:ext>
            </a:extLst>
          </p:cNvPr>
          <p:cNvPicPr>
            <a:picLocks noChangeAspect="1"/>
          </p:cNvPicPr>
          <p:nvPr/>
        </p:nvPicPr>
        <p:blipFill>
          <a:blip r:embed="rId4"/>
          <a:stretch>
            <a:fillRect/>
          </a:stretch>
        </p:blipFill>
        <p:spPr>
          <a:xfrm>
            <a:off x="3839565" y="2970775"/>
            <a:ext cx="1422400" cy="1422400"/>
          </a:xfrm>
          <a:prstGeom prst="rect">
            <a:avLst/>
          </a:prstGeom>
        </p:spPr>
      </p:pic>
      <p:sp>
        <p:nvSpPr>
          <p:cNvPr id="2" name="Slide Number Placeholder 1">
            <a:extLst>
              <a:ext uri="{FF2B5EF4-FFF2-40B4-BE49-F238E27FC236}">
                <a16:creationId xmlns:a16="http://schemas.microsoft.com/office/drawing/2014/main" id="{03FC5766-1B5F-BF44-98C7-80B47E3D1EC3}"/>
              </a:ext>
            </a:extLst>
          </p:cNvPr>
          <p:cNvSpPr>
            <a:spLocks noGrp="1"/>
          </p:cNvSpPr>
          <p:nvPr>
            <p:ph type="sldNum" sz="quarter" idx="13"/>
          </p:nvPr>
        </p:nvSpPr>
        <p:spPr/>
        <p:txBody>
          <a:bodyPr/>
          <a:lstStyle/>
          <a:p>
            <a:fld id="{5818BEF9-6AEC-154B-B50F-057E6E327BFC}" type="slidenum">
              <a:rPr lang="en-SE" smtClean="0"/>
              <a:t>54</a:t>
            </a:fld>
            <a:endParaRPr lang="en-SE" dirty="0"/>
          </a:p>
        </p:txBody>
      </p:sp>
    </p:spTree>
    <p:extLst>
      <p:ext uri="{BB962C8B-B14F-4D97-AF65-F5344CB8AC3E}">
        <p14:creationId xmlns:p14="http://schemas.microsoft.com/office/powerpoint/2010/main" val="1735230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normAutofit/>
          </a:bodyPr>
          <a:lstStyle/>
          <a:p>
            <a:r>
              <a:rPr lang="sv-SE" b="1" dirty="0"/>
              <a:t>Mätning av förbindelse / kortslutning</a:t>
            </a:r>
          </a:p>
          <a:p>
            <a:r>
              <a:rPr lang="sv-SE" dirty="0"/>
              <a:t>Ett förbindelsetest kan göras på två olika sätt. Antingen används funktionen för resistans­mätning (bild 2) eller funktionen med summer (bild 3).</a:t>
            </a:r>
          </a:p>
          <a:p>
            <a:endParaRPr lang="sv-SE" dirty="0"/>
          </a:p>
          <a:p>
            <a:endParaRPr lang="sv-SE" dirty="0"/>
          </a:p>
          <a:p>
            <a:endParaRPr lang="sv-SE" dirty="0"/>
          </a:p>
          <a:p>
            <a:endParaRPr lang="sv-SE" dirty="0"/>
          </a:p>
          <a:p>
            <a:endParaRPr lang="sv-SE" dirty="0"/>
          </a:p>
          <a:p>
            <a:r>
              <a:rPr lang="sv-SE" dirty="0"/>
              <a:t>Vid förbindelsetest med resistansmätning kommer förbindelse att indikeras med att instrumentet visar 0 </a:t>
            </a:r>
            <a:r>
              <a:rPr lang="el-GR" dirty="0"/>
              <a:t>Ω (</a:t>
            </a:r>
            <a:r>
              <a:rPr lang="sv-SE" dirty="0"/>
              <a:t>eller ett värde nära noll). Saknas förbindelse kommer ­instrumentet att indikera oändlig resistans, vilket indikeras på lite olika sätt på olika ­instrument). Testa att koppla ihop </a:t>
            </a:r>
            <a:r>
              <a:rPr lang="sv-SE" dirty="0" err="1"/>
              <a:t>mätproberna</a:t>
            </a:r>
            <a:r>
              <a:rPr lang="sv-SE" dirty="0"/>
              <a:t> med varandra för att se hur instru­mentet indikerar förbindelse respektive oändlig resistans.</a:t>
            </a:r>
          </a:p>
          <a:p>
            <a:r>
              <a:rPr lang="sv-SE" dirty="0"/>
              <a:t>Vid förbindelsetest med summer hörs en ton från instrumentet om resistansen är låg. Funktionen används exempelvis för att kontrollera om en lampa är trasig, om en säkring har gått eller om en kabel är hel.</a:t>
            </a:r>
          </a:p>
          <a:p>
            <a:endParaRPr lang="sv-SE" dirty="0"/>
          </a:p>
          <a:p>
            <a:endParaRPr lang="sv-SE" dirty="0"/>
          </a:p>
          <a:p>
            <a:endParaRPr lang="sv-SE" dirty="0"/>
          </a:p>
          <a:p>
            <a:endParaRPr lang="sv-SE" dirty="0"/>
          </a:p>
          <a:p>
            <a:endParaRPr lang="sv-SE" dirty="0"/>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multimeter</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pic>
        <p:nvPicPr>
          <p:cNvPr id="9" name="Picture 8">
            <a:extLst>
              <a:ext uri="{FF2B5EF4-FFF2-40B4-BE49-F238E27FC236}">
                <a16:creationId xmlns:a16="http://schemas.microsoft.com/office/drawing/2014/main" id="{87CBD7BD-F65C-8D4C-B64E-B4F80F6C1335}"/>
              </a:ext>
            </a:extLst>
          </p:cNvPr>
          <p:cNvPicPr>
            <a:picLocks noChangeAspect="1"/>
          </p:cNvPicPr>
          <p:nvPr/>
        </p:nvPicPr>
        <p:blipFill>
          <a:blip r:embed="rId2"/>
          <a:stretch>
            <a:fillRect/>
          </a:stretch>
        </p:blipFill>
        <p:spPr>
          <a:xfrm>
            <a:off x="392113" y="2389862"/>
            <a:ext cx="1422400" cy="1422400"/>
          </a:xfrm>
          <a:prstGeom prst="rect">
            <a:avLst/>
          </a:prstGeom>
        </p:spPr>
      </p:pic>
      <p:pic>
        <p:nvPicPr>
          <p:cNvPr id="7" name="Picture 6">
            <a:extLst>
              <a:ext uri="{FF2B5EF4-FFF2-40B4-BE49-F238E27FC236}">
                <a16:creationId xmlns:a16="http://schemas.microsoft.com/office/drawing/2014/main" id="{D7B0A220-EADC-6F4B-9E8F-7147F6148E90}"/>
              </a:ext>
            </a:extLst>
          </p:cNvPr>
          <p:cNvPicPr>
            <a:picLocks noChangeAspect="1"/>
          </p:cNvPicPr>
          <p:nvPr/>
        </p:nvPicPr>
        <p:blipFill>
          <a:blip r:embed="rId3"/>
          <a:stretch>
            <a:fillRect/>
          </a:stretch>
        </p:blipFill>
        <p:spPr>
          <a:xfrm>
            <a:off x="2115839" y="2389862"/>
            <a:ext cx="1422400" cy="1422400"/>
          </a:xfrm>
          <a:prstGeom prst="rect">
            <a:avLst/>
          </a:prstGeom>
        </p:spPr>
      </p:pic>
      <p:pic>
        <p:nvPicPr>
          <p:cNvPr id="11" name="Picture 10">
            <a:extLst>
              <a:ext uri="{FF2B5EF4-FFF2-40B4-BE49-F238E27FC236}">
                <a16:creationId xmlns:a16="http://schemas.microsoft.com/office/drawing/2014/main" id="{DA6D1F30-FAFE-A84B-BF07-E7B3195B06A2}"/>
              </a:ext>
            </a:extLst>
          </p:cNvPr>
          <p:cNvPicPr>
            <a:picLocks noChangeAspect="1"/>
          </p:cNvPicPr>
          <p:nvPr/>
        </p:nvPicPr>
        <p:blipFill>
          <a:blip r:embed="rId4"/>
          <a:stretch>
            <a:fillRect/>
          </a:stretch>
        </p:blipFill>
        <p:spPr>
          <a:xfrm>
            <a:off x="5666644" y="2389862"/>
            <a:ext cx="1422400" cy="1422400"/>
          </a:xfrm>
          <a:prstGeom prst="rect">
            <a:avLst/>
          </a:prstGeom>
        </p:spPr>
      </p:pic>
      <p:pic>
        <p:nvPicPr>
          <p:cNvPr id="6" name="Picture 5">
            <a:extLst>
              <a:ext uri="{FF2B5EF4-FFF2-40B4-BE49-F238E27FC236}">
                <a16:creationId xmlns:a16="http://schemas.microsoft.com/office/drawing/2014/main" id="{E096EF40-DA73-0E42-8432-7E6C9A97C602}"/>
              </a:ext>
            </a:extLst>
          </p:cNvPr>
          <p:cNvPicPr>
            <a:picLocks noChangeAspect="1"/>
          </p:cNvPicPr>
          <p:nvPr/>
        </p:nvPicPr>
        <p:blipFill rotWithShape="1">
          <a:blip r:embed="rId5"/>
          <a:srcRect l="52950" r="24027" b="21032"/>
          <a:stretch/>
        </p:blipFill>
        <p:spPr>
          <a:xfrm>
            <a:off x="3839564" y="2389862"/>
            <a:ext cx="1525755" cy="1422400"/>
          </a:xfrm>
          <a:prstGeom prst="rect">
            <a:avLst/>
          </a:prstGeom>
        </p:spPr>
      </p:pic>
      <p:sp>
        <p:nvSpPr>
          <p:cNvPr id="2" name="Slide Number Placeholder 1">
            <a:extLst>
              <a:ext uri="{FF2B5EF4-FFF2-40B4-BE49-F238E27FC236}">
                <a16:creationId xmlns:a16="http://schemas.microsoft.com/office/drawing/2014/main" id="{6190686A-49F2-744F-B94A-7BCB364DB7A9}"/>
              </a:ext>
            </a:extLst>
          </p:cNvPr>
          <p:cNvSpPr>
            <a:spLocks noGrp="1"/>
          </p:cNvSpPr>
          <p:nvPr>
            <p:ph type="sldNum" sz="quarter" idx="13"/>
          </p:nvPr>
        </p:nvSpPr>
        <p:spPr/>
        <p:txBody>
          <a:bodyPr/>
          <a:lstStyle/>
          <a:p>
            <a:fld id="{5818BEF9-6AEC-154B-B50F-057E6E327BFC}" type="slidenum">
              <a:rPr lang="en-SE" smtClean="0"/>
              <a:t>55</a:t>
            </a:fld>
            <a:endParaRPr lang="en-SE" dirty="0"/>
          </a:p>
        </p:txBody>
      </p:sp>
    </p:spTree>
    <p:extLst>
      <p:ext uri="{BB962C8B-B14F-4D97-AF65-F5344CB8AC3E}">
        <p14:creationId xmlns:p14="http://schemas.microsoft.com/office/powerpoint/2010/main" val="3806356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normAutofit/>
          </a:bodyPr>
          <a:lstStyle/>
          <a:p>
            <a:r>
              <a:rPr lang="sv-SE" b="1" dirty="0"/>
              <a:t>Mätning av ström med tånginstrument</a:t>
            </a:r>
          </a:p>
          <a:p>
            <a:r>
              <a:rPr lang="sv-SE" dirty="0"/>
              <a:t>Ett tånginstrument är ett instrument som liknar en tång. Med instrumentet går det att mäta ström i en kabel utan att koppla in instrumentet i serie med kabeln. Instrumentet mäter istället magnetfältet som bildas runt kabeln då en ström flyter genom den. Instrumentet registrerar magnetfältet och räknar om det till ampere.</a:t>
            </a:r>
          </a:p>
          <a:p>
            <a:r>
              <a:rPr lang="sv-SE" dirty="0"/>
              <a:t>Tånginstrument har ofta sämre mätnoggrannhet vid låga strömmar. </a:t>
            </a:r>
          </a:p>
          <a:p>
            <a:r>
              <a:rPr lang="sv-SE" dirty="0"/>
              <a:t>För att mäta strömmen genom en ledare måste ledaren ligga inne i tångens ögla. Det går inte att mäta strömmen i en vanlig apparatkabel genom att bara lägga in den i öglan eftersom magnetfälten kring de två ledarna tar ut ­varandra. För att utföra mätningen måste tången mäta runt endast en av ledarna.</a:t>
            </a:r>
          </a:p>
          <a:p>
            <a:endParaRPr lang="sv-SE" dirty="0"/>
          </a:p>
          <a:p>
            <a:endParaRPr lang="sv-SE" dirty="0"/>
          </a:p>
          <a:p>
            <a:endParaRPr lang="sv-SE" dirty="0"/>
          </a:p>
          <a:p>
            <a:endParaRPr lang="sv-SE" dirty="0"/>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tånginstrument</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pic>
        <p:nvPicPr>
          <p:cNvPr id="8" name="Picture 7">
            <a:extLst>
              <a:ext uri="{FF2B5EF4-FFF2-40B4-BE49-F238E27FC236}">
                <a16:creationId xmlns:a16="http://schemas.microsoft.com/office/drawing/2014/main" id="{01394EE3-79C6-0947-AFE8-B6AEF5CF2534}"/>
              </a:ext>
            </a:extLst>
          </p:cNvPr>
          <p:cNvPicPr>
            <a:picLocks noChangeAspect="1"/>
          </p:cNvPicPr>
          <p:nvPr/>
        </p:nvPicPr>
        <p:blipFill rotWithShape="1">
          <a:blip r:embed="rId2"/>
          <a:srcRect l="49216" r="7185"/>
          <a:stretch/>
        </p:blipFill>
        <p:spPr>
          <a:xfrm>
            <a:off x="5733825" y="4107917"/>
            <a:ext cx="2872292" cy="2109816"/>
          </a:xfrm>
          <a:prstGeom prst="rect">
            <a:avLst/>
          </a:prstGeom>
        </p:spPr>
      </p:pic>
      <p:sp>
        <p:nvSpPr>
          <p:cNvPr id="2" name="Slide Number Placeholder 1">
            <a:extLst>
              <a:ext uri="{FF2B5EF4-FFF2-40B4-BE49-F238E27FC236}">
                <a16:creationId xmlns:a16="http://schemas.microsoft.com/office/drawing/2014/main" id="{C8201E4B-5DFB-C442-8BD5-3A07CD1D289B}"/>
              </a:ext>
            </a:extLst>
          </p:cNvPr>
          <p:cNvSpPr>
            <a:spLocks noGrp="1"/>
          </p:cNvSpPr>
          <p:nvPr>
            <p:ph type="sldNum" sz="quarter" idx="13"/>
          </p:nvPr>
        </p:nvSpPr>
        <p:spPr/>
        <p:txBody>
          <a:bodyPr/>
          <a:lstStyle/>
          <a:p>
            <a:fld id="{5818BEF9-6AEC-154B-B50F-057E6E327BFC}" type="slidenum">
              <a:rPr lang="en-SE" smtClean="0"/>
              <a:t>56</a:t>
            </a:fld>
            <a:endParaRPr lang="en-SE" dirty="0"/>
          </a:p>
        </p:txBody>
      </p:sp>
    </p:spTree>
    <p:extLst>
      <p:ext uri="{BB962C8B-B14F-4D97-AF65-F5344CB8AC3E}">
        <p14:creationId xmlns:p14="http://schemas.microsoft.com/office/powerpoint/2010/main" val="2607874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normAutofit/>
          </a:bodyPr>
          <a:lstStyle/>
          <a:p>
            <a:r>
              <a:rPr lang="sv-SE" b="1" dirty="0"/>
              <a:t>Effektivvärde</a:t>
            </a:r>
          </a:p>
          <a:p>
            <a:r>
              <a:rPr lang="sv-SE" dirty="0"/>
              <a:t>Med en multimeter kan man mäta likspänning och likström samt växelspänning och växelström när det är vanlig växelström eller växelström med kända enkla vågformer som man vet att instrumentet klarar av, till exempel en </a:t>
            </a:r>
            <a:r>
              <a:rPr lang="sv-SE" dirty="0" err="1"/>
              <a:t>fyrkantvåg</a:t>
            </a:r>
            <a:r>
              <a:rPr lang="sv-SE" dirty="0"/>
              <a:t>. Multimetern visar då det så kallade effektivvärdet. </a:t>
            </a:r>
          </a:p>
          <a:p>
            <a:r>
              <a:rPr lang="sv-SE" dirty="0"/>
              <a:t>Effektivvärdet är det värde som ger samma elektriska effekt som en likström eller likspänning med samma värde skulle ha gett. </a:t>
            </a:r>
          </a:p>
          <a:p>
            <a:r>
              <a:rPr lang="sv-SE" dirty="0"/>
              <a:t>Effektivvärdet lägre än toppvärdet. För att räkna ut toppvärdet för sinusformad växelspänning multiplicerar man effektivvärdet med kvadratroten ur två (≈1,41). Effektivvärdet på spänningen i vägguttag är 230V, men toppvärdet varierar alltså mellan -325V och +325V. </a:t>
            </a:r>
          </a:p>
          <a:p>
            <a:endParaRPr lang="sv-SE" b="1" dirty="0"/>
          </a:p>
          <a:p>
            <a:r>
              <a:rPr lang="sv-SE" b="1" dirty="0"/>
              <a:t>Oscilloskop</a:t>
            </a:r>
          </a:p>
          <a:p>
            <a:r>
              <a:rPr lang="sv-SE" dirty="0"/>
              <a:t>Ett oscilloskop ger istället en bild av vågformen hos spänningen och används till exempel för att se hur vågformen ser ut, vilket toppvärde den har vilken frekvens den har. </a:t>
            </a:r>
          </a:p>
          <a:p>
            <a:r>
              <a:rPr lang="sv-SE" dirty="0"/>
              <a:t>Frekvens är antalet svängningar per sekund och mäts i enheten Hertz (Hz). </a:t>
            </a:r>
          </a:p>
          <a:p>
            <a:endParaRPr lang="sv-SE" dirty="0"/>
          </a:p>
          <a:p>
            <a:endParaRPr lang="sv-SE" dirty="0"/>
          </a:p>
          <a:p>
            <a:endParaRPr lang="sv-SE" dirty="0"/>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oscilloskop</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sp>
        <p:nvSpPr>
          <p:cNvPr id="2" name="Slide Number Placeholder 1">
            <a:extLst>
              <a:ext uri="{FF2B5EF4-FFF2-40B4-BE49-F238E27FC236}">
                <a16:creationId xmlns:a16="http://schemas.microsoft.com/office/drawing/2014/main" id="{48405372-83E3-6040-8895-1B5347DFC57D}"/>
              </a:ext>
            </a:extLst>
          </p:cNvPr>
          <p:cNvSpPr>
            <a:spLocks noGrp="1"/>
          </p:cNvSpPr>
          <p:nvPr>
            <p:ph type="sldNum" sz="quarter" idx="13"/>
          </p:nvPr>
        </p:nvSpPr>
        <p:spPr/>
        <p:txBody>
          <a:bodyPr/>
          <a:lstStyle/>
          <a:p>
            <a:fld id="{5818BEF9-6AEC-154B-B50F-057E6E327BFC}" type="slidenum">
              <a:rPr lang="en-SE" smtClean="0"/>
              <a:t>57</a:t>
            </a:fld>
            <a:endParaRPr lang="en-SE" dirty="0"/>
          </a:p>
        </p:txBody>
      </p:sp>
    </p:spTree>
    <p:extLst>
      <p:ext uri="{BB962C8B-B14F-4D97-AF65-F5344CB8AC3E}">
        <p14:creationId xmlns:p14="http://schemas.microsoft.com/office/powerpoint/2010/main" val="1791485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normAutofit/>
          </a:bodyPr>
          <a:lstStyle/>
          <a:p>
            <a:r>
              <a:rPr lang="sv-SE" dirty="0"/>
              <a:t>På oscilloskopets skärm finns ett rutnät som gör att man kan mäta på vågformen. I höjdled mäter man spänning, och i sidled mäter man tid. </a:t>
            </a:r>
          </a:p>
          <a:p>
            <a:r>
              <a:rPr lang="sv-SE" dirty="0"/>
              <a:t>Med kontroller kan man ställa in hur stor spänning och hur lång tid varje ruta på skärmen visar.  </a:t>
            </a:r>
          </a:p>
          <a:p>
            <a:r>
              <a:rPr lang="sv-SE" dirty="0"/>
              <a:t>En funktion som kallas trigger gör att bilden av vågformen alltid startar vid samma nivå, och det gör att vågen ser ut att stå still på skärmen. </a:t>
            </a:r>
          </a:p>
          <a:p>
            <a:endParaRPr lang="sv-SE" dirty="0"/>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oscilloskop</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pic>
        <p:nvPicPr>
          <p:cNvPr id="6" name="Picture 5">
            <a:extLst>
              <a:ext uri="{FF2B5EF4-FFF2-40B4-BE49-F238E27FC236}">
                <a16:creationId xmlns:a16="http://schemas.microsoft.com/office/drawing/2014/main" id="{8FEECBE2-68B0-1A42-99E6-A9B884FA28FF}"/>
              </a:ext>
            </a:extLst>
          </p:cNvPr>
          <p:cNvPicPr>
            <a:picLocks noChangeAspect="1"/>
          </p:cNvPicPr>
          <p:nvPr/>
        </p:nvPicPr>
        <p:blipFill>
          <a:blip r:embed="rId2"/>
          <a:stretch>
            <a:fillRect/>
          </a:stretch>
        </p:blipFill>
        <p:spPr>
          <a:xfrm>
            <a:off x="2326730" y="3065274"/>
            <a:ext cx="5235077" cy="3141046"/>
          </a:xfrm>
          <a:prstGeom prst="rect">
            <a:avLst/>
          </a:prstGeom>
        </p:spPr>
      </p:pic>
      <p:sp>
        <p:nvSpPr>
          <p:cNvPr id="2" name="Slide Number Placeholder 1">
            <a:extLst>
              <a:ext uri="{FF2B5EF4-FFF2-40B4-BE49-F238E27FC236}">
                <a16:creationId xmlns:a16="http://schemas.microsoft.com/office/drawing/2014/main" id="{B00A430B-714C-9044-B2E1-88103690AA69}"/>
              </a:ext>
            </a:extLst>
          </p:cNvPr>
          <p:cNvSpPr>
            <a:spLocks noGrp="1"/>
          </p:cNvSpPr>
          <p:nvPr>
            <p:ph type="sldNum" sz="quarter" idx="13"/>
          </p:nvPr>
        </p:nvSpPr>
        <p:spPr/>
        <p:txBody>
          <a:bodyPr/>
          <a:lstStyle/>
          <a:p>
            <a:fld id="{5818BEF9-6AEC-154B-B50F-057E6E327BFC}" type="slidenum">
              <a:rPr lang="en-SE" smtClean="0"/>
              <a:t>58</a:t>
            </a:fld>
            <a:endParaRPr lang="en-SE" dirty="0"/>
          </a:p>
        </p:txBody>
      </p:sp>
    </p:spTree>
    <p:extLst>
      <p:ext uri="{BB962C8B-B14F-4D97-AF65-F5344CB8AC3E}">
        <p14:creationId xmlns:p14="http://schemas.microsoft.com/office/powerpoint/2010/main" val="3624685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9D5A7C-FF65-1547-82F4-7775B207E381}"/>
              </a:ext>
            </a:extLst>
          </p:cNvPr>
          <p:cNvSpPr>
            <a:spLocks noGrp="1"/>
          </p:cNvSpPr>
          <p:nvPr>
            <p:ph idx="1"/>
          </p:nvPr>
        </p:nvSpPr>
        <p:spPr/>
        <p:txBody>
          <a:bodyPr>
            <a:normAutofit/>
          </a:bodyPr>
          <a:lstStyle/>
          <a:p>
            <a:r>
              <a:rPr lang="sv-SE" b="1" dirty="0"/>
              <a:t>Frekvens och tid</a:t>
            </a:r>
          </a:p>
          <a:p>
            <a:r>
              <a:rPr lang="sv-SE" dirty="0"/>
              <a:t>För att räkna ut frekvensen (</a:t>
            </a:r>
            <a:r>
              <a:rPr lang="sv-SE" i="1" dirty="0"/>
              <a:t>f</a:t>
            </a:r>
            <a:r>
              <a:rPr lang="sv-SE" dirty="0"/>
              <a:t>) i hertz för en signal mäter man först perioden, det vill säga tiden (T) i sekunder från en punkt på vågen till samma punkt på nästa våg.</a:t>
            </a:r>
          </a:p>
          <a:p>
            <a:r>
              <a:rPr lang="sv-SE" dirty="0"/>
              <a:t>Frekvensen räknar man sedan ut genom formeln:	</a:t>
            </a:r>
            <a:r>
              <a:rPr lang="sv-SE" b="1" i="1" dirty="0"/>
              <a:t>f</a:t>
            </a:r>
            <a:r>
              <a:rPr lang="sv-SE" b="1" dirty="0"/>
              <a:t> = 1/T</a:t>
            </a:r>
          </a:p>
          <a:p>
            <a:r>
              <a:rPr lang="sv-SE" dirty="0"/>
              <a:t>Bakvänt kan man också räkna ut perioden ur frekvensen:	</a:t>
            </a:r>
            <a:r>
              <a:rPr lang="sv-SE" b="1" dirty="0"/>
              <a:t>T = 1/</a:t>
            </a:r>
            <a:r>
              <a:rPr lang="sv-SE" b="1" i="1" dirty="0"/>
              <a:t>f</a:t>
            </a:r>
          </a:p>
          <a:p>
            <a:r>
              <a:rPr lang="sv-SE" dirty="0"/>
              <a:t>Minnestriangeln nedan kan användas för att hitta rätt formel. </a:t>
            </a:r>
          </a:p>
        </p:txBody>
      </p:sp>
      <p:sp>
        <p:nvSpPr>
          <p:cNvPr id="3" name="Title 2">
            <a:extLst>
              <a:ext uri="{FF2B5EF4-FFF2-40B4-BE49-F238E27FC236}">
                <a16:creationId xmlns:a16="http://schemas.microsoft.com/office/drawing/2014/main" id="{65B8700C-39AD-7544-BAA1-E0B759BBBCB0}"/>
              </a:ext>
            </a:extLst>
          </p:cNvPr>
          <p:cNvSpPr>
            <a:spLocks noGrp="1"/>
          </p:cNvSpPr>
          <p:nvPr>
            <p:ph type="title"/>
          </p:nvPr>
        </p:nvSpPr>
        <p:spPr/>
        <p:txBody>
          <a:bodyPr>
            <a:normAutofit/>
          </a:bodyPr>
          <a:lstStyle/>
          <a:p>
            <a:r>
              <a:rPr lang="en-SE" dirty="0"/>
              <a:t>Mätning - oscilloskop</a:t>
            </a:r>
          </a:p>
        </p:txBody>
      </p:sp>
      <p:sp>
        <p:nvSpPr>
          <p:cNvPr id="4" name="Text Placeholder 3">
            <a:extLst>
              <a:ext uri="{FF2B5EF4-FFF2-40B4-BE49-F238E27FC236}">
                <a16:creationId xmlns:a16="http://schemas.microsoft.com/office/drawing/2014/main" id="{23371CF3-989E-074A-83BA-B8186BAB0486}"/>
              </a:ext>
            </a:extLst>
          </p:cNvPr>
          <p:cNvSpPr>
            <a:spLocks noGrp="1"/>
          </p:cNvSpPr>
          <p:nvPr>
            <p:ph type="body" sz="quarter" idx="10"/>
          </p:nvPr>
        </p:nvSpPr>
        <p:spPr/>
        <p:txBody>
          <a:bodyPr>
            <a:normAutofit lnSpcReduction="10000"/>
          </a:bodyPr>
          <a:lstStyle/>
          <a:p>
            <a:r>
              <a:rPr lang="en-SE" dirty="0"/>
              <a:t>2.1 Mätning</a:t>
            </a:r>
          </a:p>
        </p:txBody>
      </p:sp>
      <p:pic>
        <p:nvPicPr>
          <p:cNvPr id="7" name="Picture 6">
            <a:extLst>
              <a:ext uri="{FF2B5EF4-FFF2-40B4-BE49-F238E27FC236}">
                <a16:creationId xmlns:a16="http://schemas.microsoft.com/office/drawing/2014/main" id="{E90B078C-1156-3E4A-BF13-2E161CD86403}"/>
              </a:ext>
            </a:extLst>
          </p:cNvPr>
          <p:cNvPicPr>
            <a:picLocks noChangeAspect="1"/>
          </p:cNvPicPr>
          <p:nvPr/>
        </p:nvPicPr>
        <p:blipFill>
          <a:blip r:embed="rId2"/>
          <a:stretch>
            <a:fillRect/>
          </a:stretch>
        </p:blipFill>
        <p:spPr>
          <a:xfrm>
            <a:off x="409576" y="3544432"/>
            <a:ext cx="4121328" cy="2637650"/>
          </a:xfrm>
          <a:prstGeom prst="rect">
            <a:avLst/>
          </a:prstGeom>
          <a:ln>
            <a:solidFill>
              <a:schemeClr val="bg1">
                <a:lumMod val="65000"/>
              </a:schemeClr>
            </a:solidFill>
          </a:ln>
        </p:spPr>
      </p:pic>
      <p:cxnSp>
        <p:nvCxnSpPr>
          <p:cNvPr id="9" name="Straight Connector 8">
            <a:extLst>
              <a:ext uri="{FF2B5EF4-FFF2-40B4-BE49-F238E27FC236}">
                <a16:creationId xmlns:a16="http://schemas.microsoft.com/office/drawing/2014/main" id="{930E07FD-7EFA-884A-91CC-51A65656AB70}"/>
              </a:ext>
            </a:extLst>
          </p:cNvPr>
          <p:cNvCxnSpPr/>
          <p:nvPr/>
        </p:nvCxnSpPr>
        <p:spPr>
          <a:xfrm flipV="1">
            <a:off x="1779639" y="3833936"/>
            <a:ext cx="0" cy="1119448"/>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D1E54AD-AEC8-3340-A3B9-55A1D49D910D}"/>
              </a:ext>
            </a:extLst>
          </p:cNvPr>
          <p:cNvCxnSpPr/>
          <p:nvPr/>
        </p:nvCxnSpPr>
        <p:spPr>
          <a:xfrm flipV="1">
            <a:off x="2950001" y="3833936"/>
            <a:ext cx="0" cy="1119448"/>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0380E3F-1BBE-0248-8705-72BFD25AA152}"/>
              </a:ext>
            </a:extLst>
          </p:cNvPr>
          <p:cNvCxnSpPr>
            <a:cxnSpLocks/>
          </p:cNvCxnSpPr>
          <p:nvPr/>
        </p:nvCxnSpPr>
        <p:spPr>
          <a:xfrm>
            <a:off x="1779639" y="3862134"/>
            <a:ext cx="1170362"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827BF5-04FB-6740-B8A9-EDCBA469D1D1}"/>
              </a:ext>
            </a:extLst>
          </p:cNvPr>
          <p:cNvSpPr txBox="1"/>
          <p:nvPr/>
        </p:nvSpPr>
        <p:spPr>
          <a:xfrm>
            <a:off x="2169286" y="3544432"/>
            <a:ext cx="395449" cy="338554"/>
          </a:xfrm>
          <a:prstGeom prst="rect">
            <a:avLst/>
          </a:prstGeom>
          <a:noFill/>
        </p:spPr>
        <p:txBody>
          <a:bodyPr wrap="square" lIns="0" rIns="90000"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SE" sz="1600" noProof="0" dirty="0">
                <a:solidFill>
                  <a:srgbClr val="0070C0"/>
                </a:solidFill>
              </a:rPr>
              <a:t>T(s)</a:t>
            </a:r>
          </a:p>
        </p:txBody>
      </p:sp>
      <p:grpSp>
        <p:nvGrpSpPr>
          <p:cNvPr id="22" name="Group 21">
            <a:extLst>
              <a:ext uri="{FF2B5EF4-FFF2-40B4-BE49-F238E27FC236}">
                <a16:creationId xmlns:a16="http://schemas.microsoft.com/office/drawing/2014/main" id="{76962957-A0F7-B740-BC41-32085032DB26}"/>
              </a:ext>
            </a:extLst>
          </p:cNvPr>
          <p:cNvGrpSpPr/>
          <p:nvPr/>
        </p:nvGrpSpPr>
        <p:grpSpPr>
          <a:xfrm>
            <a:off x="5900967" y="3728680"/>
            <a:ext cx="2476072" cy="2134545"/>
            <a:chOff x="5655144" y="3811368"/>
            <a:chExt cx="2476072" cy="2134545"/>
          </a:xfrm>
        </p:grpSpPr>
        <p:sp>
          <p:nvSpPr>
            <p:cNvPr id="14" name="Triangle 13">
              <a:extLst>
                <a:ext uri="{FF2B5EF4-FFF2-40B4-BE49-F238E27FC236}">
                  <a16:creationId xmlns:a16="http://schemas.microsoft.com/office/drawing/2014/main" id="{CE2E48C2-5749-A64A-8C75-E02A2136F454}"/>
                </a:ext>
              </a:extLst>
            </p:cNvPr>
            <p:cNvSpPr/>
            <p:nvPr/>
          </p:nvSpPr>
          <p:spPr>
            <a:xfrm>
              <a:off x="5655144" y="3811368"/>
              <a:ext cx="2476072" cy="2134545"/>
            </a:xfrm>
            <a:prstGeom prst="triangl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cxnSp>
          <p:nvCxnSpPr>
            <p:cNvPr id="16" name="Straight Connector 15">
              <a:extLst>
                <a:ext uri="{FF2B5EF4-FFF2-40B4-BE49-F238E27FC236}">
                  <a16:creationId xmlns:a16="http://schemas.microsoft.com/office/drawing/2014/main" id="{34D7E29B-8A96-A441-8816-0A8E7D92A3B4}"/>
                </a:ext>
              </a:extLst>
            </p:cNvPr>
            <p:cNvCxnSpPr>
              <a:cxnSpLocks/>
            </p:cNvCxnSpPr>
            <p:nvPr/>
          </p:nvCxnSpPr>
          <p:spPr>
            <a:xfrm>
              <a:off x="6171421" y="5051745"/>
              <a:ext cx="142118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D672C0-BB6E-6849-AD7F-4796D8E344CE}"/>
                </a:ext>
              </a:extLst>
            </p:cNvPr>
            <p:cNvSpPr txBox="1"/>
            <p:nvPr/>
          </p:nvSpPr>
          <p:spPr>
            <a:xfrm>
              <a:off x="6761543" y="4307053"/>
              <a:ext cx="324917" cy="646331"/>
            </a:xfrm>
            <a:prstGeom prst="rect">
              <a:avLst/>
            </a:prstGeom>
            <a:noFill/>
          </p:spPr>
          <p:txBody>
            <a:bodyPr wrap="none" lIns="0" rIns="90000"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SE" sz="3600" noProof="0" dirty="0">
                  <a:solidFill>
                    <a:srgbClr val="0070C0"/>
                  </a:solidFill>
                </a:rPr>
                <a:t>1</a:t>
              </a:r>
            </a:p>
          </p:txBody>
        </p:sp>
        <p:sp>
          <p:nvSpPr>
            <p:cNvPr id="19" name="TextBox 18">
              <a:extLst>
                <a:ext uri="{FF2B5EF4-FFF2-40B4-BE49-F238E27FC236}">
                  <a16:creationId xmlns:a16="http://schemas.microsoft.com/office/drawing/2014/main" id="{8044FC3A-EF1F-F34F-9437-5C6511E46CBF}"/>
                </a:ext>
              </a:extLst>
            </p:cNvPr>
            <p:cNvSpPr txBox="1"/>
            <p:nvPr/>
          </p:nvSpPr>
          <p:spPr>
            <a:xfrm>
              <a:off x="6152371" y="5175664"/>
              <a:ext cx="1626556" cy="646331"/>
            </a:xfrm>
            <a:prstGeom prst="rect">
              <a:avLst/>
            </a:prstGeom>
            <a:noFill/>
          </p:spPr>
          <p:txBody>
            <a:bodyPr wrap="none" lIns="0" rIns="90000"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SE" sz="3600" i="1" noProof="0" dirty="0">
                  <a:solidFill>
                    <a:srgbClr val="0070C0"/>
                  </a:solidFill>
                </a:rPr>
                <a:t>f</a:t>
              </a:r>
              <a:r>
                <a:rPr lang="en-SE" i="1" dirty="0">
                  <a:solidFill>
                    <a:srgbClr val="0070C0"/>
                  </a:solidFill>
                </a:rPr>
                <a:t> </a:t>
              </a:r>
              <a:r>
                <a:rPr lang="en-SE" sz="2000" noProof="0" dirty="0">
                  <a:solidFill>
                    <a:srgbClr val="0070C0"/>
                  </a:solidFill>
                </a:rPr>
                <a:t>(Hz)</a:t>
              </a:r>
              <a:r>
                <a:rPr lang="en-SE" sz="3600" noProof="0" dirty="0">
                  <a:solidFill>
                    <a:srgbClr val="0070C0"/>
                  </a:solidFill>
                </a:rPr>
                <a:t> </a:t>
              </a:r>
              <a:r>
                <a:rPr lang="en-SE" sz="2000" noProof="0" dirty="0">
                  <a:solidFill>
                    <a:srgbClr val="0070C0"/>
                  </a:solidFill>
                </a:rPr>
                <a:t>•</a:t>
              </a:r>
              <a:r>
                <a:rPr lang="en-SE" sz="3600" noProof="0" dirty="0">
                  <a:solidFill>
                    <a:srgbClr val="0070C0"/>
                  </a:solidFill>
                </a:rPr>
                <a:t>  T</a:t>
              </a:r>
              <a:r>
                <a:rPr lang="en-SE" sz="2000" noProof="0" dirty="0">
                  <a:solidFill>
                    <a:srgbClr val="0070C0"/>
                  </a:solidFill>
                </a:rPr>
                <a:t>(s)</a:t>
              </a:r>
            </a:p>
          </p:txBody>
        </p:sp>
      </p:grpSp>
      <p:sp>
        <p:nvSpPr>
          <p:cNvPr id="2" name="Slide Number Placeholder 1">
            <a:extLst>
              <a:ext uri="{FF2B5EF4-FFF2-40B4-BE49-F238E27FC236}">
                <a16:creationId xmlns:a16="http://schemas.microsoft.com/office/drawing/2014/main" id="{B3FC2F82-74D3-BF47-92C8-4E1D9FCFBEDA}"/>
              </a:ext>
            </a:extLst>
          </p:cNvPr>
          <p:cNvSpPr>
            <a:spLocks noGrp="1"/>
          </p:cNvSpPr>
          <p:nvPr>
            <p:ph type="sldNum" sz="quarter" idx="13"/>
          </p:nvPr>
        </p:nvSpPr>
        <p:spPr/>
        <p:txBody>
          <a:bodyPr/>
          <a:lstStyle/>
          <a:p>
            <a:fld id="{5818BEF9-6AEC-154B-B50F-057E6E327BFC}" type="slidenum">
              <a:rPr lang="en-SE" smtClean="0"/>
              <a:t>59</a:t>
            </a:fld>
            <a:endParaRPr lang="en-SE" dirty="0"/>
          </a:p>
        </p:txBody>
      </p:sp>
    </p:spTree>
    <p:extLst>
      <p:ext uri="{BB962C8B-B14F-4D97-AF65-F5344CB8AC3E}">
        <p14:creationId xmlns:p14="http://schemas.microsoft.com/office/powerpoint/2010/main" val="1704652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0BEAD8-7CA1-9145-B894-9496A2ACBB85}"/>
              </a:ext>
            </a:extLst>
          </p:cNvPr>
          <p:cNvSpPr>
            <a:spLocks noGrp="1"/>
          </p:cNvSpPr>
          <p:nvPr>
            <p:ph idx="1"/>
          </p:nvPr>
        </p:nvSpPr>
        <p:spPr/>
        <p:txBody>
          <a:bodyPr/>
          <a:lstStyle/>
          <a:p>
            <a:r>
              <a:rPr lang="en-SE" dirty="0"/>
              <a:t>Det som driver alla elektriska kretsar och apparater är en spänningskälla. Exempel på spänningskällor är batterier, generatorer, vägguttag, usb-portar mm. </a:t>
            </a:r>
          </a:p>
          <a:p>
            <a:r>
              <a:rPr lang="en-SE" dirty="0"/>
              <a:t>Alla spänningskällor har två poler. Om man förbinder polerna med en ledare bildas en sluten krets, och det flyter då en ström genom ledaren. Hur stor strömmen blir beror på hur hög spänningen är och hur stort det elektriska motståndet eller </a:t>
            </a:r>
            <a:r>
              <a:rPr lang="en-SE" i="1" dirty="0"/>
              <a:t>resistansen</a:t>
            </a:r>
            <a:r>
              <a:rPr lang="en-SE" dirty="0"/>
              <a:t> är i kretsen. </a:t>
            </a:r>
          </a:p>
          <a:p>
            <a:r>
              <a:rPr lang="en-SE" dirty="0"/>
              <a:t>Om vi jämför med vatten igen så motsvaras spänningen av vattentryck, strömmen av vattenflöde och resistansen av motståndet för vattnet. En tjock vattenledning har lågt motstånd, och en riktigt tunn slang har ett högt motstånd. </a:t>
            </a:r>
          </a:p>
          <a:p>
            <a:r>
              <a:rPr lang="en-SE" dirty="0"/>
              <a:t>Hur stort vattenflödet blir genom vattenledningen beror på hur högt trycket är och hur tjock eller tunn ledningen är. </a:t>
            </a:r>
          </a:p>
          <a:p>
            <a:endParaRPr lang="en-SE" dirty="0"/>
          </a:p>
          <a:p>
            <a:r>
              <a:rPr lang="en-SE" b="1" dirty="0"/>
              <a:t>Storhet			Enhet</a:t>
            </a:r>
          </a:p>
          <a:p>
            <a:r>
              <a:rPr lang="en-SE" dirty="0"/>
              <a:t>Spänning (U)		Volt (V)</a:t>
            </a:r>
            <a:br>
              <a:rPr lang="en-SE" dirty="0"/>
            </a:br>
            <a:r>
              <a:rPr lang="en-SE" dirty="0"/>
              <a:t>Ström (I)			Ampere (A)</a:t>
            </a:r>
            <a:br>
              <a:rPr lang="en-SE" dirty="0"/>
            </a:br>
            <a:r>
              <a:rPr lang="en-SE" dirty="0"/>
              <a:t>Resistans (R)		Ohm (Ω)</a:t>
            </a:r>
          </a:p>
          <a:p>
            <a:endParaRPr lang="en-SE" dirty="0"/>
          </a:p>
          <a:p>
            <a:endParaRPr lang="en-SE" dirty="0"/>
          </a:p>
        </p:txBody>
      </p:sp>
      <p:sp>
        <p:nvSpPr>
          <p:cNvPr id="3" name="Title 2">
            <a:extLst>
              <a:ext uri="{FF2B5EF4-FFF2-40B4-BE49-F238E27FC236}">
                <a16:creationId xmlns:a16="http://schemas.microsoft.com/office/drawing/2014/main" id="{9155F670-534B-694F-AF26-068521417A87}"/>
              </a:ext>
            </a:extLst>
          </p:cNvPr>
          <p:cNvSpPr>
            <a:spLocks noGrp="1"/>
          </p:cNvSpPr>
          <p:nvPr>
            <p:ph type="title"/>
          </p:nvPr>
        </p:nvSpPr>
        <p:spPr/>
        <p:txBody>
          <a:bodyPr>
            <a:normAutofit/>
          </a:bodyPr>
          <a:lstStyle/>
          <a:p>
            <a:r>
              <a:rPr lang="en-SE" b="1" dirty="0"/>
              <a:t>Spänningskällor</a:t>
            </a:r>
            <a:endParaRPr lang="en-SE" dirty="0"/>
          </a:p>
        </p:txBody>
      </p:sp>
      <p:sp>
        <p:nvSpPr>
          <p:cNvPr id="4" name="Text Placeholder 3">
            <a:extLst>
              <a:ext uri="{FF2B5EF4-FFF2-40B4-BE49-F238E27FC236}">
                <a16:creationId xmlns:a16="http://schemas.microsoft.com/office/drawing/2014/main" id="{662FA56E-C008-C541-BF51-36C5BE98646C}"/>
              </a:ext>
            </a:extLst>
          </p:cNvPr>
          <p:cNvSpPr>
            <a:spLocks noGrp="1"/>
          </p:cNvSpPr>
          <p:nvPr>
            <p:ph type="body" sz="quarter" idx="10"/>
          </p:nvPr>
        </p:nvSpPr>
        <p:spPr/>
        <p:txBody>
          <a:bodyPr>
            <a:normAutofit lnSpcReduction="10000"/>
          </a:bodyPr>
          <a:lstStyle/>
          <a:p>
            <a:r>
              <a:rPr lang="en-SE" dirty="0"/>
              <a:t>1.1 Grundläggande ellära</a:t>
            </a:r>
          </a:p>
        </p:txBody>
      </p:sp>
      <p:sp>
        <p:nvSpPr>
          <p:cNvPr id="5" name="Slide Number Placeholder 4">
            <a:extLst>
              <a:ext uri="{FF2B5EF4-FFF2-40B4-BE49-F238E27FC236}">
                <a16:creationId xmlns:a16="http://schemas.microsoft.com/office/drawing/2014/main" id="{22D611D7-88B9-C140-A73B-5AD13E77C5C6}"/>
              </a:ext>
            </a:extLst>
          </p:cNvPr>
          <p:cNvSpPr>
            <a:spLocks noGrp="1"/>
          </p:cNvSpPr>
          <p:nvPr>
            <p:ph type="sldNum" sz="quarter" idx="13"/>
          </p:nvPr>
        </p:nvSpPr>
        <p:spPr/>
        <p:txBody>
          <a:bodyPr/>
          <a:lstStyle/>
          <a:p>
            <a:fld id="{5818BEF9-6AEC-154B-B50F-057E6E327BFC}" type="slidenum">
              <a:rPr lang="en-SE" smtClean="0"/>
              <a:t>6</a:t>
            </a:fld>
            <a:endParaRPr lang="en-SE" dirty="0"/>
          </a:p>
        </p:txBody>
      </p:sp>
    </p:spTree>
    <p:extLst>
      <p:ext uri="{BB962C8B-B14F-4D97-AF65-F5344CB8AC3E}">
        <p14:creationId xmlns:p14="http://schemas.microsoft.com/office/powerpoint/2010/main" val="1494375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088CA9-BAD7-E24A-AA0A-7F1B399575C4}"/>
              </a:ext>
            </a:extLst>
          </p:cNvPr>
          <p:cNvSpPr>
            <a:spLocks noGrp="1"/>
          </p:cNvSpPr>
          <p:nvPr>
            <p:ph idx="1"/>
          </p:nvPr>
        </p:nvSpPr>
        <p:spPr>
          <a:xfrm>
            <a:off x="392113" y="1275911"/>
            <a:ext cx="4096760" cy="5070914"/>
          </a:xfrm>
        </p:spPr>
        <p:txBody>
          <a:bodyPr/>
          <a:lstStyle/>
          <a:p>
            <a:r>
              <a:rPr lang="en-SE" dirty="0"/>
              <a:t>Isolationsmätare skickar ut en kort puls med hög spänning (se position på vredet, tex mellan 50 och 1000 volt) för att se om spänningspulsen läcker igenom isoleringen.</a:t>
            </a:r>
          </a:p>
          <a:p>
            <a:pPr marL="342900" indent="-342900">
              <a:buAutoNum type="arabicPeriod"/>
            </a:pPr>
            <a:r>
              <a:rPr lang="en-SE" dirty="0"/>
              <a:t>Kontrollera batterikapaciteten i instrumentet.</a:t>
            </a:r>
          </a:p>
          <a:p>
            <a:pPr marL="342900" indent="-342900">
              <a:buAutoNum type="arabicPeriod"/>
            </a:pPr>
            <a:r>
              <a:rPr lang="en-SE" dirty="0"/>
              <a:t>Kontrollera instumentet mot känd spänningskälla (tex 12V).</a:t>
            </a:r>
          </a:p>
          <a:p>
            <a:pPr marL="342900" indent="-342900">
              <a:buAutoNum type="arabicPeriod"/>
            </a:pPr>
            <a:r>
              <a:rPr lang="en-SE" dirty="0"/>
              <a:t>Kontrollera kablar</a:t>
            </a:r>
          </a:p>
          <a:p>
            <a:pPr marL="342900" indent="-342900">
              <a:buAutoNum type="arabicPeriod"/>
            </a:pPr>
            <a:r>
              <a:rPr lang="en-SE" dirty="0"/>
              <a:t>Utför isolationsmätning</a:t>
            </a:r>
          </a:p>
          <a:p>
            <a:pPr marL="342900" indent="-342900">
              <a:buAutoNum type="arabicPeriod"/>
            </a:pPr>
            <a:r>
              <a:rPr lang="en-SE" dirty="0"/>
              <a:t>Kontrollera instrumentet igen mot känd spänningskälla. </a:t>
            </a:r>
          </a:p>
        </p:txBody>
      </p:sp>
      <p:sp>
        <p:nvSpPr>
          <p:cNvPr id="2" name="Title 1">
            <a:extLst>
              <a:ext uri="{FF2B5EF4-FFF2-40B4-BE49-F238E27FC236}">
                <a16:creationId xmlns:a16="http://schemas.microsoft.com/office/drawing/2014/main" id="{B8F4A91F-FAC9-6142-9413-D7A54AEE13F1}"/>
              </a:ext>
            </a:extLst>
          </p:cNvPr>
          <p:cNvSpPr>
            <a:spLocks noGrp="1"/>
          </p:cNvSpPr>
          <p:nvPr>
            <p:ph type="title"/>
          </p:nvPr>
        </p:nvSpPr>
        <p:spPr/>
        <p:txBody>
          <a:bodyPr>
            <a:normAutofit fontScale="90000"/>
          </a:bodyPr>
          <a:lstStyle/>
          <a:p>
            <a:r>
              <a:rPr lang="sv-SE" dirty="0"/>
              <a:t>Elektrisk isolering, isolationsmätning, isolationsmätverktyg</a:t>
            </a:r>
          </a:p>
        </p:txBody>
      </p:sp>
      <p:sp>
        <p:nvSpPr>
          <p:cNvPr id="4" name="Text Placeholder 3">
            <a:extLst>
              <a:ext uri="{FF2B5EF4-FFF2-40B4-BE49-F238E27FC236}">
                <a16:creationId xmlns:a16="http://schemas.microsoft.com/office/drawing/2014/main" id="{E04DBA5B-DB4C-CF46-8F10-AC0BC60E5BA6}"/>
              </a:ext>
            </a:extLst>
          </p:cNvPr>
          <p:cNvSpPr>
            <a:spLocks noGrp="1"/>
          </p:cNvSpPr>
          <p:nvPr>
            <p:ph type="body" sz="quarter" idx="10"/>
          </p:nvPr>
        </p:nvSpPr>
        <p:spPr/>
        <p:txBody>
          <a:bodyPr>
            <a:normAutofit lnSpcReduction="10000"/>
          </a:bodyPr>
          <a:lstStyle/>
          <a:p>
            <a:r>
              <a:rPr lang="en-SE" dirty="0"/>
              <a:t>2.1 Mätning</a:t>
            </a:r>
          </a:p>
        </p:txBody>
      </p:sp>
      <p:pic>
        <p:nvPicPr>
          <p:cNvPr id="12" name="Picture 11">
            <a:extLst>
              <a:ext uri="{FF2B5EF4-FFF2-40B4-BE49-F238E27FC236}">
                <a16:creationId xmlns:a16="http://schemas.microsoft.com/office/drawing/2014/main" id="{58B9D52E-FD11-0E42-9405-36766F0C80F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117451" y="3429000"/>
            <a:ext cx="2871363" cy="2889284"/>
          </a:xfrm>
          <a:prstGeom prst="rect">
            <a:avLst/>
          </a:prstGeom>
        </p:spPr>
      </p:pic>
      <p:pic>
        <p:nvPicPr>
          <p:cNvPr id="14" name="Picture 13">
            <a:extLst>
              <a:ext uri="{FF2B5EF4-FFF2-40B4-BE49-F238E27FC236}">
                <a16:creationId xmlns:a16="http://schemas.microsoft.com/office/drawing/2014/main" id="{F65FD483-9E02-B843-A4E9-1B40EBF0CEAF}"/>
              </a:ext>
            </a:extLst>
          </p:cNvPr>
          <p:cNvPicPr>
            <a:picLocks noChangeAspect="1"/>
          </p:cNvPicPr>
          <p:nvPr/>
        </p:nvPicPr>
        <p:blipFill>
          <a:blip r:embed="rId3"/>
          <a:stretch>
            <a:fillRect/>
          </a:stretch>
        </p:blipFill>
        <p:spPr>
          <a:xfrm>
            <a:off x="4624589" y="1275911"/>
            <a:ext cx="3857089" cy="1993845"/>
          </a:xfrm>
          <a:prstGeom prst="rect">
            <a:avLst/>
          </a:prstGeom>
        </p:spPr>
      </p:pic>
      <p:sp>
        <p:nvSpPr>
          <p:cNvPr id="3" name="Slide Number Placeholder 2">
            <a:extLst>
              <a:ext uri="{FF2B5EF4-FFF2-40B4-BE49-F238E27FC236}">
                <a16:creationId xmlns:a16="http://schemas.microsoft.com/office/drawing/2014/main" id="{27846EAA-8BD0-2C4D-A9E8-9EC9353B2603}"/>
              </a:ext>
            </a:extLst>
          </p:cNvPr>
          <p:cNvSpPr>
            <a:spLocks noGrp="1"/>
          </p:cNvSpPr>
          <p:nvPr>
            <p:ph type="sldNum" sz="quarter" idx="13"/>
          </p:nvPr>
        </p:nvSpPr>
        <p:spPr/>
        <p:txBody>
          <a:bodyPr/>
          <a:lstStyle/>
          <a:p>
            <a:fld id="{5818BEF9-6AEC-154B-B50F-057E6E327BFC}" type="slidenum">
              <a:rPr lang="en-SE" smtClean="0"/>
              <a:t>60</a:t>
            </a:fld>
            <a:endParaRPr lang="en-SE" dirty="0"/>
          </a:p>
        </p:txBody>
      </p:sp>
    </p:spTree>
    <p:extLst>
      <p:ext uri="{BB962C8B-B14F-4D97-AF65-F5344CB8AC3E}">
        <p14:creationId xmlns:p14="http://schemas.microsoft.com/office/powerpoint/2010/main" val="1526782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308CFE-4759-E942-AEB9-23FFE924ABA3}"/>
              </a:ext>
            </a:extLst>
          </p:cNvPr>
          <p:cNvSpPr>
            <a:spLocks noGrp="1"/>
          </p:cNvSpPr>
          <p:nvPr>
            <p:ph idx="1"/>
          </p:nvPr>
        </p:nvSpPr>
        <p:spPr/>
        <p:txBody>
          <a:bodyPr/>
          <a:lstStyle/>
          <a:p>
            <a:r>
              <a:rPr lang="en-SE" dirty="0"/>
              <a:t> </a:t>
            </a:r>
          </a:p>
        </p:txBody>
      </p:sp>
      <p:sp>
        <p:nvSpPr>
          <p:cNvPr id="9" name="Rectangle 4"/>
          <p:cNvSpPr>
            <a:spLocks noChangeArrowheads="1"/>
          </p:cNvSpPr>
          <p:nvPr/>
        </p:nvSpPr>
        <p:spPr bwMode="auto">
          <a:xfrm>
            <a:off x="4953000" y="2683578"/>
            <a:ext cx="18011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154" tIns="44577" rIns="89154" bIns="44577" numCol="1" anchor="ctr" anchorCtr="0" compatLnSpc="1">
            <a:prstTxWarp prst="textNoShape">
              <a:avLst/>
            </a:prstTxWarp>
            <a:spAutoFit/>
          </a:bodyPr>
          <a:lstStyle/>
          <a:p>
            <a:endParaRPr lang="en-GB" sz="1755"/>
          </a:p>
        </p:txBody>
      </p:sp>
      <p:pic>
        <p:nvPicPr>
          <p:cNvPr id="14" name="Picture 13"/>
          <p:cNvPicPr/>
          <p:nvPr/>
        </p:nvPicPr>
        <p:blipFill>
          <a:blip r:embed="rId2" cstate="print">
            <a:extLst>
              <a:ext uri="{28A0092B-C50C-407E-A947-70E740481C1C}">
                <a14:useLocalDpi xmlns:a14="http://schemas.microsoft.com/office/drawing/2010/main" val="0"/>
              </a:ext>
            </a:extLst>
          </a:blip>
          <a:stretch>
            <a:fillRect/>
          </a:stretch>
        </p:blipFill>
        <p:spPr>
          <a:xfrm>
            <a:off x="266623" y="2302995"/>
            <a:ext cx="2777395" cy="2083356"/>
          </a:xfrm>
          <a:prstGeom prst="rect">
            <a:avLst/>
          </a:prstGeom>
        </p:spPr>
      </p:pic>
      <p:pic>
        <p:nvPicPr>
          <p:cNvPr id="15" name="Picture 14"/>
          <p:cNvPicPr/>
          <p:nvPr/>
        </p:nvPicPr>
        <p:blipFill>
          <a:blip r:embed="rId3" cstate="print">
            <a:extLst>
              <a:ext uri="{28A0092B-C50C-407E-A947-70E740481C1C}">
                <a14:useLocalDpi xmlns:a14="http://schemas.microsoft.com/office/drawing/2010/main" val="0"/>
              </a:ext>
            </a:extLst>
          </a:blip>
          <a:stretch>
            <a:fillRect/>
          </a:stretch>
        </p:blipFill>
        <p:spPr>
          <a:xfrm>
            <a:off x="6115203" y="1457442"/>
            <a:ext cx="2777395" cy="2792254"/>
          </a:xfrm>
          <a:prstGeom prst="rect">
            <a:avLst/>
          </a:prstGeom>
        </p:spPr>
      </p:pic>
      <p:pic>
        <p:nvPicPr>
          <p:cNvPr id="16" name="Picture 15"/>
          <p:cNvPicPr/>
          <p:nvPr/>
        </p:nvPicPr>
        <p:blipFill>
          <a:blip r:embed="rId4" cstate="print">
            <a:extLst>
              <a:ext uri="{28A0092B-C50C-407E-A947-70E740481C1C}">
                <a14:useLocalDpi xmlns:a14="http://schemas.microsoft.com/office/drawing/2010/main" val="0"/>
              </a:ext>
            </a:extLst>
          </a:blip>
          <a:stretch>
            <a:fillRect/>
          </a:stretch>
        </p:blipFill>
        <p:spPr>
          <a:xfrm>
            <a:off x="2959253" y="2302994"/>
            <a:ext cx="2777395" cy="2083356"/>
          </a:xfrm>
          <a:prstGeom prst="rect">
            <a:avLst/>
          </a:prstGeom>
        </p:spPr>
      </p:pic>
      <p:sp>
        <p:nvSpPr>
          <p:cNvPr id="2" name="Title 1">
            <a:extLst>
              <a:ext uri="{FF2B5EF4-FFF2-40B4-BE49-F238E27FC236}">
                <a16:creationId xmlns:a16="http://schemas.microsoft.com/office/drawing/2014/main" id="{51E856C8-3B1E-8043-94E8-53EDA745B341}"/>
              </a:ext>
            </a:extLst>
          </p:cNvPr>
          <p:cNvSpPr>
            <a:spLocks noGrp="1"/>
          </p:cNvSpPr>
          <p:nvPr>
            <p:ph type="title"/>
          </p:nvPr>
        </p:nvSpPr>
        <p:spPr/>
        <p:txBody>
          <a:bodyPr>
            <a:normAutofit/>
          </a:bodyPr>
          <a:lstStyle/>
          <a:p>
            <a:r>
              <a:rPr lang="sv-SE" dirty="0"/>
              <a:t>Isolationsmätverktyg, konstruktion och funktion</a:t>
            </a:r>
          </a:p>
        </p:txBody>
      </p:sp>
      <p:sp>
        <p:nvSpPr>
          <p:cNvPr id="4" name="Text Placeholder 3">
            <a:extLst>
              <a:ext uri="{FF2B5EF4-FFF2-40B4-BE49-F238E27FC236}">
                <a16:creationId xmlns:a16="http://schemas.microsoft.com/office/drawing/2014/main" id="{7BAE341C-EBE9-4E4A-B9BC-453AD8AED29D}"/>
              </a:ext>
            </a:extLst>
          </p:cNvPr>
          <p:cNvSpPr>
            <a:spLocks noGrp="1"/>
          </p:cNvSpPr>
          <p:nvPr>
            <p:ph type="body" sz="quarter" idx="10"/>
          </p:nvPr>
        </p:nvSpPr>
        <p:spPr/>
        <p:txBody>
          <a:bodyPr>
            <a:normAutofit lnSpcReduction="10000"/>
          </a:bodyPr>
          <a:lstStyle/>
          <a:p>
            <a:r>
              <a:rPr lang="en-SE" dirty="0"/>
              <a:t>2.1 Mätning</a:t>
            </a:r>
          </a:p>
        </p:txBody>
      </p:sp>
      <p:sp>
        <p:nvSpPr>
          <p:cNvPr id="5" name="TextBox 4">
            <a:extLst>
              <a:ext uri="{FF2B5EF4-FFF2-40B4-BE49-F238E27FC236}">
                <a16:creationId xmlns:a16="http://schemas.microsoft.com/office/drawing/2014/main" id="{33654612-A558-5741-988B-D68632063F54}"/>
              </a:ext>
            </a:extLst>
          </p:cNvPr>
          <p:cNvSpPr txBox="1"/>
          <p:nvPr/>
        </p:nvSpPr>
        <p:spPr>
          <a:xfrm>
            <a:off x="1024820" y="4386350"/>
            <a:ext cx="1417461" cy="369332"/>
          </a:xfrm>
          <a:prstGeom prst="rect">
            <a:avLst/>
          </a:prstGeom>
          <a:noFill/>
        </p:spPr>
        <p:txBody>
          <a:bodyPr wrap="none" lIns="0" rIns="90000"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SE" i="1" noProof="0" dirty="0"/>
              <a:t>Voltmeterläge</a:t>
            </a:r>
          </a:p>
        </p:txBody>
      </p:sp>
      <p:sp>
        <p:nvSpPr>
          <p:cNvPr id="10" name="TextBox 9">
            <a:extLst>
              <a:ext uri="{FF2B5EF4-FFF2-40B4-BE49-F238E27FC236}">
                <a16:creationId xmlns:a16="http://schemas.microsoft.com/office/drawing/2014/main" id="{D6AEF9F0-3E52-6248-A129-B9DAA1528D35}"/>
              </a:ext>
            </a:extLst>
          </p:cNvPr>
          <p:cNvSpPr txBox="1"/>
          <p:nvPr/>
        </p:nvSpPr>
        <p:spPr>
          <a:xfrm>
            <a:off x="3560990" y="4386350"/>
            <a:ext cx="1732739" cy="369332"/>
          </a:xfrm>
          <a:prstGeom prst="rect">
            <a:avLst/>
          </a:prstGeom>
          <a:noFill/>
        </p:spPr>
        <p:txBody>
          <a:bodyPr wrap="none" lIns="0" rIns="90000"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SE" i="1" noProof="0" dirty="0"/>
              <a:t>Isolationstestläge</a:t>
            </a:r>
          </a:p>
        </p:txBody>
      </p:sp>
      <p:sp>
        <p:nvSpPr>
          <p:cNvPr id="6" name="Slide Number Placeholder 5">
            <a:extLst>
              <a:ext uri="{FF2B5EF4-FFF2-40B4-BE49-F238E27FC236}">
                <a16:creationId xmlns:a16="http://schemas.microsoft.com/office/drawing/2014/main" id="{7D1997D0-1C82-0541-A3D7-6BB061109539}"/>
              </a:ext>
            </a:extLst>
          </p:cNvPr>
          <p:cNvSpPr>
            <a:spLocks noGrp="1"/>
          </p:cNvSpPr>
          <p:nvPr>
            <p:ph type="sldNum" sz="quarter" idx="13"/>
          </p:nvPr>
        </p:nvSpPr>
        <p:spPr/>
        <p:txBody>
          <a:bodyPr/>
          <a:lstStyle/>
          <a:p>
            <a:fld id="{5818BEF9-6AEC-154B-B50F-057E6E327BFC}" type="slidenum">
              <a:rPr lang="en-SE" smtClean="0"/>
              <a:t>61</a:t>
            </a:fld>
            <a:endParaRPr lang="en-SE" dirty="0"/>
          </a:p>
        </p:txBody>
      </p:sp>
    </p:spTree>
    <p:extLst>
      <p:ext uri="{BB962C8B-B14F-4D97-AF65-F5344CB8AC3E}">
        <p14:creationId xmlns:p14="http://schemas.microsoft.com/office/powerpoint/2010/main" val="151990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3F21E5-F7E5-8643-8FA1-B9BB95B1B3F9}"/>
              </a:ext>
            </a:extLst>
          </p:cNvPr>
          <p:cNvSpPr>
            <a:spLocks noGrp="1"/>
          </p:cNvSpPr>
          <p:nvPr>
            <p:ph idx="1"/>
          </p:nvPr>
        </p:nvSpPr>
        <p:spPr>
          <a:xfrm>
            <a:off x="392112" y="1275911"/>
            <a:ext cx="5411529" cy="5070914"/>
          </a:xfrm>
        </p:spPr>
        <p:txBody>
          <a:bodyPr/>
          <a:lstStyle/>
          <a:p>
            <a:r>
              <a:rPr lang="en-SE" dirty="0"/>
              <a:t>Ett relä är ett slags elektromekanisk strömbrytare som används för att styra en stor ström med en styrspänning. </a:t>
            </a:r>
          </a:p>
          <a:p>
            <a:r>
              <a:rPr lang="en-SE" dirty="0"/>
              <a:t>Reläet består av en elektromagnet, ett magnetiskt ankare kopplat till en strömställare, samt ett antal anslutningar. När vi kopplar en spänning till elektromagnetens spole dras ankaret till kärnan i magneten och strömställaren ändrar då läge. </a:t>
            </a:r>
          </a:p>
          <a:p>
            <a:r>
              <a:rPr lang="sv-SE" dirty="0"/>
              <a:t>Den del där spolen sitter kallas styrkrets. Dit ansluts det som ska styra kretsen. Delen med strömställaren kallas huvudkrets. Dit ansluts det som ska styras.</a:t>
            </a:r>
          </a:p>
          <a:p>
            <a:r>
              <a:rPr lang="sv-SE" dirty="0"/>
              <a:t>Fordonsreläer tillverkas i standardiserade format med anslutningskoder enligt en gemensam standard. </a:t>
            </a:r>
          </a:p>
          <a:p>
            <a:r>
              <a:rPr lang="sv-SE" dirty="0"/>
              <a:t>Jämfört med modern elektronik är reläer relativt långsamma och stora och i moderna fordon ersätts de ofta av elektroniska lösningar.</a:t>
            </a:r>
          </a:p>
        </p:txBody>
      </p:sp>
      <p:sp>
        <p:nvSpPr>
          <p:cNvPr id="3" name="Title 2">
            <a:extLst>
              <a:ext uri="{FF2B5EF4-FFF2-40B4-BE49-F238E27FC236}">
                <a16:creationId xmlns:a16="http://schemas.microsoft.com/office/drawing/2014/main" id="{8476432C-B508-714A-BEC2-EED514952538}"/>
              </a:ext>
            </a:extLst>
          </p:cNvPr>
          <p:cNvSpPr>
            <a:spLocks noGrp="1"/>
          </p:cNvSpPr>
          <p:nvPr>
            <p:ph type="title"/>
          </p:nvPr>
        </p:nvSpPr>
        <p:spPr/>
        <p:txBody>
          <a:bodyPr/>
          <a:lstStyle/>
          <a:p>
            <a:r>
              <a:rPr lang="en-SE" dirty="0"/>
              <a:t>Reläer</a:t>
            </a:r>
          </a:p>
        </p:txBody>
      </p:sp>
      <p:sp>
        <p:nvSpPr>
          <p:cNvPr id="4" name="Text Placeholder 3">
            <a:extLst>
              <a:ext uri="{FF2B5EF4-FFF2-40B4-BE49-F238E27FC236}">
                <a16:creationId xmlns:a16="http://schemas.microsoft.com/office/drawing/2014/main" id="{15A05B14-FF4B-F34F-8557-90DB2AEC8859}"/>
              </a:ext>
            </a:extLst>
          </p:cNvPr>
          <p:cNvSpPr>
            <a:spLocks noGrp="1"/>
          </p:cNvSpPr>
          <p:nvPr>
            <p:ph type="body" sz="quarter" idx="10"/>
          </p:nvPr>
        </p:nvSpPr>
        <p:spPr/>
        <p:txBody>
          <a:bodyPr>
            <a:normAutofit lnSpcReduction="10000"/>
          </a:bodyPr>
          <a:lstStyle/>
          <a:p>
            <a:r>
              <a:rPr lang="en-SE" dirty="0"/>
              <a:t>2.2 Fordonsel</a:t>
            </a:r>
          </a:p>
          <a:p>
            <a:endParaRPr lang="en-SE" dirty="0"/>
          </a:p>
        </p:txBody>
      </p:sp>
      <p:pic>
        <p:nvPicPr>
          <p:cNvPr id="6" name="Picture 5">
            <a:extLst>
              <a:ext uri="{FF2B5EF4-FFF2-40B4-BE49-F238E27FC236}">
                <a16:creationId xmlns:a16="http://schemas.microsoft.com/office/drawing/2014/main" id="{7B1DEBE7-DBE4-8844-8AE2-C90808B38109}"/>
              </a:ext>
            </a:extLst>
          </p:cNvPr>
          <p:cNvPicPr>
            <a:picLocks noChangeAspect="1"/>
          </p:cNvPicPr>
          <p:nvPr/>
        </p:nvPicPr>
        <p:blipFill>
          <a:blip r:embed="rId2"/>
          <a:stretch>
            <a:fillRect/>
          </a:stretch>
        </p:blipFill>
        <p:spPr>
          <a:xfrm>
            <a:off x="6508196" y="509568"/>
            <a:ext cx="2401385" cy="1788886"/>
          </a:xfrm>
          <a:prstGeom prst="rect">
            <a:avLst/>
          </a:prstGeom>
        </p:spPr>
      </p:pic>
      <p:pic>
        <p:nvPicPr>
          <p:cNvPr id="9" name="Grafik 0" descr="TT_00_00_045494_FA">
            <a:extLst>
              <a:ext uri="{FF2B5EF4-FFF2-40B4-BE49-F238E27FC236}">
                <a16:creationId xmlns:a16="http://schemas.microsoft.com/office/drawing/2014/main" id="{B940101E-1A3A-FF41-AF9C-9D9C16AE7C3A}"/>
              </a:ext>
            </a:extLst>
          </p:cNvPr>
          <p:cNvPicPr/>
          <p:nvPr/>
        </p:nvPicPr>
        <p:blipFill>
          <a:blip r:embed="rId3" cstate="print"/>
          <a:stretch>
            <a:fillRect/>
          </a:stretch>
        </p:blipFill>
        <p:spPr>
          <a:xfrm>
            <a:off x="6470871" y="2446676"/>
            <a:ext cx="2142049" cy="1182933"/>
          </a:xfrm>
          <a:prstGeom prst="rect">
            <a:avLst/>
          </a:prstGeom>
        </p:spPr>
      </p:pic>
      <p:pic>
        <p:nvPicPr>
          <p:cNvPr id="10" name="Picture 9">
            <a:extLst>
              <a:ext uri="{FF2B5EF4-FFF2-40B4-BE49-F238E27FC236}">
                <a16:creationId xmlns:a16="http://schemas.microsoft.com/office/drawing/2014/main" id="{82C2EEC8-7789-7044-90D1-49D54BAD35C0}"/>
              </a:ext>
            </a:extLst>
          </p:cNvPr>
          <p:cNvPicPr>
            <a:picLocks noChangeAspect="1"/>
          </p:cNvPicPr>
          <p:nvPr/>
        </p:nvPicPr>
        <p:blipFill>
          <a:blip r:embed="rId4"/>
          <a:stretch>
            <a:fillRect/>
          </a:stretch>
        </p:blipFill>
        <p:spPr>
          <a:xfrm>
            <a:off x="6414886" y="3882769"/>
            <a:ext cx="2262581" cy="2264245"/>
          </a:xfrm>
          <a:prstGeom prst="rect">
            <a:avLst/>
          </a:prstGeom>
        </p:spPr>
      </p:pic>
      <p:sp>
        <p:nvSpPr>
          <p:cNvPr id="5" name="Slide Number Placeholder 4">
            <a:extLst>
              <a:ext uri="{FF2B5EF4-FFF2-40B4-BE49-F238E27FC236}">
                <a16:creationId xmlns:a16="http://schemas.microsoft.com/office/drawing/2014/main" id="{2084FB24-17BF-D948-86D4-8E4C5A835E8F}"/>
              </a:ext>
            </a:extLst>
          </p:cNvPr>
          <p:cNvSpPr>
            <a:spLocks noGrp="1"/>
          </p:cNvSpPr>
          <p:nvPr>
            <p:ph type="sldNum" sz="quarter" idx="13"/>
          </p:nvPr>
        </p:nvSpPr>
        <p:spPr/>
        <p:txBody>
          <a:bodyPr/>
          <a:lstStyle/>
          <a:p>
            <a:fld id="{5818BEF9-6AEC-154B-B50F-057E6E327BFC}" type="slidenum">
              <a:rPr lang="en-SE" smtClean="0"/>
              <a:t>62</a:t>
            </a:fld>
            <a:endParaRPr lang="en-SE" dirty="0"/>
          </a:p>
        </p:txBody>
      </p:sp>
    </p:spTree>
    <p:extLst>
      <p:ext uri="{BB962C8B-B14F-4D97-AF65-F5344CB8AC3E}">
        <p14:creationId xmlns:p14="http://schemas.microsoft.com/office/powerpoint/2010/main" val="2839422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019F9D-0136-984F-91A2-9A7044DE97CC}"/>
              </a:ext>
            </a:extLst>
          </p:cNvPr>
          <p:cNvSpPr>
            <a:spLocks noGrp="1"/>
          </p:cNvSpPr>
          <p:nvPr>
            <p:ph idx="1"/>
          </p:nvPr>
        </p:nvSpPr>
        <p:spPr/>
        <p:txBody>
          <a:bodyPr numCol="3">
            <a:normAutofit fontScale="55000" lnSpcReduction="20000"/>
          </a:bodyPr>
          <a:lstStyle/>
          <a:p>
            <a:pPr>
              <a:lnSpc>
                <a:spcPct val="120000"/>
              </a:lnSpc>
            </a:pPr>
            <a:r>
              <a:rPr lang="sv-SE" dirty="0"/>
              <a:t>1 Lågspänning, tändspole till </a:t>
            </a:r>
            <a:r>
              <a:rPr lang="sv-SE" dirty="0" err="1"/>
              <a:t>tändfördelare</a:t>
            </a:r>
            <a:br>
              <a:rPr lang="sv-SE" dirty="0"/>
            </a:br>
            <a:r>
              <a:rPr lang="sv-SE" dirty="0"/>
              <a:t>1a Lågspänning, tändspole 1 till brytare 1</a:t>
            </a:r>
            <a:br>
              <a:rPr lang="sv-SE" dirty="0"/>
            </a:br>
            <a:r>
              <a:rPr lang="sv-SE" dirty="0"/>
              <a:t>1 Lågspänning, tändspole 2 till brytare 2</a:t>
            </a:r>
            <a:br>
              <a:rPr lang="sv-SE" dirty="0"/>
            </a:br>
            <a:r>
              <a:rPr lang="sv-SE" dirty="0"/>
              <a:t>2 Kortslutningskontakt vid magnettändning</a:t>
            </a:r>
            <a:br>
              <a:rPr lang="sv-SE" dirty="0"/>
            </a:br>
            <a:r>
              <a:rPr lang="sv-SE" dirty="0"/>
              <a:t>4 Högspänning, tändspole till </a:t>
            </a:r>
            <a:r>
              <a:rPr lang="sv-SE" dirty="0" err="1"/>
              <a:t>tändfördelare</a:t>
            </a:r>
            <a:br>
              <a:rPr lang="sv-SE" dirty="0"/>
            </a:br>
            <a:r>
              <a:rPr lang="sv-SE" dirty="0"/>
              <a:t>4a Högspänning, tändspole 1 till </a:t>
            </a:r>
            <a:r>
              <a:rPr lang="sv-SE" dirty="0" err="1"/>
              <a:t>tändfördelare</a:t>
            </a:r>
            <a:br>
              <a:rPr lang="sv-SE" dirty="0"/>
            </a:br>
            <a:r>
              <a:rPr lang="sv-SE" dirty="0"/>
              <a:t>4b Högspänning, tändspole 2 till </a:t>
            </a:r>
            <a:r>
              <a:rPr lang="sv-SE" dirty="0" err="1"/>
              <a:t>tändfördelare</a:t>
            </a:r>
            <a:br>
              <a:rPr lang="sv-SE" dirty="0"/>
            </a:br>
            <a:r>
              <a:rPr lang="sv-SE" dirty="0"/>
              <a:t>7 Transistortändning, brytare till </a:t>
            </a:r>
            <a:r>
              <a:rPr lang="sv-SE" dirty="0" err="1"/>
              <a:t>styrdon</a:t>
            </a:r>
            <a:br>
              <a:rPr lang="sv-SE" dirty="0"/>
            </a:br>
            <a:r>
              <a:rPr lang="sv-SE" dirty="0"/>
              <a:t>7a Transistor- resp. kondensatortändning, basmotstånd 1</a:t>
            </a:r>
            <a:br>
              <a:rPr lang="sv-SE" dirty="0"/>
            </a:br>
            <a:r>
              <a:rPr lang="sv-SE" dirty="0"/>
              <a:t>7b Transistor- resp. kondensatortändning, basmotstånd 2</a:t>
            </a:r>
            <a:br>
              <a:rPr lang="sv-SE" dirty="0"/>
            </a:br>
            <a:r>
              <a:rPr lang="sv-SE" dirty="0"/>
              <a:t>7f Kondensatortändning, tändapparat till laddningskontakt</a:t>
            </a:r>
            <a:br>
              <a:rPr lang="sv-SE" dirty="0"/>
            </a:br>
            <a:r>
              <a:rPr lang="sv-SE" dirty="0"/>
              <a:t>15 Tändning och dagsförbrukare</a:t>
            </a:r>
            <a:br>
              <a:rPr lang="sv-SE" dirty="0"/>
            </a:br>
            <a:r>
              <a:rPr lang="sv-SE" dirty="0"/>
              <a:t>15a Förkopplingsmotstånd till tändspole</a:t>
            </a:r>
            <a:br>
              <a:rPr lang="sv-SE" dirty="0"/>
            </a:br>
            <a:r>
              <a:rPr lang="sv-SE" dirty="0"/>
              <a:t>17 Kontrollmotstånd kortslutet</a:t>
            </a:r>
            <a:br>
              <a:rPr lang="sv-SE" dirty="0"/>
            </a:br>
            <a:r>
              <a:rPr lang="sv-SE" dirty="0"/>
              <a:t>19 Kontrollmotstånd inkopplat</a:t>
            </a:r>
          </a:p>
          <a:p>
            <a:pPr>
              <a:lnSpc>
                <a:spcPct val="120000"/>
              </a:lnSpc>
            </a:pPr>
            <a:r>
              <a:rPr lang="sv-SE" dirty="0"/>
              <a:t>30 Batteri, plus</a:t>
            </a:r>
            <a:br>
              <a:rPr lang="sv-SE" dirty="0"/>
            </a:br>
            <a:r>
              <a:rPr lang="sv-SE" dirty="0"/>
              <a:t>30a Batteriomkopplare, plus batteri 2</a:t>
            </a:r>
            <a:br>
              <a:rPr lang="sv-SE" dirty="0"/>
            </a:br>
            <a:r>
              <a:rPr lang="sv-SE" dirty="0"/>
              <a:t>31 Batteri, minus</a:t>
            </a:r>
            <a:br>
              <a:rPr lang="sv-SE" dirty="0"/>
            </a:br>
            <a:r>
              <a:rPr lang="sv-SE" dirty="0"/>
              <a:t>31a Batteriomkopplare, minus batteri 2</a:t>
            </a:r>
            <a:br>
              <a:rPr lang="sv-SE" dirty="0"/>
            </a:br>
            <a:r>
              <a:rPr lang="sv-SE" dirty="0"/>
              <a:t>31b Minus över strömställare resp. relä till gods</a:t>
            </a:r>
            <a:br>
              <a:rPr lang="sv-SE" dirty="0"/>
            </a:br>
            <a:r>
              <a:rPr lang="sv-SE" dirty="0"/>
              <a:t>31c Batterifrånskiljare från minus batteri 1</a:t>
            </a:r>
          </a:p>
          <a:p>
            <a:pPr>
              <a:lnSpc>
                <a:spcPct val="120000"/>
              </a:lnSpc>
            </a:pPr>
            <a:r>
              <a:rPr lang="sv-SE" dirty="0"/>
              <a:t>32 Elmotorer, återledning (Polaritetsväxling)</a:t>
            </a:r>
            <a:br>
              <a:rPr lang="sv-SE" dirty="0"/>
            </a:br>
            <a:r>
              <a:rPr lang="sv-SE" dirty="0"/>
              <a:t>33 Elmotorer, huvudanslutning</a:t>
            </a:r>
            <a:br>
              <a:rPr lang="sv-SE" dirty="0"/>
            </a:br>
            <a:r>
              <a:rPr lang="sv-SE" dirty="0"/>
              <a:t>33a Elmotorer, parkeringsläge</a:t>
            </a:r>
            <a:br>
              <a:rPr lang="sv-SE" dirty="0"/>
            </a:br>
            <a:r>
              <a:rPr lang="sv-SE" dirty="0"/>
              <a:t>33b Elmotorer, kortslutningsfält</a:t>
            </a:r>
            <a:br>
              <a:rPr lang="sv-SE" dirty="0"/>
            </a:br>
            <a:r>
              <a:rPr lang="sv-SE" dirty="0"/>
              <a:t>33f Elmotorer, lågt varvtalssteg 2</a:t>
            </a:r>
            <a:br>
              <a:rPr lang="sv-SE" dirty="0"/>
            </a:br>
            <a:r>
              <a:rPr lang="sv-SE" dirty="0"/>
              <a:t>33g Elmotorer, lågt varvtalssteg 3</a:t>
            </a:r>
            <a:br>
              <a:rPr lang="sv-SE" dirty="0"/>
            </a:br>
            <a:r>
              <a:rPr lang="sv-SE" dirty="0"/>
              <a:t>33h Elmotorer, lågt varvtalssteg 4</a:t>
            </a:r>
            <a:br>
              <a:rPr lang="sv-SE" dirty="0"/>
            </a:br>
            <a:r>
              <a:rPr lang="sv-SE" dirty="0"/>
              <a:t>33L Elmotorer, </a:t>
            </a:r>
            <a:r>
              <a:rPr lang="sv-SE" dirty="0" err="1"/>
              <a:t>vänstergående</a:t>
            </a:r>
            <a:br>
              <a:rPr lang="sv-SE" dirty="0"/>
            </a:br>
            <a:r>
              <a:rPr lang="sv-SE" dirty="0"/>
              <a:t>33R Elmotorer, högergående</a:t>
            </a:r>
          </a:p>
          <a:p>
            <a:pPr>
              <a:lnSpc>
                <a:spcPct val="120000"/>
              </a:lnSpc>
            </a:pPr>
            <a:r>
              <a:rPr lang="sv-SE" dirty="0"/>
              <a:t>44 Utjämningsledning, parallelldriftgenerator</a:t>
            </a:r>
            <a:br>
              <a:rPr lang="sv-SE" dirty="0"/>
            </a:br>
            <a:r>
              <a:rPr lang="sv-SE" dirty="0"/>
              <a:t>45 Huvudström, parallelldrift startmotorer</a:t>
            </a:r>
            <a:br>
              <a:rPr lang="sv-SE" dirty="0"/>
            </a:br>
            <a:r>
              <a:rPr lang="sv-SE" dirty="0"/>
              <a:t>45a Manöverström, parallelldrift startmotor 1 (över 42 V)</a:t>
            </a:r>
            <a:br>
              <a:rPr lang="sv-SE" dirty="0"/>
            </a:br>
            <a:r>
              <a:rPr lang="sv-SE" dirty="0"/>
              <a:t>45b Manöverström, parallelldrift startmotor 2 (över 42 V)</a:t>
            </a:r>
            <a:br>
              <a:rPr lang="sv-SE" dirty="0"/>
            </a:br>
            <a:r>
              <a:rPr lang="sv-SE" dirty="0"/>
              <a:t>48 Styrning av startupprepningsrelä</a:t>
            </a:r>
          </a:p>
          <a:p>
            <a:pPr>
              <a:lnSpc>
                <a:spcPct val="120000"/>
              </a:lnSpc>
            </a:pPr>
            <a:r>
              <a:rPr lang="sv-SE" dirty="0"/>
              <a:t>49 Blinkdon, ingång</a:t>
            </a:r>
            <a:br>
              <a:rPr lang="sv-SE" dirty="0"/>
            </a:br>
            <a:r>
              <a:rPr lang="sv-SE" dirty="0"/>
              <a:t>49a Blinkdon, utgång (blinkkrets 2)</a:t>
            </a:r>
            <a:br>
              <a:rPr lang="sv-SE" dirty="0"/>
            </a:br>
            <a:r>
              <a:rPr lang="sv-SE" dirty="0"/>
              <a:t>49c Blinkdon, utgång (blinkkrets 3)</a:t>
            </a:r>
          </a:p>
          <a:p>
            <a:pPr>
              <a:lnSpc>
                <a:spcPct val="120000"/>
              </a:lnSpc>
            </a:pPr>
            <a:r>
              <a:rPr lang="sv-SE" dirty="0"/>
              <a:t>50 Startkontakt (direkt)</a:t>
            </a:r>
            <a:br>
              <a:rPr lang="sv-SE" dirty="0"/>
            </a:br>
            <a:r>
              <a:rPr lang="sv-SE" dirty="0"/>
              <a:t>50a Startkontakt (indirekt över batteriomkopplare)</a:t>
            </a:r>
            <a:br>
              <a:rPr lang="sv-SE" dirty="0"/>
            </a:br>
            <a:r>
              <a:rPr lang="sv-SE" dirty="0"/>
              <a:t>50b Startkontakt vid parallelldrift av 2 startmotorer</a:t>
            </a:r>
            <a:br>
              <a:rPr lang="sv-SE" dirty="0"/>
            </a:br>
            <a:r>
              <a:rPr lang="sv-SE" dirty="0"/>
              <a:t>50c Startkontakt vid skilda magnetomkopplare, </a:t>
            </a:r>
            <a:br>
              <a:rPr lang="sv-SE" dirty="0"/>
            </a:br>
            <a:r>
              <a:rPr lang="sv-SE" dirty="0"/>
              <a:t>startmotor 1</a:t>
            </a:r>
            <a:br>
              <a:rPr lang="sv-SE" dirty="0"/>
            </a:br>
            <a:r>
              <a:rPr lang="sv-SE" dirty="0"/>
              <a:t>50d Startkontakt vid skilda magnetomkopplare, startmotor 2</a:t>
            </a:r>
            <a:br>
              <a:rPr lang="sv-SE" dirty="0"/>
            </a:br>
            <a:r>
              <a:rPr lang="sv-SE" dirty="0"/>
              <a:t>50e Styrning av </a:t>
            </a:r>
            <a:r>
              <a:rPr lang="sv-SE" dirty="0" err="1"/>
              <a:t>startspärrelä</a:t>
            </a:r>
            <a:r>
              <a:rPr lang="sv-SE" dirty="0"/>
              <a:t>, ingång</a:t>
            </a:r>
            <a:br>
              <a:rPr lang="sv-SE" dirty="0"/>
            </a:br>
            <a:r>
              <a:rPr lang="sv-SE" dirty="0"/>
              <a:t>50f Styrning av </a:t>
            </a:r>
            <a:r>
              <a:rPr lang="sv-SE" dirty="0" err="1"/>
              <a:t>startspärrelä</a:t>
            </a:r>
            <a:r>
              <a:rPr lang="sv-SE" dirty="0"/>
              <a:t>, utgång</a:t>
            </a:r>
            <a:br>
              <a:rPr lang="sv-SE" dirty="0"/>
            </a:br>
            <a:r>
              <a:rPr lang="sv-SE" dirty="0"/>
              <a:t>50h Startupprepningsrelä, till anslutning 50 startmotor</a:t>
            </a:r>
          </a:p>
          <a:p>
            <a:pPr>
              <a:lnSpc>
                <a:spcPct val="120000"/>
              </a:lnSpc>
            </a:pPr>
            <a:r>
              <a:rPr lang="sv-SE" dirty="0"/>
              <a:t>51 Utgångslikriktare</a:t>
            </a:r>
            <a:br>
              <a:rPr lang="sv-SE" dirty="0"/>
            </a:br>
            <a:r>
              <a:rPr lang="sv-SE" dirty="0"/>
              <a:t>52 Alarm för punktering</a:t>
            </a:r>
          </a:p>
          <a:p>
            <a:pPr>
              <a:lnSpc>
                <a:spcPct val="120000"/>
              </a:lnSpc>
            </a:pPr>
            <a:r>
              <a:rPr lang="sv-SE" dirty="0"/>
              <a:t>53 Vindrutetorkare, </a:t>
            </a:r>
            <a:r>
              <a:rPr lang="sv-SE" dirty="0" err="1"/>
              <a:t>helfart</a:t>
            </a:r>
            <a:br>
              <a:rPr lang="sv-SE" dirty="0"/>
            </a:br>
            <a:r>
              <a:rPr lang="sv-SE" dirty="0"/>
              <a:t>53a Vindrutetorkare, självparkering</a:t>
            </a:r>
            <a:br>
              <a:rPr lang="sv-SE" dirty="0"/>
            </a:br>
            <a:r>
              <a:rPr lang="sv-SE" dirty="0"/>
              <a:t>53b Vindrutetorkare, halvfart</a:t>
            </a:r>
            <a:br>
              <a:rPr lang="sv-SE" dirty="0"/>
            </a:br>
            <a:r>
              <a:rPr lang="sv-SE" dirty="0"/>
              <a:t>53c Vindrutetorkare, eldriven</a:t>
            </a:r>
            <a:br>
              <a:rPr lang="sv-SE" dirty="0"/>
            </a:br>
            <a:r>
              <a:rPr lang="sv-SE" dirty="0"/>
              <a:t>53e Vindrutetorkare, bromsledning</a:t>
            </a:r>
            <a:br>
              <a:rPr lang="sv-SE" dirty="0"/>
            </a:br>
            <a:r>
              <a:rPr lang="sv-SE" dirty="0"/>
              <a:t>53i Vindrutetorkare med tredje borste, högre varvtal</a:t>
            </a:r>
          </a:p>
          <a:p>
            <a:pPr>
              <a:lnSpc>
                <a:spcPct val="120000"/>
              </a:lnSpc>
            </a:pPr>
            <a:r>
              <a:rPr lang="sv-SE" dirty="0"/>
              <a:t>54 Bromsljus</a:t>
            </a:r>
            <a:br>
              <a:rPr lang="sv-SE" dirty="0"/>
            </a:br>
            <a:r>
              <a:rPr lang="sv-SE" dirty="0"/>
              <a:t>54f Bromsljus vid 2-krets blinkersströmställare</a:t>
            </a:r>
            <a:br>
              <a:rPr lang="sv-SE" dirty="0"/>
            </a:br>
            <a:r>
              <a:rPr lang="sv-SE" dirty="0"/>
              <a:t>54g El-styrd broms</a:t>
            </a:r>
          </a:p>
          <a:p>
            <a:pPr>
              <a:lnSpc>
                <a:spcPct val="120000"/>
              </a:lnSpc>
            </a:pPr>
            <a:r>
              <a:rPr lang="sv-SE" dirty="0"/>
              <a:t>55 Dimstrålkastare</a:t>
            </a:r>
            <a:br>
              <a:rPr lang="sv-SE" dirty="0"/>
            </a:br>
            <a:r>
              <a:rPr lang="sv-SE" dirty="0"/>
              <a:t>56 Huvudstrålkastare (ledning från ljusströmställare till avbländningsomkopplare)</a:t>
            </a:r>
            <a:br>
              <a:rPr lang="sv-SE" dirty="0"/>
            </a:br>
            <a:r>
              <a:rPr lang="sv-SE" dirty="0"/>
              <a:t>56a Helljus</a:t>
            </a:r>
            <a:br>
              <a:rPr lang="sv-SE" dirty="0"/>
            </a:br>
            <a:r>
              <a:rPr lang="sv-SE" dirty="0"/>
              <a:t>56b Halvljus</a:t>
            </a:r>
            <a:br>
              <a:rPr lang="sv-SE" dirty="0"/>
            </a:br>
            <a:r>
              <a:rPr lang="sv-SE" dirty="0"/>
              <a:t>56c Separat helljusglödlampa</a:t>
            </a:r>
            <a:br>
              <a:rPr lang="sv-SE" dirty="0"/>
            </a:br>
            <a:r>
              <a:rPr lang="sv-SE" dirty="0"/>
              <a:t>56d Ljustuta</a:t>
            </a:r>
            <a:br>
              <a:rPr lang="sv-SE" dirty="0"/>
            </a:br>
            <a:r>
              <a:rPr lang="sv-SE" dirty="0"/>
              <a:t>57 Parkeringsljus, endast motorcyklar</a:t>
            </a:r>
            <a:br>
              <a:rPr lang="sv-SE" dirty="0"/>
            </a:br>
            <a:r>
              <a:rPr lang="sv-SE" dirty="0"/>
              <a:t>57a Ingång ljusströmställare parkeringsljus</a:t>
            </a:r>
            <a:br>
              <a:rPr lang="sv-SE" dirty="0"/>
            </a:br>
            <a:r>
              <a:rPr lang="sv-SE" dirty="0"/>
              <a:t>57L Parkeringsljus, vänster</a:t>
            </a:r>
            <a:br>
              <a:rPr lang="sv-SE" dirty="0"/>
            </a:br>
            <a:r>
              <a:rPr lang="sv-SE" dirty="0"/>
              <a:t>57R Parkeringsljus, höger</a:t>
            </a:r>
            <a:br>
              <a:rPr lang="sv-SE" dirty="0"/>
            </a:br>
            <a:r>
              <a:rPr lang="sv-SE" dirty="0"/>
              <a:t>58 Baklyktor, skyltlyktor, instrumentbelysning och positionsljus</a:t>
            </a:r>
            <a:br>
              <a:rPr lang="sv-SE" dirty="0"/>
            </a:br>
            <a:r>
              <a:rPr lang="sv-SE" dirty="0"/>
              <a:t>58b Bakljus, för enaxlad traktor</a:t>
            </a:r>
            <a:br>
              <a:rPr lang="sv-SE" dirty="0"/>
            </a:br>
            <a:r>
              <a:rPr lang="sv-SE" dirty="0"/>
              <a:t>58c Bakljus, släpvagn (över separat säkring)</a:t>
            </a:r>
            <a:br>
              <a:rPr lang="sv-SE" dirty="0"/>
            </a:br>
            <a:r>
              <a:rPr lang="sv-SE" dirty="0"/>
              <a:t>58d Reglerbar instrumentbelysning</a:t>
            </a:r>
            <a:br>
              <a:rPr lang="sv-SE" dirty="0"/>
            </a:br>
            <a:r>
              <a:rPr lang="sv-SE" dirty="0"/>
              <a:t>58L Baklykta, vänster</a:t>
            </a:r>
            <a:br>
              <a:rPr lang="sv-SE" dirty="0"/>
            </a:br>
            <a:r>
              <a:rPr lang="sv-SE" dirty="0"/>
              <a:t>58R Baklykta, höger</a:t>
            </a:r>
          </a:p>
          <a:p>
            <a:pPr>
              <a:lnSpc>
                <a:spcPct val="120000"/>
              </a:lnSpc>
            </a:pPr>
            <a:endParaRPr lang="sv-SE" dirty="0"/>
          </a:p>
        </p:txBody>
      </p:sp>
      <p:sp>
        <p:nvSpPr>
          <p:cNvPr id="3" name="Title 2">
            <a:extLst>
              <a:ext uri="{FF2B5EF4-FFF2-40B4-BE49-F238E27FC236}">
                <a16:creationId xmlns:a16="http://schemas.microsoft.com/office/drawing/2014/main" id="{8476432C-B508-714A-BEC2-EED514952538}"/>
              </a:ext>
            </a:extLst>
          </p:cNvPr>
          <p:cNvSpPr>
            <a:spLocks noGrp="1"/>
          </p:cNvSpPr>
          <p:nvPr>
            <p:ph type="title"/>
          </p:nvPr>
        </p:nvSpPr>
        <p:spPr/>
        <p:txBody>
          <a:bodyPr/>
          <a:lstStyle/>
          <a:p>
            <a:r>
              <a:rPr lang="en-SE" dirty="0"/>
              <a:t>Anslutningskoder reläer (Bosch)</a:t>
            </a:r>
          </a:p>
        </p:txBody>
      </p:sp>
      <p:sp>
        <p:nvSpPr>
          <p:cNvPr id="4" name="Text Placeholder 3">
            <a:extLst>
              <a:ext uri="{FF2B5EF4-FFF2-40B4-BE49-F238E27FC236}">
                <a16:creationId xmlns:a16="http://schemas.microsoft.com/office/drawing/2014/main" id="{15A05B14-FF4B-F34F-8557-90DB2AEC8859}"/>
              </a:ext>
            </a:extLst>
          </p:cNvPr>
          <p:cNvSpPr>
            <a:spLocks noGrp="1"/>
          </p:cNvSpPr>
          <p:nvPr>
            <p:ph type="body" sz="quarter" idx="10"/>
          </p:nvPr>
        </p:nvSpPr>
        <p:spPr/>
        <p:txBody>
          <a:bodyPr>
            <a:normAutofit lnSpcReduction="10000"/>
          </a:bodyPr>
          <a:lstStyle/>
          <a:p>
            <a:r>
              <a:rPr lang="en-SE" dirty="0"/>
              <a:t>2.2 Fordonsel</a:t>
            </a:r>
          </a:p>
          <a:p>
            <a:endParaRPr lang="en-SE" dirty="0"/>
          </a:p>
        </p:txBody>
      </p:sp>
      <p:sp>
        <p:nvSpPr>
          <p:cNvPr id="5" name="Slide Number Placeholder 4">
            <a:extLst>
              <a:ext uri="{FF2B5EF4-FFF2-40B4-BE49-F238E27FC236}">
                <a16:creationId xmlns:a16="http://schemas.microsoft.com/office/drawing/2014/main" id="{A76D38A0-A8D9-EB4D-B552-08F3C327B02B}"/>
              </a:ext>
            </a:extLst>
          </p:cNvPr>
          <p:cNvSpPr>
            <a:spLocks noGrp="1"/>
          </p:cNvSpPr>
          <p:nvPr>
            <p:ph type="sldNum" sz="quarter" idx="13"/>
          </p:nvPr>
        </p:nvSpPr>
        <p:spPr/>
        <p:txBody>
          <a:bodyPr/>
          <a:lstStyle/>
          <a:p>
            <a:fld id="{5818BEF9-6AEC-154B-B50F-057E6E327BFC}" type="slidenum">
              <a:rPr lang="en-SE" smtClean="0"/>
              <a:t>63</a:t>
            </a:fld>
            <a:endParaRPr lang="en-SE" dirty="0"/>
          </a:p>
        </p:txBody>
      </p:sp>
    </p:spTree>
    <p:extLst>
      <p:ext uri="{BB962C8B-B14F-4D97-AF65-F5344CB8AC3E}">
        <p14:creationId xmlns:p14="http://schemas.microsoft.com/office/powerpoint/2010/main" val="2691485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CE69FA-0AFC-764B-955C-347553F56D02}"/>
              </a:ext>
            </a:extLst>
          </p:cNvPr>
          <p:cNvSpPr>
            <a:spLocks noGrp="1"/>
          </p:cNvSpPr>
          <p:nvPr>
            <p:ph type="title"/>
          </p:nvPr>
        </p:nvSpPr>
        <p:spPr/>
        <p:txBody>
          <a:bodyPr/>
          <a:lstStyle/>
          <a:p>
            <a:r>
              <a:rPr lang="en-SE" dirty="0"/>
              <a:t>Anslutningskoder reläer (Bosch)</a:t>
            </a:r>
          </a:p>
        </p:txBody>
      </p:sp>
      <p:sp>
        <p:nvSpPr>
          <p:cNvPr id="4" name="Text Placeholder 3">
            <a:extLst>
              <a:ext uri="{FF2B5EF4-FFF2-40B4-BE49-F238E27FC236}">
                <a16:creationId xmlns:a16="http://schemas.microsoft.com/office/drawing/2014/main" id="{34486949-7437-B74A-9A87-4DC8A38DA93A}"/>
              </a:ext>
            </a:extLst>
          </p:cNvPr>
          <p:cNvSpPr>
            <a:spLocks noGrp="1"/>
          </p:cNvSpPr>
          <p:nvPr>
            <p:ph type="body" sz="quarter" idx="10"/>
          </p:nvPr>
        </p:nvSpPr>
        <p:spPr/>
        <p:txBody>
          <a:bodyPr>
            <a:normAutofit lnSpcReduction="10000"/>
          </a:bodyPr>
          <a:lstStyle/>
          <a:p>
            <a:r>
              <a:rPr lang="en-SE" dirty="0"/>
              <a:t>2.2 Fordonsel</a:t>
            </a:r>
          </a:p>
          <a:p>
            <a:endParaRPr lang="en-SE" dirty="0"/>
          </a:p>
        </p:txBody>
      </p:sp>
      <p:sp>
        <p:nvSpPr>
          <p:cNvPr id="6" name="Content Placeholder 5">
            <a:extLst>
              <a:ext uri="{FF2B5EF4-FFF2-40B4-BE49-F238E27FC236}">
                <a16:creationId xmlns:a16="http://schemas.microsoft.com/office/drawing/2014/main" id="{16A90D74-F5D3-BD44-A922-6EFBCBE850DF}"/>
              </a:ext>
            </a:extLst>
          </p:cNvPr>
          <p:cNvSpPr>
            <a:spLocks noGrp="1"/>
          </p:cNvSpPr>
          <p:nvPr>
            <p:ph idx="1"/>
          </p:nvPr>
        </p:nvSpPr>
        <p:spPr/>
        <p:txBody>
          <a:bodyPr numCol="3">
            <a:normAutofit fontScale="62500" lnSpcReduction="20000"/>
          </a:bodyPr>
          <a:lstStyle/>
          <a:p>
            <a:pPr>
              <a:lnSpc>
                <a:spcPct val="120000"/>
              </a:lnSpc>
            </a:pPr>
            <a:r>
              <a:rPr lang="sv-SE" dirty="0"/>
              <a:t>59 Utgång, växelspänning</a:t>
            </a:r>
            <a:br>
              <a:rPr lang="sv-SE" dirty="0"/>
            </a:br>
            <a:r>
              <a:rPr lang="sv-SE" dirty="0"/>
              <a:t>59a Utgång, växelspänning för laddningslindning</a:t>
            </a:r>
            <a:br>
              <a:rPr lang="sv-SE" dirty="0"/>
            </a:br>
            <a:r>
              <a:rPr lang="sv-SE" dirty="0"/>
              <a:t>59b Utgång, växelspänning för bakljuslindning</a:t>
            </a:r>
            <a:br>
              <a:rPr lang="sv-SE" dirty="0"/>
            </a:br>
            <a:r>
              <a:rPr lang="sv-SE" dirty="0"/>
              <a:t>59c Utgång, växelspänning för bromsljuslindning</a:t>
            </a:r>
            <a:br>
              <a:rPr lang="sv-SE" dirty="0"/>
            </a:br>
            <a:r>
              <a:rPr lang="sv-SE" dirty="0"/>
              <a:t>61 Laddningskontrollampa</a:t>
            </a:r>
            <a:br>
              <a:rPr lang="sv-SE" dirty="0"/>
            </a:br>
            <a:r>
              <a:rPr lang="sv-SE" dirty="0"/>
              <a:t>63 Laddningsregulator, ändring av spänning</a:t>
            </a:r>
            <a:br>
              <a:rPr lang="sv-SE" dirty="0"/>
            </a:br>
            <a:r>
              <a:rPr lang="sv-SE" dirty="0"/>
              <a:t>63a Laddningsregulator, ändring av strömbegränsning</a:t>
            </a:r>
            <a:br>
              <a:rPr lang="sv-SE" dirty="0"/>
            </a:br>
            <a:r>
              <a:rPr lang="sv-SE" dirty="0"/>
              <a:t>64 Styrledning för laddningsregulator med halvledare</a:t>
            </a:r>
          </a:p>
          <a:p>
            <a:pPr>
              <a:lnSpc>
                <a:spcPct val="120000"/>
              </a:lnSpc>
            </a:pPr>
            <a:r>
              <a:rPr lang="sv-SE" dirty="0"/>
              <a:t>71 Ingång, signalväxeldon, alltså "tuta".</a:t>
            </a:r>
            <a:br>
              <a:rPr lang="sv-SE" dirty="0"/>
            </a:br>
            <a:r>
              <a:rPr lang="sv-SE" dirty="0"/>
              <a:t>71a Utgång, signalväxeldon låg ton</a:t>
            </a:r>
            <a:br>
              <a:rPr lang="sv-SE" dirty="0"/>
            </a:br>
            <a:r>
              <a:rPr lang="sv-SE" dirty="0"/>
              <a:t>71b Utgång, signalväxeldon hög ton</a:t>
            </a:r>
          </a:p>
          <a:p>
            <a:pPr>
              <a:lnSpc>
                <a:spcPct val="120000"/>
              </a:lnSpc>
            </a:pPr>
            <a:r>
              <a:rPr lang="sv-SE" dirty="0"/>
              <a:t>72 Omkopplare, körvisarblink/varningsblink</a:t>
            </a:r>
          </a:p>
          <a:p>
            <a:pPr>
              <a:lnSpc>
                <a:spcPct val="120000"/>
              </a:lnSpc>
            </a:pPr>
            <a:r>
              <a:rPr lang="sv-SE" dirty="0"/>
              <a:t>75 Bilradio, cigarettändare.</a:t>
            </a:r>
            <a:br>
              <a:rPr lang="sv-SE" dirty="0"/>
            </a:br>
            <a:r>
              <a:rPr lang="sv-SE" dirty="0"/>
              <a:t>76 Högtalare</a:t>
            </a:r>
            <a:br>
              <a:rPr lang="sv-SE" dirty="0"/>
            </a:br>
            <a:r>
              <a:rPr lang="sv-SE" dirty="0"/>
              <a:t>77 El-styrning av dörrventil</a:t>
            </a:r>
            <a:br>
              <a:rPr lang="sv-SE" dirty="0"/>
            </a:br>
            <a:r>
              <a:rPr lang="sv-SE" dirty="0"/>
              <a:t>81 Ingång, omkopplare (öppnar och växlar)</a:t>
            </a:r>
            <a:br>
              <a:rPr lang="sv-SE" dirty="0"/>
            </a:br>
            <a:r>
              <a:rPr lang="sv-SE" dirty="0"/>
              <a:t>81a Utgång, omkopplare, öppnar 1</a:t>
            </a:r>
            <a:br>
              <a:rPr lang="sv-SE" dirty="0"/>
            </a:br>
            <a:r>
              <a:rPr lang="sv-SE" dirty="0"/>
              <a:t>81b Utgång, omkopplare, öppnar 2</a:t>
            </a:r>
            <a:br>
              <a:rPr lang="sv-SE" dirty="0"/>
            </a:br>
            <a:r>
              <a:rPr lang="sv-SE" dirty="0"/>
              <a:t>82 Ingång, omkopplare, stänger</a:t>
            </a:r>
            <a:br>
              <a:rPr lang="sv-SE" dirty="0"/>
            </a:br>
            <a:r>
              <a:rPr lang="sv-SE" dirty="0"/>
              <a:t>82a Utgång, strömställare, stänger 1</a:t>
            </a:r>
            <a:br>
              <a:rPr lang="sv-SE" dirty="0"/>
            </a:br>
            <a:r>
              <a:rPr lang="sv-SE" dirty="0"/>
              <a:t>82b Utgång, strömställare, stänger 2</a:t>
            </a:r>
            <a:br>
              <a:rPr lang="sv-SE" dirty="0"/>
            </a:br>
            <a:r>
              <a:rPr lang="sv-SE" dirty="0"/>
              <a:t>82z Ingång 1, strömställare, stänger (skilda strömkretsar)</a:t>
            </a:r>
            <a:br>
              <a:rPr lang="sv-SE" dirty="0"/>
            </a:br>
            <a:r>
              <a:rPr lang="sv-SE" dirty="0"/>
              <a:t>82z1 Ingång 2, strömställare, stänger (skilda strömkretsar)</a:t>
            </a:r>
            <a:br>
              <a:rPr lang="sv-SE" dirty="0"/>
            </a:br>
            <a:r>
              <a:rPr lang="sv-SE" dirty="0"/>
              <a:t>83 Ingång, stegströmställare</a:t>
            </a:r>
            <a:br>
              <a:rPr lang="sv-SE" dirty="0"/>
            </a:br>
            <a:r>
              <a:rPr lang="sv-SE" dirty="0"/>
              <a:t>83a Utgång, stegströmställare, steg 1</a:t>
            </a:r>
            <a:br>
              <a:rPr lang="sv-SE" dirty="0"/>
            </a:br>
            <a:r>
              <a:rPr lang="sv-SE" dirty="0"/>
              <a:t>83b Utgång, stegströmställare, steg 2</a:t>
            </a:r>
            <a:br>
              <a:rPr lang="sv-SE" dirty="0"/>
            </a:br>
            <a:r>
              <a:rPr lang="sv-SE" dirty="0"/>
              <a:t>83L Utgång, stegströmställare, vänster steg</a:t>
            </a:r>
            <a:br>
              <a:rPr lang="sv-SE" dirty="0"/>
            </a:br>
            <a:r>
              <a:rPr lang="sv-SE" dirty="0"/>
              <a:t>83R Utgång, stegströmställare, höger steg</a:t>
            </a:r>
            <a:br>
              <a:rPr lang="sv-SE" dirty="0"/>
            </a:br>
            <a:r>
              <a:rPr lang="sv-SE" dirty="0"/>
              <a:t>84 Ingång, strömrelä</a:t>
            </a:r>
            <a:br>
              <a:rPr lang="sv-SE" dirty="0"/>
            </a:br>
            <a:r>
              <a:rPr lang="sv-SE" dirty="0"/>
              <a:t>84a Styrning strömrelä</a:t>
            </a:r>
            <a:br>
              <a:rPr lang="sv-SE" dirty="0"/>
            </a:br>
            <a:r>
              <a:rPr lang="sv-SE" dirty="0"/>
              <a:t>84b Utgång strömrelä</a:t>
            </a:r>
            <a:br>
              <a:rPr lang="sv-SE" dirty="0"/>
            </a:br>
            <a:r>
              <a:rPr lang="sv-SE" dirty="0"/>
              <a:t>85 Relä, styrning utgång</a:t>
            </a:r>
            <a:br>
              <a:rPr lang="sv-SE" dirty="0"/>
            </a:br>
            <a:r>
              <a:rPr lang="sv-SE" dirty="0"/>
              <a:t>85c Alarmkopplare till signalväxeldon</a:t>
            </a:r>
            <a:br>
              <a:rPr lang="sv-SE" dirty="0"/>
            </a:br>
            <a:r>
              <a:rPr lang="sv-SE" dirty="0"/>
              <a:t>86 Relä, styrning, ingång</a:t>
            </a:r>
            <a:br>
              <a:rPr lang="sv-SE" dirty="0"/>
            </a:br>
            <a:r>
              <a:rPr lang="sv-SE" dirty="0"/>
              <a:t>86a Relä, styrning, ingång, lindning 1</a:t>
            </a:r>
            <a:br>
              <a:rPr lang="sv-SE" dirty="0"/>
            </a:br>
            <a:r>
              <a:rPr lang="sv-SE" dirty="0"/>
              <a:t>86b Relä, styrning, ingång, lindning 2</a:t>
            </a:r>
            <a:br>
              <a:rPr lang="sv-SE" dirty="0"/>
            </a:br>
            <a:r>
              <a:rPr lang="sv-SE" dirty="0"/>
              <a:t>87 Relä, ingång, öppnar och växlar</a:t>
            </a:r>
            <a:br>
              <a:rPr lang="sv-SE" dirty="0"/>
            </a:br>
            <a:r>
              <a:rPr lang="sv-SE" dirty="0"/>
              <a:t>87a Relä, utgång 1, öppnar</a:t>
            </a:r>
            <a:br>
              <a:rPr lang="sv-SE" dirty="0"/>
            </a:br>
            <a:r>
              <a:rPr lang="sv-SE" dirty="0"/>
              <a:t>87b Relä, utgång 2, öppnar</a:t>
            </a:r>
            <a:br>
              <a:rPr lang="sv-SE" dirty="0"/>
            </a:br>
            <a:r>
              <a:rPr lang="sv-SE" dirty="0"/>
              <a:t>87c Relä, utgång 3, öppnar</a:t>
            </a:r>
            <a:br>
              <a:rPr lang="sv-SE" dirty="0"/>
            </a:br>
            <a:r>
              <a:rPr lang="sv-SE" dirty="0"/>
              <a:t>87z Relä, ingång 1, öppnar och växlar (skild strömkrets)</a:t>
            </a:r>
            <a:br>
              <a:rPr lang="sv-SE" dirty="0"/>
            </a:br>
            <a:r>
              <a:rPr lang="sv-SE" dirty="0"/>
              <a:t>87y Relä, ingång 2, öppnar och växlar (skild strömkrets)</a:t>
            </a:r>
            <a:br>
              <a:rPr lang="sv-SE" dirty="0"/>
            </a:br>
            <a:r>
              <a:rPr lang="sv-SE" dirty="0"/>
              <a:t>87x Relä, ingång 3, öppnar och växlar (skild strömkrets)</a:t>
            </a:r>
            <a:br>
              <a:rPr lang="sv-SE" dirty="0"/>
            </a:br>
            <a:r>
              <a:rPr lang="sv-SE" dirty="0"/>
              <a:t>88 Relä, ingång, stänger</a:t>
            </a:r>
            <a:br>
              <a:rPr lang="sv-SE" dirty="0"/>
            </a:br>
            <a:r>
              <a:rPr lang="sv-SE" dirty="0"/>
              <a:t>88a Relä, utgång 1, stänger</a:t>
            </a:r>
            <a:br>
              <a:rPr lang="sv-SE" dirty="0"/>
            </a:br>
            <a:r>
              <a:rPr lang="sv-SE" dirty="0"/>
              <a:t>88b Relä, utgång 2, stänger</a:t>
            </a:r>
            <a:br>
              <a:rPr lang="sv-SE" dirty="0"/>
            </a:br>
            <a:r>
              <a:rPr lang="sv-SE" dirty="0"/>
              <a:t>88c Relä, utgång 3, stänger</a:t>
            </a:r>
            <a:br>
              <a:rPr lang="sv-SE" dirty="0"/>
            </a:br>
            <a:r>
              <a:rPr lang="sv-SE" dirty="0"/>
              <a:t>88z Relä, ingång 1, stänger (skild strömkrets)</a:t>
            </a:r>
            <a:br>
              <a:rPr lang="sv-SE" dirty="0"/>
            </a:br>
            <a:r>
              <a:rPr lang="sv-SE" dirty="0"/>
              <a:t>88y Relä, ingång 2, stänger (skild strömkrets)</a:t>
            </a:r>
            <a:br>
              <a:rPr lang="sv-SE" dirty="0"/>
            </a:br>
            <a:r>
              <a:rPr lang="sv-SE" dirty="0"/>
              <a:t>88x Relä, ingång 3, stänger (skild strömkrets)</a:t>
            </a:r>
          </a:p>
          <a:p>
            <a:pPr>
              <a:lnSpc>
                <a:spcPct val="120000"/>
              </a:lnSpc>
            </a:pPr>
            <a:r>
              <a:rPr lang="sv-SE" dirty="0"/>
              <a:t>B+ Batteri plus</a:t>
            </a:r>
            <a:br>
              <a:rPr lang="sv-SE" dirty="0"/>
            </a:br>
            <a:r>
              <a:rPr lang="sv-SE" dirty="0"/>
              <a:t>B- Batteri minus</a:t>
            </a:r>
            <a:br>
              <a:rPr lang="sv-SE" dirty="0"/>
            </a:br>
            <a:r>
              <a:rPr lang="sv-SE" dirty="0"/>
              <a:t>C Blinkdon, kontrollampa 1</a:t>
            </a:r>
            <a:br>
              <a:rPr lang="sv-SE" dirty="0"/>
            </a:br>
            <a:r>
              <a:rPr lang="sv-SE" dirty="0"/>
              <a:t>C01 Blinkdon, ingång, kontrollankare</a:t>
            </a:r>
            <a:br>
              <a:rPr lang="sv-SE" dirty="0"/>
            </a:br>
            <a:r>
              <a:rPr lang="sv-SE" dirty="0"/>
              <a:t>C2 Blinkdon, kontrollampa 2</a:t>
            </a:r>
            <a:br>
              <a:rPr lang="sv-SE" dirty="0"/>
            </a:br>
            <a:r>
              <a:rPr lang="sv-SE" dirty="0"/>
              <a:t>C3 Blinkdon, kontrollampa 3</a:t>
            </a:r>
            <a:br>
              <a:rPr lang="sv-SE" dirty="0"/>
            </a:br>
            <a:r>
              <a:rPr lang="sv-SE" dirty="0"/>
              <a:t>D+ Generator, plus (D= dynamo)</a:t>
            </a:r>
            <a:br>
              <a:rPr lang="sv-SE" dirty="0"/>
            </a:br>
            <a:r>
              <a:rPr lang="sv-SE" dirty="0"/>
              <a:t>D- Generator, minus</a:t>
            </a:r>
            <a:br>
              <a:rPr lang="sv-SE" dirty="0"/>
            </a:br>
            <a:r>
              <a:rPr lang="sv-SE" dirty="0"/>
              <a:t>DF Generator, fältlindning</a:t>
            </a:r>
            <a:br>
              <a:rPr lang="sv-SE" dirty="0"/>
            </a:br>
            <a:r>
              <a:rPr lang="sv-SE" dirty="0"/>
              <a:t>DF1 Generator, fältlindning 1</a:t>
            </a:r>
            <a:br>
              <a:rPr lang="sv-SE" dirty="0"/>
            </a:br>
            <a:r>
              <a:rPr lang="sv-SE" dirty="0"/>
              <a:t>DF2 Generator, fältlindning 2</a:t>
            </a:r>
            <a:br>
              <a:rPr lang="sv-SE" dirty="0"/>
            </a:br>
            <a:r>
              <a:rPr lang="sv-SE" dirty="0"/>
              <a:t>J växelströmsgenerator med skilda likriktare</a:t>
            </a:r>
            <a:br>
              <a:rPr lang="sv-SE" dirty="0"/>
            </a:br>
            <a:r>
              <a:rPr lang="sv-SE" dirty="0"/>
              <a:t>(fältlindning, plus)</a:t>
            </a:r>
            <a:br>
              <a:rPr lang="sv-SE" dirty="0"/>
            </a:br>
            <a:r>
              <a:rPr lang="sv-SE" dirty="0"/>
              <a:t>K växelströmsgenerator med separat likriktare (fältlindning, minus)</a:t>
            </a:r>
            <a:br>
              <a:rPr lang="sv-SE" dirty="0"/>
            </a:br>
            <a:r>
              <a:rPr lang="sv-SE" dirty="0"/>
              <a:t>L Blinklyktor, vänster</a:t>
            </a:r>
            <a:br>
              <a:rPr lang="sv-SE" dirty="0"/>
            </a:br>
            <a:r>
              <a:rPr lang="sv-SE" dirty="0"/>
              <a:t>R Blinklyktor, höger</a:t>
            </a:r>
            <a:br>
              <a:rPr lang="sv-SE" dirty="0"/>
            </a:br>
            <a:r>
              <a:rPr lang="sv-SE" dirty="0"/>
              <a:t>S signal, ofta på hel-/</a:t>
            </a:r>
            <a:r>
              <a:rPr lang="sv-SE" dirty="0" err="1"/>
              <a:t>halvljusrelän</a:t>
            </a:r>
            <a:r>
              <a:rPr lang="sv-SE" dirty="0"/>
              <a:t>.</a:t>
            </a:r>
            <a:br>
              <a:rPr lang="sv-SE" dirty="0"/>
            </a:br>
            <a:r>
              <a:rPr lang="sv-SE" dirty="0"/>
              <a:t>Mp växelströmsgenerator med separat likriktare (mittpunktsanslutning)</a:t>
            </a:r>
            <a:br>
              <a:rPr lang="sv-SE" dirty="0"/>
            </a:br>
            <a:r>
              <a:rPr lang="sv-SE" dirty="0"/>
              <a:t>U växelströmsanslutning på växelströmsgenerator</a:t>
            </a:r>
            <a:br>
              <a:rPr lang="sv-SE" dirty="0"/>
            </a:br>
            <a:r>
              <a:rPr lang="sv-SE" dirty="0"/>
              <a:t>W växelströmsanslutning på växelströmsgenerator</a:t>
            </a:r>
            <a:br>
              <a:rPr lang="sv-SE" dirty="0"/>
            </a:br>
            <a:r>
              <a:rPr lang="sv-SE" dirty="0"/>
              <a:t>X kan ha flera betydelser, oftast "extra" kan återfinnas på tändningslås.</a:t>
            </a:r>
          </a:p>
          <a:p>
            <a:pPr>
              <a:lnSpc>
                <a:spcPct val="120000"/>
              </a:lnSpc>
            </a:pPr>
            <a:endParaRPr lang="sv-SE" dirty="0"/>
          </a:p>
        </p:txBody>
      </p:sp>
      <p:sp>
        <p:nvSpPr>
          <p:cNvPr id="2" name="Slide Number Placeholder 1">
            <a:extLst>
              <a:ext uri="{FF2B5EF4-FFF2-40B4-BE49-F238E27FC236}">
                <a16:creationId xmlns:a16="http://schemas.microsoft.com/office/drawing/2014/main" id="{6A64D418-A02C-FA4D-9576-DD77B688068C}"/>
              </a:ext>
            </a:extLst>
          </p:cNvPr>
          <p:cNvSpPr>
            <a:spLocks noGrp="1"/>
          </p:cNvSpPr>
          <p:nvPr>
            <p:ph type="sldNum" sz="quarter" idx="13"/>
          </p:nvPr>
        </p:nvSpPr>
        <p:spPr/>
        <p:txBody>
          <a:bodyPr/>
          <a:lstStyle/>
          <a:p>
            <a:fld id="{5818BEF9-6AEC-154B-B50F-057E6E327BFC}" type="slidenum">
              <a:rPr lang="en-SE" smtClean="0"/>
              <a:t>64</a:t>
            </a:fld>
            <a:endParaRPr lang="en-SE" dirty="0"/>
          </a:p>
        </p:txBody>
      </p:sp>
    </p:spTree>
    <p:extLst>
      <p:ext uri="{BB962C8B-B14F-4D97-AF65-F5344CB8AC3E}">
        <p14:creationId xmlns:p14="http://schemas.microsoft.com/office/powerpoint/2010/main" val="2387837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285013-8BBF-B44B-A669-729CC1ABD9B0}"/>
              </a:ext>
            </a:extLst>
          </p:cNvPr>
          <p:cNvSpPr>
            <a:spLocks noGrp="1"/>
          </p:cNvSpPr>
          <p:nvPr>
            <p:ph idx="1"/>
          </p:nvPr>
        </p:nvSpPr>
        <p:spPr/>
        <p:txBody>
          <a:bodyPr/>
          <a:lstStyle/>
          <a:p>
            <a:r>
              <a:rPr lang="en-SE" dirty="0"/>
              <a:t>Typisk tvärsnittsarea på kablar vid maximal kontinuerlig strömstyrka:</a:t>
            </a:r>
          </a:p>
          <a:p>
            <a:endParaRPr lang="en-SE" dirty="0"/>
          </a:p>
        </p:txBody>
      </p:sp>
      <p:sp>
        <p:nvSpPr>
          <p:cNvPr id="3" name="Title 2">
            <a:extLst>
              <a:ext uri="{FF2B5EF4-FFF2-40B4-BE49-F238E27FC236}">
                <a16:creationId xmlns:a16="http://schemas.microsoft.com/office/drawing/2014/main" id="{19F8328E-5E7C-0C49-887E-41EDCDA12E6B}"/>
              </a:ext>
            </a:extLst>
          </p:cNvPr>
          <p:cNvSpPr>
            <a:spLocks noGrp="1"/>
          </p:cNvSpPr>
          <p:nvPr>
            <p:ph type="title"/>
          </p:nvPr>
        </p:nvSpPr>
        <p:spPr/>
        <p:txBody>
          <a:bodyPr/>
          <a:lstStyle/>
          <a:p>
            <a:r>
              <a:rPr lang="en-SE" dirty="0"/>
              <a:t>Tvärsnittsarea och säkringar</a:t>
            </a:r>
          </a:p>
        </p:txBody>
      </p:sp>
      <p:sp>
        <p:nvSpPr>
          <p:cNvPr id="4" name="Text Placeholder 3">
            <a:extLst>
              <a:ext uri="{FF2B5EF4-FFF2-40B4-BE49-F238E27FC236}">
                <a16:creationId xmlns:a16="http://schemas.microsoft.com/office/drawing/2014/main" id="{FE03A91D-7960-AD41-BA6F-38DF43A09910}"/>
              </a:ext>
            </a:extLst>
          </p:cNvPr>
          <p:cNvSpPr>
            <a:spLocks noGrp="1"/>
          </p:cNvSpPr>
          <p:nvPr>
            <p:ph type="body" sz="quarter" idx="10"/>
          </p:nvPr>
        </p:nvSpPr>
        <p:spPr/>
        <p:txBody>
          <a:bodyPr>
            <a:normAutofit lnSpcReduction="10000"/>
          </a:bodyPr>
          <a:lstStyle/>
          <a:p>
            <a:r>
              <a:rPr lang="en-SE" dirty="0"/>
              <a:t>2.2 Fordonsel</a:t>
            </a:r>
          </a:p>
          <a:p>
            <a:endParaRPr lang="en-SE" dirty="0"/>
          </a:p>
        </p:txBody>
      </p:sp>
      <p:graphicFrame>
        <p:nvGraphicFramePr>
          <p:cNvPr id="5" name="Table 4">
            <a:extLst>
              <a:ext uri="{FF2B5EF4-FFF2-40B4-BE49-F238E27FC236}">
                <a16:creationId xmlns:a16="http://schemas.microsoft.com/office/drawing/2014/main" id="{382840A0-3784-8D4C-A840-52A77604BB32}"/>
              </a:ext>
            </a:extLst>
          </p:cNvPr>
          <p:cNvGraphicFramePr>
            <a:graphicFrameLocks noGrp="1"/>
          </p:cNvGraphicFramePr>
          <p:nvPr/>
        </p:nvGraphicFramePr>
        <p:xfrm>
          <a:off x="392113" y="1813262"/>
          <a:ext cx="8784545" cy="3422762"/>
        </p:xfrm>
        <a:graphic>
          <a:graphicData uri="http://schemas.openxmlformats.org/drawingml/2006/table">
            <a:tbl>
              <a:tblPr firstRow="1" firstCol="1" bandRow="1">
                <a:tableStyleId>{5C22544A-7EE6-4342-B048-85BDC9FD1C3A}</a:tableStyleId>
              </a:tblPr>
              <a:tblGrid>
                <a:gridCol w="4348376">
                  <a:extLst>
                    <a:ext uri="{9D8B030D-6E8A-4147-A177-3AD203B41FA5}">
                      <a16:colId xmlns:a16="http://schemas.microsoft.com/office/drawing/2014/main" val="3791669749"/>
                    </a:ext>
                  </a:extLst>
                </a:gridCol>
                <a:gridCol w="4436169">
                  <a:extLst>
                    <a:ext uri="{9D8B030D-6E8A-4147-A177-3AD203B41FA5}">
                      <a16:colId xmlns:a16="http://schemas.microsoft.com/office/drawing/2014/main" val="4222075358"/>
                    </a:ext>
                  </a:extLst>
                </a:gridCol>
              </a:tblGrid>
              <a:tr h="488966">
                <a:tc>
                  <a:txBody>
                    <a:bodyPr/>
                    <a:lstStyle/>
                    <a:p>
                      <a:pPr marL="68580" marR="68580">
                        <a:lnSpc>
                          <a:spcPts val="1200"/>
                        </a:lnSpc>
                        <a:spcAft>
                          <a:spcPts val="400"/>
                        </a:spcAft>
                        <a:tabLst>
                          <a:tab pos="815975" algn="l"/>
                        </a:tabLst>
                      </a:pPr>
                      <a:r>
                        <a:rPr lang="sv-SE" sz="1800" noProof="0">
                          <a:effectLst/>
                        </a:rPr>
                        <a:t>Tvärsnittsarea i mm</a:t>
                      </a:r>
                      <a:r>
                        <a:rPr lang="sv-SE" sz="1800" baseline="30000" noProof="0">
                          <a:effectLst/>
                        </a:rPr>
                        <a:t>2</a:t>
                      </a:r>
                      <a:endParaRPr lang="sv-SE" sz="1800" noProof="0">
                        <a:effectLst/>
                        <a:latin typeface="CorpoS"/>
                        <a:ea typeface="CorpoS"/>
                        <a:cs typeface="Times New Roman" panose="02020603050405020304" pitchFamily="18" charset="0"/>
                      </a:endParaRPr>
                    </a:p>
                  </a:txBody>
                  <a:tcPr marL="0" marR="0" marT="0" marB="0" anchor="ctr"/>
                </a:tc>
                <a:tc>
                  <a:txBody>
                    <a:bodyPr/>
                    <a:lstStyle/>
                    <a:p>
                      <a:pPr marL="68580" marR="68580">
                        <a:lnSpc>
                          <a:spcPts val="1200"/>
                        </a:lnSpc>
                        <a:spcAft>
                          <a:spcPts val="400"/>
                        </a:spcAft>
                        <a:tabLst>
                          <a:tab pos="815975" algn="l"/>
                        </a:tabLst>
                      </a:pPr>
                      <a:r>
                        <a:rPr lang="sv-SE" sz="1800" noProof="0" dirty="0">
                          <a:effectLst/>
                        </a:rPr>
                        <a:t>Högsta kontinuerliga strömstyrka (A)</a:t>
                      </a:r>
                      <a:endParaRPr lang="sv-SE" sz="1800" noProof="0" dirty="0">
                        <a:effectLst/>
                        <a:latin typeface="CorpoS"/>
                        <a:ea typeface="CorpoS"/>
                        <a:cs typeface="Times New Roman" panose="02020603050405020304" pitchFamily="18" charset="0"/>
                      </a:endParaRPr>
                    </a:p>
                  </a:txBody>
                  <a:tcPr marL="0" marR="0" marT="0" marB="0" anchor="ctr"/>
                </a:tc>
                <a:extLst>
                  <a:ext uri="{0D108BD9-81ED-4DB2-BD59-A6C34878D82A}">
                    <a16:rowId xmlns:a16="http://schemas.microsoft.com/office/drawing/2014/main" val="1704865561"/>
                  </a:ext>
                </a:extLst>
              </a:tr>
              <a:tr h="488966">
                <a:tc>
                  <a:txBody>
                    <a:bodyPr/>
                    <a:lstStyle/>
                    <a:p>
                      <a:pPr marL="68580" marR="68580">
                        <a:lnSpc>
                          <a:spcPts val="1200"/>
                        </a:lnSpc>
                        <a:spcAft>
                          <a:spcPts val="400"/>
                        </a:spcAft>
                        <a:tabLst>
                          <a:tab pos="815975" algn="l"/>
                        </a:tabLst>
                      </a:pPr>
                      <a:r>
                        <a:rPr lang="sv-SE" sz="1800" noProof="0" dirty="0">
                          <a:effectLst/>
                        </a:rPr>
                        <a:t>1,0</a:t>
                      </a:r>
                      <a:endParaRPr lang="sv-SE" sz="1800" noProof="0" dirty="0">
                        <a:effectLst/>
                        <a:latin typeface="CorpoS"/>
                        <a:ea typeface="CorpoS"/>
                        <a:cs typeface="Times New Roman" panose="02020603050405020304" pitchFamily="18" charset="0"/>
                      </a:endParaRPr>
                    </a:p>
                  </a:txBody>
                  <a:tcPr marL="0" marR="0" marT="0" marB="0" anchor="ctr"/>
                </a:tc>
                <a:tc>
                  <a:txBody>
                    <a:bodyPr/>
                    <a:lstStyle/>
                    <a:p>
                      <a:pPr marL="68580" marR="68580">
                        <a:lnSpc>
                          <a:spcPts val="1200"/>
                        </a:lnSpc>
                        <a:spcAft>
                          <a:spcPts val="400"/>
                        </a:spcAft>
                        <a:tabLst>
                          <a:tab pos="815975" algn="l"/>
                        </a:tabLst>
                      </a:pPr>
                      <a:r>
                        <a:rPr lang="sv-SE" sz="1800" noProof="0">
                          <a:effectLst/>
                        </a:rPr>
                        <a:t>12</a:t>
                      </a:r>
                      <a:endParaRPr lang="sv-SE" sz="1800" noProof="0">
                        <a:effectLst/>
                        <a:latin typeface="CorpoS"/>
                        <a:ea typeface="CorpoS"/>
                        <a:cs typeface="Times New Roman" panose="02020603050405020304" pitchFamily="18" charset="0"/>
                      </a:endParaRPr>
                    </a:p>
                  </a:txBody>
                  <a:tcPr marL="0" marR="0" marT="0" marB="0" anchor="ctr"/>
                </a:tc>
                <a:extLst>
                  <a:ext uri="{0D108BD9-81ED-4DB2-BD59-A6C34878D82A}">
                    <a16:rowId xmlns:a16="http://schemas.microsoft.com/office/drawing/2014/main" val="1018048780"/>
                  </a:ext>
                </a:extLst>
              </a:tr>
              <a:tr h="488966">
                <a:tc>
                  <a:txBody>
                    <a:bodyPr/>
                    <a:lstStyle/>
                    <a:p>
                      <a:pPr marL="68580" marR="68580">
                        <a:lnSpc>
                          <a:spcPts val="1200"/>
                        </a:lnSpc>
                        <a:spcAft>
                          <a:spcPts val="400"/>
                        </a:spcAft>
                        <a:tabLst>
                          <a:tab pos="815975" algn="l"/>
                        </a:tabLst>
                      </a:pPr>
                      <a:r>
                        <a:rPr lang="sv-SE" sz="1800" noProof="0" dirty="0">
                          <a:effectLst/>
                        </a:rPr>
                        <a:t>1,5</a:t>
                      </a:r>
                      <a:endParaRPr lang="sv-SE" sz="1800" noProof="0" dirty="0">
                        <a:effectLst/>
                        <a:latin typeface="CorpoS"/>
                        <a:ea typeface="CorpoS"/>
                        <a:cs typeface="Times New Roman" panose="02020603050405020304" pitchFamily="18" charset="0"/>
                      </a:endParaRPr>
                    </a:p>
                  </a:txBody>
                  <a:tcPr marL="0" marR="0" marT="0" marB="0" anchor="ctr"/>
                </a:tc>
                <a:tc>
                  <a:txBody>
                    <a:bodyPr/>
                    <a:lstStyle/>
                    <a:p>
                      <a:pPr marL="68580" marR="68580">
                        <a:lnSpc>
                          <a:spcPts val="1200"/>
                        </a:lnSpc>
                        <a:spcAft>
                          <a:spcPts val="400"/>
                        </a:spcAft>
                        <a:tabLst>
                          <a:tab pos="815975" algn="l"/>
                        </a:tabLst>
                      </a:pPr>
                      <a:r>
                        <a:rPr lang="sv-SE" sz="1800" noProof="0">
                          <a:effectLst/>
                        </a:rPr>
                        <a:t>16</a:t>
                      </a:r>
                      <a:endParaRPr lang="sv-SE" sz="1800" noProof="0">
                        <a:effectLst/>
                        <a:latin typeface="CorpoS"/>
                        <a:ea typeface="CorpoS"/>
                        <a:cs typeface="Times New Roman" panose="02020603050405020304" pitchFamily="18" charset="0"/>
                      </a:endParaRPr>
                    </a:p>
                  </a:txBody>
                  <a:tcPr marL="0" marR="0" marT="0" marB="0" anchor="ctr"/>
                </a:tc>
                <a:extLst>
                  <a:ext uri="{0D108BD9-81ED-4DB2-BD59-A6C34878D82A}">
                    <a16:rowId xmlns:a16="http://schemas.microsoft.com/office/drawing/2014/main" val="1779725229"/>
                  </a:ext>
                </a:extLst>
              </a:tr>
              <a:tr h="488966">
                <a:tc>
                  <a:txBody>
                    <a:bodyPr/>
                    <a:lstStyle/>
                    <a:p>
                      <a:pPr marL="68580" marR="68580">
                        <a:lnSpc>
                          <a:spcPts val="1200"/>
                        </a:lnSpc>
                        <a:spcAft>
                          <a:spcPts val="400"/>
                        </a:spcAft>
                        <a:tabLst>
                          <a:tab pos="815975" algn="l"/>
                        </a:tabLst>
                      </a:pPr>
                      <a:r>
                        <a:rPr lang="sv-SE" sz="1800" noProof="0" dirty="0">
                          <a:effectLst/>
                        </a:rPr>
                        <a:t>2,5</a:t>
                      </a:r>
                      <a:endParaRPr lang="sv-SE" sz="1800" noProof="0" dirty="0">
                        <a:effectLst/>
                        <a:latin typeface="CorpoS"/>
                        <a:ea typeface="CorpoS"/>
                        <a:cs typeface="Times New Roman" panose="02020603050405020304" pitchFamily="18" charset="0"/>
                      </a:endParaRPr>
                    </a:p>
                  </a:txBody>
                  <a:tcPr marL="0" marR="0" marT="0" marB="0" anchor="ctr"/>
                </a:tc>
                <a:tc>
                  <a:txBody>
                    <a:bodyPr/>
                    <a:lstStyle/>
                    <a:p>
                      <a:pPr marL="68580" marR="68580">
                        <a:lnSpc>
                          <a:spcPts val="1200"/>
                        </a:lnSpc>
                        <a:spcAft>
                          <a:spcPts val="400"/>
                        </a:spcAft>
                        <a:tabLst>
                          <a:tab pos="815975" algn="l"/>
                        </a:tabLst>
                      </a:pPr>
                      <a:r>
                        <a:rPr lang="sv-SE" sz="1800" noProof="0">
                          <a:effectLst/>
                        </a:rPr>
                        <a:t>24</a:t>
                      </a:r>
                      <a:endParaRPr lang="sv-SE" sz="1800" noProof="0">
                        <a:effectLst/>
                        <a:latin typeface="CorpoS"/>
                        <a:ea typeface="CorpoS"/>
                        <a:cs typeface="Times New Roman" panose="02020603050405020304" pitchFamily="18" charset="0"/>
                      </a:endParaRPr>
                    </a:p>
                  </a:txBody>
                  <a:tcPr marL="0" marR="0" marT="0" marB="0" anchor="ctr"/>
                </a:tc>
                <a:extLst>
                  <a:ext uri="{0D108BD9-81ED-4DB2-BD59-A6C34878D82A}">
                    <a16:rowId xmlns:a16="http://schemas.microsoft.com/office/drawing/2014/main" val="196865607"/>
                  </a:ext>
                </a:extLst>
              </a:tr>
              <a:tr h="488966">
                <a:tc>
                  <a:txBody>
                    <a:bodyPr/>
                    <a:lstStyle/>
                    <a:p>
                      <a:pPr marL="68580" marR="68580">
                        <a:lnSpc>
                          <a:spcPts val="1200"/>
                        </a:lnSpc>
                        <a:spcAft>
                          <a:spcPts val="400"/>
                        </a:spcAft>
                        <a:tabLst>
                          <a:tab pos="815975" algn="l"/>
                        </a:tabLst>
                      </a:pPr>
                      <a:r>
                        <a:rPr lang="sv-SE" sz="1800" noProof="0" dirty="0">
                          <a:effectLst/>
                        </a:rPr>
                        <a:t>4,0</a:t>
                      </a:r>
                      <a:endParaRPr lang="sv-SE" sz="1800" noProof="0" dirty="0">
                        <a:effectLst/>
                        <a:latin typeface="CorpoS"/>
                        <a:ea typeface="CorpoS"/>
                        <a:cs typeface="Times New Roman" panose="02020603050405020304" pitchFamily="18" charset="0"/>
                      </a:endParaRPr>
                    </a:p>
                  </a:txBody>
                  <a:tcPr marL="0" marR="0" marT="0" marB="0" anchor="ctr"/>
                </a:tc>
                <a:tc>
                  <a:txBody>
                    <a:bodyPr/>
                    <a:lstStyle/>
                    <a:p>
                      <a:pPr marL="68580" marR="68580">
                        <a:lnSpc>
                          <a:spcPts val="1200"/>
                        </a:lnSpc>
                        <a:spcAft>
                          <a:spcPts val="400"/>
                        </a:spcAft>
                        <a:tabLst>
                          <a:tab pos="815975" algn="l"/>
                        </a:tabLst>
                      </a:pPr>
                      <a:r>
                        <a:rPr lang="sv-SE" sz="1800" noProof="0">
                          <a:effectLst/>
                        </a:rPr>
                        <a:t>32</a:t>
                      </a:r>
                      <a:endParaRPr lang="sv-SE" sz="1800" noProof="0">
                        <a:effectLst/>
                        <a:latin typeface="CorpoS"/>
                        <a:ea typeface="CorpoS"/>
                        <a:cs typeface="Times New Roman" panose="02020603050405020304" pitchFamily="18" charset="0"/>
                      </a:endParaRPr>
                    </a:p>
                  </a:txBody>
                  <a:tcPr marL="0" marR="0" marT="0" marB="0" anchor="ctr"/>
                </a:tc>
                <a:extLst>
                  <a:ext uri="{0D108BD9-81ED-4DB2-BD59-A6C34878D82A}">
                    <a16:rowId xmlns:a16="http://schemas.microsoft.com/office/drawing/2014/main" val="2340433167"/>
                  </a:ext>
                </a:extLst>
              </a:tr>
              <a:tr h="488966">
                <a:tc>
                  <a:txBody>
                    <a:bodyPr/>
                    <a:lstStyle/>
                    <a:p>
                      <a:pPr marL="68580" marR="68580">
                        <a:lnSpc>
                          <a:spcPts val="1200"/>
                        </a:lnSpc>
                        <a:spcAft>
                          <a:spcPts val="400"/>
                        </a:spcAft>
                        <a:tabLst>
                          <a:tab pos="815975" algn="l"/>
                        </a:tabLst>
                      </a:pPr>
                      <a:r>
                        <a:rPr lang="sv-SE" sz="1800" noProof="0" dirty="0">
                          <a:effectLst/>
                        </a:rPr>
                        <a:t>6,0</a:t>
                      </a:r>
                      <a:endParaRPr lang="sv-SE" sz="1800" noProof="0" dirty="0">
                        <a:effectLst/>
                        <a:latin typeface="CorpoS"/>
                        <a:ea typeface="CorpoS"/>
                        <a:cs typeface="Times New Roman" panose="02020603050405020304" pitchFamily="18" charset="0"/>
                      </a:endParaRPr>
                    </a:p>
                  </a:txBody>
                  <a:tcPr marL="0" marR="0" marT="0" marB="0" anchor="ctr"/>
                </a:tc>
                <a:tc>
                  <a:txBody>
                    <a:bodyPr/>
                    <a:lstStyle/>
                    <a:p>
                      <a:pPr marL="68580" marR="68580">
                        <a:lnSpc>
                          <a:spcPts val="1200"/>
                        </a:lnSpc>
                        <a:spcAft>
                          <a:spcPts val="400"/>
                        </a:spcAft>
                        <a:tabLst>
                          <a:tab pos="815975" algn="l"/>
                        </a:tabLst>
                      </a:pPr>
                      <a:r>
                        <a:rPr lang="sv-SE" sz="1800" noProof="0">
                          <a:effectLst/>
                        </a:rPr>
                        <a:t>40</a:t>
                      </a:r>
                      <a:endParaRPr lang="sv-SE" sz="1800" noProof="0">
                        <a:effectLst/>
                        <a:latin typeface="CorpoS"/>
                        <a:ea typeface="CorpoS"/>
                        <a:cs typeface="Times New Roman" panose="02020603050405020304" pitchFamily="18" charset="0"/>
                      </a:endParaRPr>
                    </a:p>
                  </a:txBody>
                  <a:tcPr marL="0" marR="0" marT="0" marB="0" anchor="ctr"/>
                </a:tc>
                <a:extLst>
                  <a:ext uri="{0D108BD9-81ED-4DB2-BD59-A6C34878D82A}">
                    <a16:rowId xmlns:a16="http://schemas.microsoft.com/office/drawing/2014/main" val="4094692239"/>
                  </a:ext>
                </a:extLst>
              </a:tr>
              <a:tr h="488966">
                <a:tc>
                  <a:txBody>
                    <a:bodyPr/>
                    <a:lstStyle/>
                    <a:p>
                      <a:pPr marL="68580" marR="68580">
                        <a:lnSpc>
                          <a:spcPts val="1200"/>
                        </a:lnSpc>
                        <a:spcAft>
                          <a:spcPts val="400"/>
                        </a:spcAft>
                        <a:tabLst>
                          <a:tab pos="815975" algn="l"/>
                        </a:tabLst>
                      </a:pPr>
                      <a:r>
                        <a:rPr lang="sv-SE" sz="1800" noProof="0" dirty="0">
                          <a:effectLst/>
                        </a:rPr>
                        <a:t>10,0</a:t>
                      </a:r>
                      <a:endParaRPr lang="sv-SE" sz="1800" noProof="0" dirty="0">
                        <a:effectLst/>
                        <a:latin typeface="CorpoS"/>
                        <a:ea typeface="CorpoS"/>
                        <a:cs typeface="Times New Roman" panose="02020603050405020304" pitchFamily="18" charset="0"/>
                      </a:endParaRPr>
                    </a:p>
                  </a:txBody>
                  <a:tcPr marL="0" marR="0" marT="0" marB="0" anchor="ctr"/>
                </a:tc>
                <a:tc>
                  <a:txBody>
                    <a:bodyPr/>
                    <a:lstStyle/>
                    <a:p>
                      <a:pPr marL="68580" marR="68580">
                        <a:lnSpc>
                          <a:spcPts val="1200"/>
                        </a:lnSpc>
                        <a:spcAft>
                          <a:spcPts val="400"/>
                        </a:spcAft>
                        <a:tabLst>
                          <a:tab pos="815975" algn="l"/>
                        </a:tabLst>
                      </a:pPr>
                      <a:r>
                        <a:rPr lang="sv-SE" sz="1800" noProof="0" dirty="0">
                          <a:effectLst/>
                        </a:rPr>
                        <a:t>56</a:t>
                      </a:r>
                      <a:endParaRPr lang="sv-SE" sz="1800" noProof="0" dirty="0">
                        <a:effectLst/>
                        <a:latin typeface="CorpoS"/>
                        <a:ea typeface="CorpoS"/>
                        <a:cs typeface="Times New Roman" panose="02020603050405020304" pitchFamily="18" charset="0"/>
                      </a:endParaRPr>
                    </a:p>
                  </a:txBody>
                  <a:tcPr marL="0" marR="0" marT="0" marB="0" anchor="ctr"/>
                </a:tc>
                <a:extLst>
                  <a:ext uri="{0D108BD9-81ED-4DB2-BD59-A6C34878D82A}">
                    <a16:rowId xmlns:a16="http://schemas.microsoft.com/office/drawing/2014/main" val="254562199"/>
                  </a:ext>
                </a:extLst>
              </a:tr>
            </a:tbl>
          </a:graphicData>
        </a:graphic>
      </p:graphicFrame>
      <p:sp>
        <p:nvSpPr>
          <p:cNvPr id="6" name="Slide Number Placeholder 5">
            <a:extLst>
              <a:ext uri="{FF2B5EF4-FFF2-40B4-BE49-F238E27FC236}">
                <a16:creationId xmlns:a16="http://schemas.microsoft.com/office/drawing/2014/main" id="{CF0C97FC-98F4-2D4B-982D-6F1616593FED}"/>
              </a:ext>
            </a:extLst>
          </p:cNvPr>
          <p:cNvSpPr>
            <a:spLocks noGrp="1"/>
          </p:cNvSpPr>
          <p:nvPr>
            <p:ph type="sldNum" sz="quarter" idx="13"/>
          </p:nvPr>
        </p:nvSpPr>
        <p:spPr/>
        <p:txBody>
          <a:bodyPr/>
          <a:lstStyle/>
          <a:p>
            <a:fld id="{5818BEF9-6AEC-154B-B50F-057E6E327BFC}" type="slidenum">
              <a:rPr lang="en-SE" smtClean="0"/>
              <a:t>65</a:t>
            </a:fld>
            <a:endParaRPr lang="en-SE" dirty="0"/>
          </a:p>
        </p:txBody>
      </p:sp>
    </p:spTree>
    <p:extLst>
      <p:ext uri="{BB962C8B-B14F-4D97-AF65-F5344CB8AC3E}">
        <p14:creationId xmlns:p14="http://schemas.microsoft.com/office/powerpoint/2010/main" val="15725296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D4498F-48E7-3045-A030-F77FF35A4FA8}"/>
              </a:ext>
            </a:extLst>
          </p:cNvPr>
          <p:cNvSpPr>
            <a:spLocks noGrp="1"/>
          </p:cNvSpPr>
          <p:nvPr>
            <p:ph type="title"/>
          </p:nvPr>
        </p:nvSpPr>
        <p:spPr/>
        <p:txBody>
          <a:bodyPr/>
          <a:lstStyle/>
          <a:p>
            <a:r>
              <a:rPr lang="en-SE" dirty="0"/>
              <a:t>Tvärsnittsarea och säkringar</a:t>
            </a:r>
          </a:p>
        </p:txBody>
      </p:sp>
      <p:sp>
        <p:nvSpPr>
          <p:cNvPr id="6" name="Text Placeholder 5">
            <a:extLst>
              <a:ext uri="{FF2B5EF4-FFF2-40B4-BE49-F238E27FC236}">
                <a16:creationId xmlns:a16="http://schemas.microsoft.com/office/drawing/2014/main" id="{3D0A985B-CF43-6547-9569-81A90AC72C65}"/>
              </a:ext>
            </a:extLst>
          </p:cNvPr>
          <p:cNvSpPr>
            <a:spLocks noGrp="1"/>
          </p:cNvSpPr>
          <p:nvPr>
            <p:ph type="body" sz="quarter" idx="10"/>
          </p:nvPr>
        </p:nvSpPr>
        <p:spPr/>
        <p:txBody>
          <a:bodyPr>
            <a:normAutofit lnSpcReduction="10000"/>
          </a:bodyPr>
          <a:lstStyle/>
          <a:p>
            <a:r>
              <a:rPr lang="en-SE" dirty="0"/>
              <a:t>2.2 Fordonsel</a:t>
            </a:r>
          </a:p>
          <a:p>
            <a:endParaRPr lang="en-SE" dirty="0"/>
          </a:p>
        </p:txBody>
      </p:sp>
      <p:sp>
        <p:nvSpPr>
          <p:cNvPr id="7" name="Content Placeholder 6">
            <a:extLst>
              <a:ext uri="{FF2B5EF4-FFF2-40B4-BE49-F238E27FC236}">
                <a16:creationId xmlns:a16="http://schemas.microsoft.com/office/drawing/2014/main" id="{B74968C0-8A77-884D-ABA5-2FF06C5BCB72}"/>
              </a:ext>
            </a:extLst>
          </p:cNvPr>
          <p:cNvSpPr>
            <a:spLocks noGrp="1"/>
          </p:cNvSpPr>
          <p:nvPr>
            <p:ph idx="1"/>
          </p:nvPr>
        </p:nvSpPr>
        <p:spPr/>
        <p:txBody>
          <a:bodyPr/>
          <a:lstStyle/>
          <a:p>
            <a:r>
              <a:rPr lang="en-SE" dirty="0"/>
              <a:t>Typiska säkringar i fordon:</a:t>
            </a:r>
          </a:p>
          <a:p>
            <a:endParaRPr lang="en-SE" dirty="0"/>
          </a:p>
        </p:txBody>
      </p:sp>
      <p:graphicFrame>
        <p:nvGraphicFramePr>
          <p:cNvPr id="13" name="Content Placeholder 4">
            <a:extLst>
              <a:ext uri="{FF2B5EF4-FFF2-40B4-BE49-F238E27FC236}">
                <a16:creationId xmlns:a16="http://schemas.microsoft.com/office/drawing/2014/main" id="{3E697DF3-DC02-DF4F-882C-8483E0DE7B90}"/>
              </a:ext>
            </a:extLst>
          </p:cNvPr>
          <p:cNvGraphicFramePr>
            <a:graphicFrameLocks/>
          </p:cNvGraphicFramePr>
          <p:nvPr/>
        </p:nvGraphicFramePr>
        <p:xfrm>
          <a:off x="400844" y="3015795"/>
          <a:ext cx="9104296" cy="3331030"/>
        </p:xfrm>
        <a:graphic>
          <a:graphicData uri="http://schemas.openxmlformats.org/drawingml/2006/table">
            <a:tbl>
              <a:tblPr firstRow="1" firstCol="1" bandRow="1">
                <a:tableStyleId>{5C22544A-7EE6-4342-B048-85BDC9FD1C3A}</a:tableStyleId>
              </a:tblPr>
              <a:tblGrid>
                <a:gridCol w="2276074">
                  <a:extLst>
                    <a:ext uri="{9D8B030D-6E8A-4147-A177-3AD203B41FA5}">
                      <a16:colId xmlns:a16="http://schemas.microsoft.com/office/drawing/2014/main" val="3351929176"/>
                    </a:ext>
                  </a:extLst>
                </a:gridCol>
                <a:gridCol w="2276074">
                  <a:extLst>
                    <a:ext uri="{9D8B030D-6E8A-4147-A177-3AD203B41FA5}">
                      <a16:colId xmlns:a16="http://schemas.microsoft.com/office/drawing/2014/main" val="2343466732"/>
                    </a:ext>
                  </a:extLst>
                </a:gridCol>
                <a:gridCol w="2276074">
                  <a:extLst>
                    <a:ext uri="{9D8B030D-6E8A-4147-A177-3AD203B41FA5}">
                      <a16:colId xmlns:a16="http://schemas.microsoft.com/office/drawing/2014/main" val="1281279033"/>
                    </a:ext>
                  </a:extLst>
                </a:gridCol>
                <a:gridCol w="2276074">
                  <a:extLst>
                    <a:ext uri="{9D8B030D-6E8A-4147-A177-3AD203B41FA5}">
                      <a16:colId xmlns:a16="http://schemas.microsoft.com/office/drawing/2014/main" val="3588513524"/>
                    </a:ext>
                  </a:extLst>
                </a:gridCol>
              </a:tblGrid>
              <a:tr h="666206">
                <a:tc gridSpan="2">
                  <a:txBody>
                    <a:bodyPr/>
                    <a:lstStyle/>
                    <a:p>
                      <a:pPr marL="68580" marR="68580" algn="ctr">
                        <a:lnSpc>
                          <a:spcPts val="1200"/>
                        </a:lnSpc>
                        <a:spcAft>
                          <a:spcPts val="400"/>
                        </a:spcAft>
                        <a:tabLst>
                          <a:tab pos="815975" algn="l"/>
                        </a:tabLst>
                      </a:pPr>
                      <a:r>
                        <a:rPr lang="sv-SE" sz="1800" noProof="0">
                          <a:effectLst/>
                        </a:rPr>
                        <a:t>Keramiksäkring</a:t>
                      </a:r>
                      <a:endParaRPr lang="sv-SE" sz="1800" noProof="0">
                        <a:effectLst/>
                        <a:latin typeface="CorpoS"/>
                        <a:ea typeface="CorpoS"/>
                        <a:cs typeface="Times New Roman" panose="02020603050405020304" pitchFamily="18" charset="0"/>
                      </a:endParaRPr>
                    </a:p>
                  </a:txBody>
                  <a:tcPr marL="0" marR="0" marT="0" marB="0" anchor="ctr"/>
                </a:tc>
                <a:tc hMerge="1">
                  <a:txBody>
                    <a:bodyPr/>
                    <a:lstStyle/>
                    <a:p>
                      <a:endParaRPr lang="en-SE"/>
                    </a:p>
                  </a:txBody>
                  <a:tcPr/>
                </a:tc>
                <a:tc gridSpan="2">
                  <a:txBody>
                    <a:bodyPr/>
                    <a:lstStyle/>
                    <a:p>
                      <a:pPr marL="68580" marR="68580" algn="ctr">
                        <a:lnSpc>
                          <a:spcPct val="100000"/>
                        </a:lnSpc>
                        <a:spcAft>
                          <a:spcPts val="400"/>
                        </a:spcAft>
                        <a:tabLst>
                          <a:tab pos="815975" algn="l"/>
                        </a:tabLst>
                      </a:pPr>
                      <a:r>
                        <a:rPr lang="sv-SE" sz="1800" noProof="0" dirty="0">
                          <a:effectLst/>
                        </a:rPr>
                        <a:t>Flatstiftsäkring</a:t>
                      </a:r>
                      <a:br>
                        <a:rPr lang="sv-SE" sz="1800" noProof="0" dirty="0">
                          <a:effectLst/>
                        </a:rPr>
                      </a:br>
                      <a:r>
                        <a:rPr lang="sv-SE" sz="1800" noProof="0" dirty="0">
                          <a:effectLst/>
                        </a:rPr>
                        <a:t>(storlekar: Mini, standard, maxi)</a:t>
                      </a:r>
                      <a:endParaRPr lang="sv-SE" sz="1800" noProof="0" dirty="0">
                        <a:effectLst/>
                        <a:latin typeface="CorpoS"/>
                        <a:ea typeface="CorpoS"/>
                        <a:cs typeface="Times New Roman" panose="02020603050405020304" pitchFamily="18" charset="0"/>
                      </a:endParaRPr>
                    </a:p>
                  </a:txBody>
                  <a:tcPr marL="0" marR="0" marT="0" marB="0" anchor="ctr"/>
                </a:tc>
                <a:tc hMerge="1">
                  <a:txBody>
                    <a:bodyPr/>
                    <a:lstStyle/>
                    <a:p>
                      <a:endParaRPr lang="en-SE"/>
                    </a:p>
                  </a:txBody>
                  <a:tcPr/>
                </a:tc>
                <a:extLst>
                  <a:ext uri="{0D108BD9-81ED-4DB2-BD59-A6C34878D82A}">
                    <a16:rowId xmlns:a16="http://schemas.microsoft.com/office/drawing/2014/main" val="533059950"/>
                  </a:ext>
                </a:extLst>
              </a:tr>
              <a:tr h="333103">
                <a:tc>
                  <a:txBody>
                    <a:bodyPr/>
                    <a:lstStyle/>
                    <a:p>
                      <a:pPr marL="68580" marR="68580">
                        <a:lnSpc>
                          <a:spcPts val="1200"/>
                        </a:lnSpc>
                        <a:spcAft>
                          <a:spcPts val="400"/>
                        </a:spcAft>
                        <a:tabLst>
                          <a:tab pos="815975" algn="l"/>
                        </a:tabLst>
                      </a:pPr>
                      <a:r>
                        <a:rPr lang="sv-SE" sz="1800" noProof="0" dirty="0">
                          <a:effectLst/>
                        </a:rPr>
                        <a:t>Färg</a:t>
                      </a:r>
                      <a:endParaRPr lang="sv-SE" sz="1800" noProof="0" dirty="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Max. strömstyrka</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Färg</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Max. strömstyrka</a:t>
                      </a:r>
                      <a:endParaRPr lang="sv-SE" sz="1800" noProof="0">
                        <a:effectLst/>
                        <a:latin typeface="CorpoS"/>
                        <a:ea typeface="CorpoS"/>
                        <a:cs typeface="Times New Roman" panose="02020603050405020304" pitchFamily="18" charset="0"/>
                      </a:endParaRPr>
                    </a:p>
                  </a:txBody>
                  <a:tcPr marL="0" marR="0" marT="0" marB="0" anchor="b"/>
                </a:tc>
                <a:extLst>
                  <a:ext uri="{0D108BD9-81ED-4DB2-BD59-A6C34878D82A}">
                    <a16:rowId xmlns:a16="http://schemas.microsoft.com/office/drawing/2014/main" val="716669767"/>
                  </a:ext>
                </a:extLst>
              </a:tr>
              <a:tr h="333103">
                <a:tc>
                  <a:txBody>
                    <a:bodyPr/>
                    <a:lstStyle/>
                    <a:p>
                      <a:pPr marL="68580" marR="68580">
                        <a:lnSpc>
                          <a:spcPts val="1200"/>
                        </a:lnSpc>
                        <a:spcAft>
                          <a:spcPts val="400"/>
                        </a:spcAft>
                        <a:tabLst>
                          <a:tab pos="815975" algn="l"/>
                        </a:tabLst>
                      </a:pPr>
                      <a:r>
                        <a:rPr lang="sv-SE" sz="1800" noProof="0" dirty="0">
                          <a:effectLst/>
                        </a:rPr>
                        <a:t>Gul</a:t>
                      </a:r>
                      <a:endParaRPr lang="sv-SE" sz="1800" noProof="0" dirty="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5A</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Beige</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5A</a:t>
                      </a:r>
                      <a:endParaRPr lang="sv-SE" sz="1800" noProof="0">
                        <a:effectLst/>
                        <a:latin typeface="CorpoS"/>
                        <a:ea typeface="CorpoS"/>
                        <a:cs typeface="Times New Roman" panose="02020603050405020304" pitchFamily="18" charset="0"/>
                      </a:endParaRPr>
                    </a:p>
                  </a:txBody>
                  <a:tcPr marL="0" marR="0" marT="0" marB="0" anchor="b"/>
                </a:tc>
                <a:extLst>
                  <a:ext uri="{0D108BD9-81ED-4DB2-BD59-A6C34878D82A}">
                    <a16:rowId xmlns:a16="http://schemas.microsoft.com/office/drawing/2014/main" val="204048909"/>
                  </a:ext>
                </a:extLst>
              </a:tr>
              <a:tr h="333103">
                <a:tc>
                  <a:txBody>
                    <a:bodyPr/>
                    <a:lstStyle/>
                    <a:p>
                      <a:pPr marL="68580" marR="68580">
                        <a:lnSpc>
                          <a:spcPts val="1200"/>
                        </a:lnSpc>
                        <a:spcAft>
                          <a:spcPts val="400"/>
                        </a:spcAft>
                        <a:tabLst>
                          <a:tab pos="815975" algn="l"/>
                        </a:tabLst>
                      </a:pPr>
                      <a:r>
                        <a:rPr lang="sv-SE" sz="1800" noProof="0">
                          <a:effectLst/>
                        </a:rPr>
                        <a:t>Vit</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8A</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Brun</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7,5A</a:t>
                      </a:r>
                      <a:endParaRPr lang="sv-SE" sz="1800" noProof="0">
                        <a:effectLst/>
                        <a:latin typeface="CorpoS"/>
                        <a:ea typeface="CorpoS"/>
                        <a:cs typeface="Times New Roman" panose="02020603050405020304" pitchFamily="18" charset="0"/>
                      </a:endParaRPr>
                    </a:p>
                  </a:txBody>
                  <a:tcPr marL="0" marR="0" marT="0" marB="0" anchor="b"/>
                </a:tc>
                <a:extLst>
                  <a:ext uri="{0D108BD9-81ED-4DB2-BD59-A6C34878D82A}">
                    <a16:rowId xmlns:a16="http://schemas.microsoft.com/office/drawing/2014/main" val="3582226479"/>
                  </a:ext>
                </a:extLst>
              </a:tr>
              <a:tr h="333103">
                <a:tc>
                  <a:txBody>
                    <a:bodyPr/>
                    <a:lstStyle/>
                    <a:p>
                      <a:pPr marL="68580" marR="68580">
                        <a:lnSpc>
                          <a:spcPts val="1200"/>
                        </a:lnSpc>
                        <a:spcAft>
                          <a:spcPts val="400"/>
                        </a:spcAft>
                        <a:tabLst>
                          <a:tab pos="815975" algn="l"/>
                        </a:tabLst>
                      </a:pPr>
                      <a:r>
                        <a:rPr lang="sv-SE" sz="1800" noProof="0">
                          <a:effectLst/>
                        </a:rPr>
                        <a:t>Röd</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16A</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Röd</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10A</a:t>
                      </a:r>
                      <a:endParaRPr lang="sv-SE" sz="1800" noProof="0">
                        <a:effectLst/>
                        <a:latin typeface="CorpoS"/>
                        <a:ea typeface="CorpoS"/>
                        <a:cs typeface="Times New Roman" panose="02020603050405020304" pitchFamily="18" charset="0"/>
                      </a:endParaRPr>
                    </a:p>
                  </a:txBody>
                  <a:tcPr marL="0" marR="0" marT="0" marB="0" anchor="b"/>
                </a:tc>
                <a:extLst>
                  <a:ext uri="{0D108BD9-81ED-4DB2-BD59-A6C34878D82A}">
                    <a16:rowId xmlns:a16="http://schemas.microsoft.com/office/drawing/2014/main" val="2365670360"/>
                  </a:ext>
                </a:extLst>
              </a:tr>
              <a:tr h="333103">
                <a:tc>
                  <a:txBody>
                    <a:bodyPr/>
                    <a:lstStyle/>
                    <a:p>
                      <a:pPr marL="68580" marR="68580">
                        <a:lnSpc>
                          <a:spcPts val="1200"/>
                        </a:lnSpc>
                        <a:spcAft>
                          <a:spcPts val="400"/>
                        </a:spcAft>
                        <a:tabLst>
                          <a:tab pos="815975" algn="l"/>
                        </a:tabLst>
                      </a:pPr>
                      <a:r>
                        <a:rPr lang="sv-SE" sz="1800" noProof="0">
                          <a:effectLst/>
                        </a:rPr>
                        <a:t>Blå</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24A</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Blå</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15A</a:t>
                      </a:r>
                      <a:endParaRPr lang="sv-SE" sz="1800" noProof="0">
                        <a:effectLst/>
                        <a:latin typeface="CorpoS"/>
                        <a:ea typeface="CorpoS"/>
                        <a:cs typeface="Times New Roman" panose="02020603050405020304" pitchFamily="18" charset="0"/>
                      </a:endParaRPr>
                    </a:p>
                  </a:txBody>
                  <a:tcPr marL="0" marR="0" marT="0" marB="0" anchor="b"/>
                </a:tc>
                <a:extLst>
                  <a:ext uri="{0D108BD9-81ED-4DB2-BD59-A6C34878D82A}">
                    <a16:rowId xmlns:a16="http://schemas.microsoft.com/office/drawing/2014/main" val="687122071"/>
                  </a:ext>
                </a:extLst>
              </a:tr>
              <a:tr h="333103">
                <a:tc>
                  <a:txBody>
                    <a:bodyPr/>
                    <a:lstStyle/>
                    <a:p>
                      <a:pPr marL="68580" marR="68580">
                        <a:lnSpc>
                          <a:spcPts val="1200"/>
                        </a:lnSpc>
                        <a:spcAft>
                          <a:spcPts val="400"/>
                        </a:spcAft>
                        <a:tabLst>
                          <a:tab pos="815975" algn="l"/>
                        </a:tabLst>
                      </a:pPr>
                      <a:r>
                        <a:rPr lang="sv-SE" sz="1800" noProof="0">
                          <a:effectLst/>
                        </a:rPr>
                        <a:t> </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 </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Gul</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20A</a:t>
                      </a:r>
                      <a:endParaRPr lang="sv-SE" sz="1800" noProof="0">
                        <a:effectLst/>
                        <a:latin typeface="CorpoS"/>
                        <a:ea typeface="CorpoS"/>
                        <a:cs typeface="Times New Roman" panose="02020603050405020304" pitchFamily="18" charset="0"/>
                      </a:endParaRPr>
                    </a:p>
                  </a:txBody>
                  <a:tcPr marL="0" marR="0" marT="0" marB="0" anchor="b"/>
                </a:tc>
                <a:extLst>
                  <a:ext uri="{0D108BD9-81ED-4DB2-BD59-A6C34878D82A}">
                    <a16:rowId xmlns:a16="http://schemas.microsoft.com/office/drawing/2014/main" val="3825541603"/>
                  </a:ext>
                </a:extLst>
              </a:tr>
              <a:tr h="333103">
                <a:tc>
                  <a:txBody>
                    <a:bodyPr/>
                    <a:lstStyle/>
                    <a:p>
                      <a:pPr marL="68580" marR="68580">
                        <a:lnSpc>
                          <a:spcPts val="1200"/>
                        </a:lnSpc>
                        <a:spcAft>
                          <a:spcPts val="400"/>
                        </a:spcAft>
                        <a:tabLst>
                          <a:tab pos="815975" algn="l"/>
                        </a:tabLst>
                      </a:pPr>
                      <a:r>
                        <a:rPr lang="sv-SE" sz="1800" noProof="0">
                          <a:effectLst/>
                        </a:rPr>
                        <a:t> </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 </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Neutral</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25A</a:t>
                      </a:r>
                      <a:endParaRPr lang="sv-SE" sz="1800" noProof="0">
                        <a:effectLst/>
                        <a:latin typeface="CorpoS"/>
                        <a:ea typeface="CorpoS"/>
                        <a:cs typeface="Times New Roman" panose="02020603050405020304" pitchFamily="18" charset="0"/>
                      </a:endParaRPr>
                    </a:p>
                  </a:txBody>
                  <a:tcPr marL="0" marR="0" marT="0" marB="0" anchor="b"/>
                </a:tc>
                <a:extLst>
                  <a:ext uri="{0D108BD9-81ED-4DB2-BD59-A6C34878D82A}">
                    <a16:rowId xmlns:a16="http://schemas.microsoft.com/office/drawing/2014/main" val="2517895538"/>
                  </a:ext>
                </a:extLst>
              </a:tr>
              <a:tr h="333103">
                <a:tc>
                  <a:txBody>
                    <a:bodyPr/>
                    <a:lstStyle/>
                    <a:p>
                      <a:pPr marL="68580" marR="68580">
                        <a:lnSpc>
                          <a:spcPts val="1200"/>
                        </a:lnSpc>
                        <a:spcAft>
                          <a:spcPts val="400"/>
                        </a:spcAft>
                        <a:tabLst>
                          <a:tab pos="815975" algn="l"/>
                        </a:tabLst>
                      </a:pPr>
                      <a:r>
                        <a:rPr lang="sv-SE" sz="1800" noProof="0">
                          <a:effectLst/>
                        </a:rPr>
                        <a:t> </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 </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a:effectLst/>
                        </a:rPr>
                        <a:t>Grön</a:t>
                      </a:r>
                      <a:endParaRPr lang="sv-SE" sz="1800" noProof="0">
                        <a:effectLst/>
                        <a:latin typeface="CorpoS"/>
                        <a:ea typeface="CorpoS"/>
                        <a:cs typeface="Times New Roman" panose="02020603050405020304" pitchFamily="18" charset="0"/>
                      </a:endParaRPr>
                    </a:p>
                  </a:txBody>
                  <a:tcPr marL="0" marR="0" marT="0" marB="0" anchor="b"/>
                </a:tc>
                <a:tc>
                  <a:txBody>
                    <a:bodyPr/>
                    <a:lstStyle/>
                    <a:p>
                      <a:pPr marL="68580" marR="68580">
                        <a:lnSpc>
                          <a:spcPts val="1200"/>
                        </a:lnSpc>
                        <a:spcAft>
                          <a:spcPts val="400"/>
                        </a:spcAft>
                        <a:tabLst>
                          <a:tab pos="815975" algn="l"/>
                        </a:tabLst>
                      </a:pPr>
                      <a:r>
                        <a:rPr lang="sv-SE" sz="1800" noProof="0" dirty="0">
                          <a:effectLst/>
                        </a:rPr>
                        <a:t>30A</a:t>
                      </a:r>
                      <a:endParaRPr lang="sv-SE" sz="1800" noProof="0" dirty="0">
                        <a:effectLst/>
                        <a:latin typeface="CorpoS"/>
                        <a:ea typeface="CorpoS"/>
                        <a:cs typeface="Times New Roman" panose="02020603050405020304" pitchFamily="18" charset="0"/>
                      </a:endParaRPr>
                    </a:p>
                  </a:txBody>
                  <a:tcPr marL="0" marR="0" marT="0" marB="0" anchor="b"/>
                </a:tc>
                <a:extLst>
                  <a:ext uri="{0D108BD9-81ED-4DB2-BD59-A6C34878D82A}">
                    <a16:rowId xmlns:a16="http://schemas.microsoft.com/office/drawing/2014/main" val="1686486997"/>
                  </a:ext>
                </a:extLst>
              </a:tr>
            </a:tbl>
          </a:graphicData>
        </a:graphic>
      </p:graphicFrame>
      <p:pic>
        <p:nvPicPr>
          <p:cNvPr id="14" name="Grafik 0" descr="TT_00_00_045234_FA">
            <a:extLst>
              <a:ext uri="{FF2B5EF4-FFF2-40B4-BE49-F238E27FC236}">
                <a16:creationId xmlns:a16="http://schemas.microsoft.com/office/drawing/2014/main" id="{E90A206F-CBEB-5640-A07A-9348E7558567}"/>
              </a:ext>
            </a:extLst>
          </p:cNvPr>
          <p:cNvPicPr/>
          <p:nvPr/>
        </p:nvPicPr>
        <p:blipFill>
          <a:blip r:embed="rId2" cstate="print"/>
          <a:stretch>
            <a:fillRect/>
          </a:stretch>
        </p:blipFill>
        <p:spPr>
          <a:xfrm>
            <a:off x="717550" y="1744964"/>
            <a:ext cx="1438275" cy="1188720"/>
          </a:xfrm>
          <a:prstGeom prst="rect">
            <a:avLst/>
          </a:prstGeom>
        </p:spPr>
      </p:pic>
      <p:pic>
        <p:nvPicPr>
          <p:cNvPr id="15" name="Grafik 0" descr="TT_00_00_045235_FA">
            <a:extLst>
              <a:ext uri="{FF2B5EF4-FFF2-40B4-BE49-F238E27FC236}">
                <a16:creationId xmlns:a16="http://schemas.microsoft.com/office/drawing/2014/main" id="{D401FCF9-C979-5747-BF91-83C7D69CBD90}"/>
              </a:ext>
            </a:extLst>
          </p:cNvPr>
          <p:cNvPicPr/>
          <p:nvPr/>
        </p:nvPicPr>
        <p:blipFill>
          <a:blip r:embed="rId3" cstate="print"/>
          <a:stretch>
            <a:fillRect/>
          </a:stretch>
        </p:blipFill>
        <p:spPr>
          <a:xfrm>
            <a:off x="4953000" y="1744964"/>
            <a:ext cx="4412053" cy="1030893"/>
          </a:xfrm>
          <a:prstGeom prst="rect">
            <a:avLst/>
          </a:prstGeom>
        </p:spPr>
      </p:pic>
      <p:sp>
        <p:nvSpPr>
          <p:cNvPr id="2" name="Slide Number Placeholder 1">
            <a:extLst>
              <a:ext uri="{FF2B5EF4-FFF2-40B4-BE49-F238E27FC236}">
                <a16:creationId xmlns:a16="http://schemas.microsoft.com/office/drawing/2014/main" id="{10BEFA76-2FA0-B140-88A7-09224B5A9AB7}"/>
              </a:ext>
            </a:extLst>
          </p:cNvPr>
          <p:cNvSpPr>
            <a:spLocks noGrp="1"/>
          </p:cNvSpPr>
          <p:nvPr>
            <p:ph type="sldNum" sz="quarter" idx="13"/>
          </p:nvPr>
        </p:nvSpPr>
        <p:spPr/>
        <p:txBody>
          <a:bodyPr/>
          <a:lstStyle/>
          <a:p>
            <a:fld id="{5818BEF9-6AEC-154B-B50F-057E6E327BFC}" type="slidenum">
              <a:rPr lang="en-SE" smtClean="0"/>
              <a:t>66</a:t>
            </a:fld>
            <a:endParaRPr lang="en-SE" dirty="0"/>
          </a:p>
        </p:txBody>
      </p:sp>
    </p:spTree>
    <p:extLst>
      <p:ext uri="{BB962C8B-B14F-4D97-AF65-F5344CB8AC3E}">
        <p14:creationId xmlns:p14="http://schemas.microsoft.com/office/powerpoint/2010/main" val="1632610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D4498F-48E7-3045-A030-F77FF35A4FA8}"/>
              </a:ext>
            </a:extLst>
          </p:cNvPr>
          <p:cNvSpPr>
            <a:spLocks noGrp="1"/>
          </p:cNvSpPr>
          <p:nvPr>
            <p:ph type="title"/>
          </p:nvPr>
        </p:nvSpPr>
        <p:spPr/>
        <p:txBody>
          <a:bodyPr/>
          <a:lstStyle/>
          <a:p>
            <a:r>
              <a:rPr lang="en-SE" dirty="0"/>
              <a:t>Databussar i fordon</a:t>
            </a:r>
          </a:p>
        </p:txBody>
      </p:sp>
      <p:sp>
        <p:nvSpPr>
          <p:cNvPr id="6" name="Text Placeholder 5">
            <a:extLst>
              <a:ext uri="{FF2B5EF4-FFF2-40B4-BE49-F238E27FC236}">
                <a16:creationId xmlns:a16="http://schemas.microsoft.com/office/drawing/2014/main" id="{3D0A985B-CF43-6547-9569-81A90AC72C65}"/>
              </a:ext>
            </a:extLst>
          </p:cNvPr>
          <p:cNvSpPr>
            <a:spLocks noGrp="1"/>
          </p:cNvSpPr>
          <p:nvPr>
            <p:ph type="body" sz="quarter" idx="10"/>
          </p:nvPr>
        </p:nvSpPr>
        <p:spPr/>
        <p:txBody>
          <a:bodyPr>
            <a:normAutofit lnSpcReduction="10000"/>
          </a:bodyPr>
          <a:lstStyle/>
          <a:p>
            <a:r>
              <a:rPr lang="en-SE" dirty="0"/>
              <a:t>2.2 Fordonsel</a:t>
            </a:r>
          </a:p>
          <a:p>
            <a:endParaRPr lang="en-SE" dirty="0"/>
          </a:p>
        </p:txBody>
      </p:sp>
      <p:sp>
        <p:nvSpPr>
          <p:cNvPr id="7" name="Content Placeholder 6">
            <a:extLst>
              <a:ext uri="{FF2B5EF4-FFF2-40B4-BE49-F238E27FC236}">
                <a16:creationId xmlns:a16="http://schemas.microsoft.com/office/drawing/2014/main" id="{B74968C0-8A77-884D-ABA5-2FF06C5BCB72}"/>
              </a:ext>
            </a:extLst>
          </p:cNvPr>
          <p:cNvSpPr>
            <a:spLocks noGrp="1"/>
          </p:cNvSpPr>
          <p:nvPr>
            <p:ph idx="1"/>
          </p:nvPr>
        </p:nvSpPr>
        <p:spPr/>
        <p:txBody>
          <a:bodyPr/>
          <a:lstStyle/>
          <a:p>
            <a:r>
              <a:rPr lang="en-SE" dirty="0"/>
              <a:t>Förr var elsystemet i en bil uppbyggt med egna ledningar till alla lampor, kontroller, sensorer, fläktar, pumpar med mera. Ju fler funktioner ett fordon får desto större blir mängden ledningar, och så småningom har det blivit ohanterligt. </a:t>
            </a:r>
          </a:p>
          <a:p>
            <a:r>
              <a:rPr lang="en-SE" dirty="0"/>
              <a:t>Därför har man gått över till databussar där signaler till flera olika elektroniska och elektriska  enheter i fordonet skickas över samma kablar med hjälp av datatrafik. Nackdelen är att det vid varje enhet måste finnas en liten mikrodator som skickar och tar emot informationen, men mikrodatorerna är små och billiga, och fördelen med mycket färre kablar är betydligt större. </a:t>
            </a:r>
          </a:p>
          <a:p>
            <a:r>
              <a:rPr lang="en-SE" dirty="0"/>
              <a:t>De vanligaste databussarna i fordon är:</a:t>
            </a:r>
          </a:p>
          <a:p>
            <a:r>
              <a:rPr lang="en-SE" b="1" dirty="0"/>
              <a:t>CAN</a:t>
            </a:r>
            <a:r>
              <a:rPr lang="en-SE" dirty="0"/>
              <a:t> (</a:t>
            </a:r>
            <a:r>
              <a:rPr lang="en-GB" dirty="0"/>
              <a:t>Controller Area Network)</a:t>
            </a:r>
          </a:p>
          <a:p>
            <a:r>
              <a:rPr lang="en-GB" b="1" dirty="0"/>
              <a:t>LIN</a:t>
            </a:r>
            <a:r>
              <a:rPr lang="en-GB" dirty="0"/>
              <a:t> (Local Interconnect Network)</a:t>
            </a:r>
          </a:p>
          <a:p>
            <a:r>
              <a:rPr lang="en-GB" b="1" dirty="0"/>
              <a:t>MOST</a:t>
            </a:r>
            <a:r>
              <a:rPr lang="en-GB" dirty="0"/>
              <a:t> (Media Oriented Systems Transport)</a:t>
            </a:r>
          </a:p>
          <a:p>
            <a:endParaRPr lang="en-GB" dirty="0"/>
          </a:p>
          <a:p>
            <a:endParaRPr lang="en-GB" dirty="0"/>
          </a:p>
          <a:p>
            <a:r>
              <a:rPr lang="sv-SE" dirty="0"/>
              <a:t>Tillsammans kan man säga att de utgör fordonets nervsystem. </a:t>
            </a:r>
          </a:p>
        </p:txBody>
      </p:sp>
      <p:pic>
        <p:nvPicPr>
          <p:cNvPr id="4" name="Picture 3">
            <a:extLst>
              <a:ext uri="{FF2B5EF4-FFF2-40B4-BE49-F238E27FC236}">
                <a16:creationId xmlns:a16="http://schemas.microsoft.com/office/drawing/2014/main" id="{C97C95EE-6779-F64F-8CDD-0BB9D37FB7F4}"/>
              </a:ext>
            </a:extLst>
          </p:cNvPr>
          <p:cNvPicPr>
            <a:picLocks noChangeAspect="1"/>
          </p:cNvPicPr>
          <p:nvPr/>
        </p:nvPicPr>
        <p:blipFill>
          <a:blip r:embed="rId2"/>
          <a:stretch>
            <a:fillRect/>
          </a:stretch>
        </p:blipFill>
        <p:spPr>
          <a:xfrm>
            <a:off x="6238876" y="3257549"/>
            <a:ext cx="3152774" cy="2640514"/>
          </a:xfrm>
          <a:prstGeom prst="rect">
            <a:avLst/>
          </a:prstGeom>
        </p:spPr>
      </p:pic>
      <p:sp>
        <p:nvSpPr>
          <p:cNvPr id="2" name="Slide Number Placeholder 1">
            <a:extLst>
              <a:ext uri="{FF2B5EF4-FFF2-40B4-BE49-F238E27FC236}">
                <a16:creationId xmlns:a16="http://schemas.microsoft.com/office/drawing/2014/main" id="{94776100-736A-4243-8921-4C5CBDA821C2}"/>
              </a:ext>
            </a:extLst>
          </p:cNvPr>
          <p:cNvSpPr>
            <a:spLocks noGrp="1"/>
          </p:cNvSpPr>
          <p:nvPr>
            <p:ph type="sldNum" sz="quarter" idx="13"/>
          </p:nvPr>
        </p:nvSpPr>
        <p:spPr/>
        <p:txBody>
          <a:bodyPr/>
          <a:lstStyle/>
          <a:p>
            <a:fld id="{5818BEF9-6AEC-154B-B50F-057E6E327BFC}" type="slidenum">
              <a:rPr lang="en-SE" smtClean="0"/>
              <a:t>67</a:t>
            </a:fld>
            <a:endParaRPr lang="en-SE" dirty="0"/>
          </a:p>
        </p:txBody>
      </p:sp>
    </p:spTree>
    <p:extLst>
      <p:ext uri="{BB962C8B-B14F-4D97-AF65-F5344CB8AC3E}">
        <p14:creationId xmlns:p14="http://schemas.microsoft.com/office/powerpoint/2010/main" val="3364830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D4498F-48E7-3045-A030-F77FF35A4FA8}"/>
              </a:ext>
            </a:extLst>
          </p:cNvPr>
          <p:cNvSpPr>
            <a:spLocks noGrp="1"/>
          </p:cNvSpPr>
          <p:nvPr>
            <p:ph type="title"/>
          </p:nvPr>
        </p:nvSpPr>
        <p:spPr/>
        <p:txBody>
          <a:bodyPr/>
          <a:lstStyle/>
          <a:p>
            <a:r>
              <a:rPr lang="en-SE" dirty="0"/>
              <a:t>CAN-buss</a:t>
            </a:r>
          </a:p>
        </p:txBody>
      </p:sp>
      <p:sp>
        <p:nvSpPr>
          <p:cNvPr id="6" name="Text Placeholder 5">
            <a:extLst>
              <a:ext uri="{FF2B5EF4-FFF2-40B4-BE49-F238E27FC236}">
                <a16:creationId xmlns:a16="http://schemas.microsoft.com/office/drawing/2014/main" id="{3D0A985B-CF43-6547-9569-81A90AC72C65}"/>
              </a:ext>
            </a:extLst>
          </p:cNvPr>
          <p:cNvSpPr>
            <a:spLocks noGrp="1"/>
          </p:cNvSpPr>
          <p:nvPr>
            <p:ph type="body" sz="quarter" idx="10"/>
          </p:nvPr>
        </p:nvSpPr>
        <p:spPr/>
        <p:txBody>
          <a:bodyPr>
            <a:normAutofit lnSpcReduction="10000"/>
          </a:bodyPr>
          <a:lstStyle/>
          <a:p>
            <a:r>
              <a:rPr lang="en-SE" dirty="0"/>
              <a:t>2.2 Fordonsel</a:t>
            </a:r>
          </a:p>
          <a:p>
            <a:endParaRPr lang="en-SE" dirty="0"/>
          </a:p>
        </p:txBody>
      </p:sp>
      <p:sp>
        <p:nvSpPr>
          <p:cNvPr id="7" name="Content Placeholder 6">
            <a:extLst>
              <a:ext uri="{FF2B5EF4-FFF2-40B4-BE49-F238E27FC236}">
                <a16:creationId xmlns:a16="http://schemas.microsoft.com/office/drawing/2014/main" id="{B74968C0-8A77-884D-ABA5-2FF06C5BCB72}"/>
              </a:ext>
            </a:extLst>
          </p:cNvPr>
          <p:cNvSpPr>
            <a:spLocks noGrp="1"/>
          </p:cNvSpPr>
          <p:nvPr>
            <p:ph idx="1"/>
          </p:nvPr>
        </p:nvSpPr>
        <p:spPr/>
        <p:txBody>
          <a:bodyPr/>
          <a:lstStyle/>
          <a:p>
            <a:r>
              <a:rPr lang="sv-SE" dirty="0"/>
              <a:t>I nätverket CAN kan noder eller styrenheter skicka meddelanden till varandra. Alla noder i nätet är parallellkopplade till två gemensamma ledare.</a:t>
            </a:r>
          </a:p>
          <a:p>
            <a:r>
              <a:rPr lang="sv-SE" dirty="0"/>
              <a:t>CAN utvecklades ursprungligen av Bosch 1983 och har under 2000-talet blivit en de facto-standard för snabb kommunikation i fordon men även i andra utrustningar. </a:t>
            </a:r>
          </a:p>
          <a:p>
            <a:r>
              <a:rPr lang="sv-SE" dirty="0"/>
              <a:t>Bussen består fysiskt vanligen av ett tvinnat kabelpar som är hopkopplat genom de flesta kabelmattorna i fordonet. Noderna ansluts till närmaste kabelpar. Ofta är bägge ändarna av bussen hopkopplade med en resistans på ca 120 ohm. </a:t>
            </a:r>
          </a:p>
          <a:p>
            <a:r>
              <a:rPr lang="sv-SE" dirty="0"/>
              <a:t>Den ena busskabeln kallas </a:t>
            </a:r>
            <a:r>
              <a:rPr lang="sv-SE" dirty="0" err="1"/>
              <a:t>High</a:t>
            </a:r>
            <a:r>
              <a:rPr lang="sv-SE" dirty="0"/>
              <a:t> och den andra </a:t>
            </a:r>
            <a:r>
              <a:rPr lang="sv-SE" dirty="0" err="1"/>
              <a:t>Low</a:t>
            </a:r>
            <a:r>
              <a:rPr lang="sv-SE" dirty="0"/>
              <a:t> och signalen utgörs av differensspänningen. Därför är bussen relativt okänslig för störningar från exempelvis mobiltelefoner eftersom en störning från radiovågor ger ungefär samma </a:t>
            </a:r>
            <a:r>
              <a:rPr lang="sv-SE" dirty="0" err="1"/>
              <a:t>störsignal</a:t>
            </a:r>
            <a:r>
              <a:rPr lang="sv-SE" dirty="0"/>
              <a:t> i båda kablarna, och störningen försvinner då när man mäter skillnaden mellan signalen i de båda kablarna. </a:t>
            </a:r>
          </a:p>
          <a:p>
            <a:r>
              <a:rPr lang="sv-SE" dirty="0"/>
              <a:t>Att kabelparet är tvinnat skyddar också mot elektromagnetiska störningar. </a:t>
            </a:r>
          </a:p>
          <a:p>
            <a:endParaRPr lang="sv-SE" dirty="0"/>
          </a:p>
        </p:txBody>
      </p:sp>
      <p:sp>
        <p:nvSpPr>
          <p:cNvPr id="2" name="Slide Number Placeholder 1">
            <a:extLst>
              <a:ext uri="{FF2B5EF4-FFF2-40B4-BE49-F238E27FC236}">
                <a16:creationId xmlns:a16="http://schemas.microsoft.com/office/drawing/2014/main" id="{EA6CB1AB-BB87-C14C-9709-35F7AAB01A04}"/>
              </a:ext>
            </a:extLst>
          </p:cNvPr>
          <p:cNvSpPr>
            <a:spLocks noGrp="1"/>
          </p:cNvSpPr>
          <p:nvPr>
            <p:ph type="sldNum" sz="quarter" idx="13"/>
          </p:nvPr>
        </p:nvSpPr>
        <p:spPr/>
        <p:txBody>
          <a:bodyPr/>
          <a:lstStyle/>
          <a:p>
            <a:fld id="{5818BEF9-6AEC-154B-B50F-057E6E327BFC}" type="slidenum">
              <a:rPr lang="en-SE" smtClean="0"/>
              <a:t>68</a:t>
            </a:fld>
            <a:endParaRPr lang="en-SE" dirty="0"/>
          </a:p>
        </p:txBody>
      </p:sp>
    </p:spTree>
    <p:extLst>
      <p:ext uri="{BB962C8B-B14F-4D97-AF65-F5344CB8AC3E}">
        <p14:creationId xmlns:p14="http://schemas.microsoft.com/office/powerpoint/2010/main" val="3660470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D4498F-48E7-3045-A030-F77FF35A4FA8}"/>
              </a:ext>
            </a:extLst>
          </p:cNvPr>
          <p:cNvSpPr>
            <a:spLocks noGrp="1"/>
          </p:cNvSpPr>
          <p:nvPr>
            <p:ph type="title"/>
          </p:nvPr>
        </p:nvSpPr>
        <p:spPr/>
        <p:txBody>
          <a:bodyPr/>
          <a:lstStyle/>
          <a:p>
            <a:r>
              <a:rPr lang="en-SE" dirty="0"/>
              <a:t>CAN-buss (forts)</a:t>
            </a:r>
          </a:p>
        </p:txBody>
      </p:sp>
      <p:sp>
        <p:nvSpPr>
          <p:cNvPr id="6" name="Text Placeholder 5">
            <a:extLst>
              <a:ext uri="{FF2B5EF4-FFF2-40B4-BE49-F238E27FC236}">
                <a16:creationId xmlns:a16="http://schemas.microsoft.com/office/drawing/2014/main" id="{3D0A985B-CF43-6547-9569-81A90AC72C65}"/>
              </a:ext>
            </a:extLst>
          </p:cNvPr>
          <p:cNvSpPr>
            <a:spLocks noGrp="1"/>
          </p:cNvSpPr>
          <p:nvPr>
            <p:ph type="body" sz="quarter" idx="10"/>
          </p:nvPr>
        </p:nvSpPr>
        <p:spPr/>
        <p:txBody>
          <a:bodyPr>
            <a:normAutofit lnSpcReduction="10000"/>
          </a:bodyPr>
          <a:lstStyle/>
          <a:p>
            <a:r>
              <a:rPr lang="en-SE" dirty="0"/>
              <a:t>2.2 Fordonsel</a:t>
            </a:r>
          </a:p>
          <a:p>
            <a:endParaRPr lang="en-SE" dirty="0"/>
          </a:p>
        </p:txBody>
      </p:sp>
      <p:sp>
        <p:nvSpPr>
          <p:cNvPr id="7" name="Content Placeholder 6">
            <a:extLst>
              <a:ext uri="{FF2B5EF4-FFF2-40B4-BE49-F238E27FC236}">
                <a16:creationId xmlns:a16="http://schemas.microsoft.com/office/drawing/2014/main" id="{B74968C0-8A77-884D-ABA5-2FF06C5BCB72}"/>
              </a:ext>
            </a:extLst>
          </p:cNvPr>
          <p:cNvSpPr>
            <a:spLocks noGrp="1"/>
          </p:cNvSpPr>
          <p:nvPr>
            <p:ph idx="1"/>
          </p:nvPr>
        </p:nvSpPr>
        <p:spPr/>
        <p:txBody>
          <a:bodyPr>
            <a:normAutofit/>
          </a:bodyPr>
          <a:lstStyle/>
          <a:p>
            <a:r>
              <a:rPr lang="sv-SE" dirty="0"/>
              <a:t>För de flesta personbilsmärkena används CAN på ett likartat sätt och kan beskrivas med ett exempel från 2011:</a:t>
            </a:r>
          </a:p>
          <a:p>
            <a:r>
              <a:rPr lang="sv-SE" b="1" dirty="0"/>
              <a:t>CAN-buss 1 med hög hastighet:</a:t>
            </a:r>
            <a:r>
              <a:rPr lang="sv-SE" dirty="0"/>
              <a:t> Motorstyrsystem - Växellådssystem - System för el-hydraulisk servostyrning - System för låsningsfria bromsar och antisladd - System för aktiva xenonljus - System för fyrhjulsdrift - System för elektrisk parkeringsbroms - SRS krockskyddssystem - System för chassits stötdämparreglering - Diagnosuttag OBD-II - System för rattvinkelmätning - System för automatbromsning med analys av radar- och kamerabilder - Bilens centraldator - System för lasermätning av annalkande hinder. </a:t>
            </a:r>
          </a:p>
          <a:p>
            <a:r>
              <a:rPr lang="sv-SE" b="1" dirty="0"/>
              <a:t>CAN-buss 2 med mellanhastighet</a:t>
            </a:r>
            <a:r>
              <a:rPr lang="sv-SE" dirty="0"/>
              <a:t>: Bilens centraldator - Styrsystem för bränsledriven motorvärmare - System för funktioner i förardörren - Styrsystem för släpets anslutning - Styrsystem för back-kamera - System för </a:t>
            </a:r>
            <a:r>
              <a:rPr lang="gd-GB" dirty="0"/>
              <a:t>nyckelfri låshantering </a:t>
            </a:r>
            <a:r>
              <a:rPr lang="sv-SE" dirty="0"/>
              <a:t>- Radarsystem i stötfångarna - System för funktioner i främre passagerardörren - Styrsystem för Infotainment och bildskärm - Telefonsystem - Diagnosuttag OBD-II - Klimatsystem - System för förarinstrumentet. </a:t>
            </a:r>
          </a:p>
          <a:p>
            <a:r>
              <a:rPr lang="sv-SE" b="1" dirty="0"/>
              <a:t>CAN-buss för krockvarningssystem med noderna</a:t>
            </a:r>
            <a:r>
              <a:rPr lang="sv-SE" dirty="0"/>
              <a:t>: SRS krockskyddssystem - System för passagerarviktmätning - Automatiska bromssystemet - System för analys av framåtriktad kamera och radar - System för laserscanning av hinder framför.</a:t>
            </a:r>
          </a:p>
          <a:p>
            <a:pPr algn="r"/>
            <a:r>
              <a:rPr lang="sv-SE" i="1" dirty="0"/>
              <a:t>Källa: Volvo S/V60 2011 Kopplingsschema TP 39203202</a:t>
            </a:r>
          </a:p>
        </p:txBody>
      </p:sp>
      <p:sp>
        <p:nvSpPr>
          <p:cNvPr id="2" name="Slide Number Placeholder 1">
            <a:extLst>
              <a:ext uri="{FF2B5EF4-FFF2-40B4-BE49-F238E27FC236}">
                <a16:creationId xmlns:a16="http://schemas.microsoft.com/office/drawing/2014/main" id="{A49800E5-36BB-FB46-BF09-F9DD8FD4BD82}"/>
              </a:ext>
            </a:extLst>
          </p:cNvPr>
          <p:cNvSpPr>
            <a:spLocks noGrp="1"/>
          </p:cNvSpPr>
          <p:nvPr>
            <p:ph type="sldNum" sz="quarter" idx="13"/>
          </p:nvPr>
        </p:nvSpPr>
        <p:spPr/>
        <p:txBody>
          <a:bodyPr/>
          <a:lstStyle/>
          <a:p>
            <a:fld id="{5818BEF9-6AEC-154B-B50F-057E6E327BFC}" type="slidenum">
              <a:rPr lang="en-SE" smtClean="0"/>
              <a:t>69</a:t>
            </a:fld>
            <a:endParaRPr lang="en-SE" dirty="0"/>
          </a:p>
        </p:txBody>
      </p:sp>
    </p:spTree>
    <p:extLst>
      <p:ext uri="{BB962C8B-B14F-4D97-AF65-F5344CB8AC3E}">
        <p14:creationId xmlns:p14="http://schemas.microsoft.com/office/powerpoint/2010/main" val="778219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3C90DC5-BED5-8A40-8BC6-FB8A72CDE237}"/>
              </a:ext>
            </a:extLst>
          </p:cNvPr>
          <p:cNvGraphicFramePr>
            <a:graphicFrameLocks noGrp="1"/>
          </p:cNvGraphicFramePr>
          <p:nvPr>
            <p:ph idx="1"/>
            <p:extLst>
              <p:ext uri="{D42A27DB-BD31-4B8C-83A1-F6EECF244321}">
                <p14:modId xmlns:p14="http://schemas.microsoft.com/office/powerpoint/2010/main" val="3555192645"/>
              </p:ext>
            </p:extLst>
          </p:nvPr>
        </p:nvGraphicFramePr>
        <p:xfrm>
          <a:off x="392113" y="1276350"/>
          <a:ext cx="9104312" cy="4527684"/>
        </p:xfrm>
        <a:graphic>
          <a:graphicData uri="http://schemas.openxmlformats.org/drawingml/2006/table">
            <a:tbl>
              <a:tblPr firstCol="1" bandRow="1">
                <a:tableStyleId>{5C22544A-7EE6-4342-B048-85BDC9FD1C3A}</a:tableStyleId>
              </a:tblPr>
              <a:tblGrid>
                <a:gridCol w="2276078">
                  <a:extLst>
                    <a:ext uri="{9D8B030D-6E8A-4147-A177-3AD203B41FA5}">
                      <a16:colId xmlns:a16="http://schemas.microsoft.com/office/drawing/2014/main" val="1077117551"/>
                    </a:ext>
                  </a:extLst>
                </a:gridCol>
                <a:gridCol w="2276078">
                  <a:extLst>
                    <a:ext uri="{9D8B030D-6E8A-4147-A177-3AD203B41FA5}">
                      <a16:colId xmlns:a16="http://schemas.microsoft.com/office/drawing/2014/main" val="2993951876"/>
                    </a:ext>
                  </a:extLst>
                </a:gridCol>
                <a:gridCol w="2276078">
                  <a:extLst>
                    <a:ext uri="{9D8B030D-6E8A-4147-A177-3AD203B41FA5}">
                      <a16:colId xmlns:a16="http://schemas.microsoft.com/office/drawing/2014/main" val="1575552466"/>
                    </a:ext>
                  </a:extLst>
                </a:gridCol>
                <a:gridCol w="2276078">
                  <a:extLst>
                    <a:ext uri="{9D8B030D-6E8A-4147-A177-3AD203B41FA5}">
                      <a16:colId xmlns:a16="http://schemas.microsoft.com/office/drawing/2014/main" val="4208054748"/>
                    </a:ext>
                  </a:extLst>
                </a:gridCol>
              </a:tblGrid>
              <a:tr h="503076">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SE" sz="1800" b="1" dirty="0">
                          <a:solidFill>
                            <a:schemeClr val="tx1"/>
                          </a:solidFill>
                          <a:effectLst/>
                        </a:rPr>
                        <a:t>T</a:t>
                      </a:r>
                      <a:endParaRPr lang="en-SE"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SE" sz="1800" b="0" dirty="0">
                          <a:solidFill>
                            <a:schemeClr val="tx1"/>
                          </a:solidFill>
                          <a:effectLst/>
                        </a:rPr>
                        <a:t>tera</a:t>
                      </a:r>
                      <a:endParaRPr lang="en-SE"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SE" sz="1800" b="0" dirty="0">
                          <a:solidFill>
                            <a:schemeClr val="tx1"/>
                          </a:solidFill>
                          <a:effectLst/>
                        </a:rPr>
                        <a:t>10</a:t>
                      </a:r>
                      <a:r>
                        <a:rPr lang="en-SE" sz="1800" b="0" baseline="30000" dirty="0">
                          <a:solidFill>
                            <a:schemeClr val="tx1"/>
                          </a:solidFill>
                          <a:effectLst/>
                        </a:rPr>
                        <a:t>12</a:t>
                      </a:r>
                      <a:endParaRPr lang="en-SE"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SE" sz="1800" b="0" dirty="0">
                          <a:solidFill>
                            <a:schemeClr val="tx1"/>
                          </a:solidFill>
                          <a:effectLst/>
                        </a:rPr>
                        <a:t>1 000 000 000 000</a:t>
                      </a:r>
                      <a:endParaRPr lang="en-SE"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extLst>
                  <a:ext uri="{0D108BD9-81ED-4DB2-BD59-A6C34878D82A}">
                    <a16:rowId xmlns:a16="http://schemas.microsoft.com/office/drawing/2014/main" val="4017997996"/>
                  </a:ext>
                </a:extLst>
              </a:tr>
              <a:tr h="503076">
                <a:tc>
                  <a:txBody>
                    <a:bodyPr/>
                    <a:lstStyle/>
                    <a:p>
                      <a:pPr>
                        <a:spcBef>
                          <a:spcPts val="600"/>
                        </a:spcBef>
                        <a:spcAft>
                          <a:spcPts val="0"/>
                        </a:spcAft>
                      </a:pPr>
                      <a:r>
                        <a:rPr lang="en-SE" sz="1800" dirty="0">
                          <a:solidFill>
                            <a:schemeClr val="tx1"/>
                          </a:solidFill>
                          <a:effectLst/>
                        </a:rPr>
                        <a:t>G</a:t>
                      </a:r>
                      <a:endParaRPr lang="en-S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giga</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dirty="0">
                          <a:solidFill>
                            <a:schemeClr val="tx1"/>
                          </a:solidFill>
                          <a:effectLst/>
                        </a:rPr>
                        <a:t>10</a:t>
                      </a:r>
                      <a:r>
                        <a:rPr lang="en-SE" sz="1800" baseline="30000" dirty="0">
                          <a:solidFill>
                            <a:schemeClr val="tx1"/>
                          </a:solidFill>
                          <a:effectLst/>
                        </a:rPr>
                        <a:t>9</a:t>
                      </a:r>
                      <a:endParaRPr lang="en-S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1 000 000 000</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extLst>
                  <a:ext uri="{0D108BD9-81ED-4DB2-BD59-A6C34878D82A}">
                    <a16:rowId xmlns:a16="http://schemas.microsoft.com/office/drawing/2014/main" val="3318771914"/>
                  </a:ext>
                </a:extLst>
              </a:tr>
              <a:tr h="503076">
                <a:tc>
                  <a:txBody>
                    <a:bodyPr/>
                    <a:lstStyle/>
                    <a:p>
                      <a:pPr>
                        <a:spcBef>
                          <a:spcPts val="600"/>
                        </a:spcBef>
                        <a:spcAft>
                          <a:spcPts val="0"/>
                        </a:spcAft>
                      </a:pPr>
                      <a:r>
                        <a:rPr lang="en-SE" sz="1800" dirty="0">
                          <a:solidFill>
                            <a:schemeClr val="tx1"/>
                          </a:solidFill>
                          <a:effectLst/>
                        </a:rPr>
                        <a:t>M</a:t>
                      </a:r>
                      <a:endParaRPr lang="en-S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mega</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10</a:t>
                      </a:r>
                      <a:r>
                        <a:rPr lang="en-SE" sz="1800" baseline="30000">
                          <a:solidFill>
                            <a:schemeClr val="tx1"/>
                          </a:solidFill>
                          <a:effectLst/>
                        </a:rPr>
                        <a:t>6</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1 000 000</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extLst>
                  <a:ext uri="{0D108BD9-81ED-4DB2-BD59-A6C34878D82A}">
                    <a16:rowId xmlns:a16="http://schemas.microsoft.com/office/drawing/2014/main" val="2746900969"/>
                  </a:ext>
                </a:extLst>
              </a:tr>
              <a:tr h="503076">
                <a:tc>
                  <a:txBody>
                    <a:bodyPr/>
                    <a:lstStyle/>
                    <a:p>
                      <a:pPr>
                        <a:spcBef>
                          <a:spcPts val="600"/>
                        </a:spcBef>
                        <a:spcAft>
                          <a:spcPts val="0"/>
                        </a:spcAft>
                      </a:pPr>
                      <a:r>
                        <a:rPr lang="en-SE" sz="1800">
                          <a:solidFill>
                            <a:schemeClr val="tx1"/>
                          </a:solidFill>
                          <a:effectLst/>
                        </a:rPr>
                        <a:t>k</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dirty="0">
                          <a:solidFill>
                            <a:schemeClr val="tx1"/>
                          </a:solidFill>
                          <a:effectLst/>
                        </a:rPr>
                        <a:t>kilo</a:t>
                      </a:r>
                      <a:endParaRPr lang="en-S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10</a:t>
                      </a:r>
                      <a:r>
                        <a:rPr lang="en-SE" sz="1800" baseline="30000">
                          <a:solidFill>
                            <a:schemeClr val="tx1"/>
                          </a:solidFill>
                          <a:effectLst/>
                        </a:rPr>
                        <a:t>3</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1 000</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extLst>
                  <a:ext uri="{0D108BD9-81ED-4DB2-BD59-A6C34878D82A}">
                    <a16:rowId xmlns:a16="http://schemas.microsoft.com/office/drawing/2014/main" val="356167382"/>
                  </a:ext>
                </a:extLst>
              </a:tr>
              <a:tr h="503076">
                <a:tc>
                  <a:txBody>
                    <a:bodyPr/>
                    <a:lstStyle/>
                    <a:p>
                      <a:pPr>
                        <a:spcBef>
                          <a:spcPts val="600"/>
                        </a:spcBef>
                        <a:spcAft>
                          <a:spcPts val="0"/>
                        </a:spcAft>
                      </a:pPr>
                      <a:r>
                        <a:rPr lang="en-SE" sz="1800">
                          <a:solidFill>
                            <a:schemeClr val="tx1"/>
                          </a:solidFill>
                          <a:effectLst/>
                        </a:rPr>
                        <a:t> </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grundenhet</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10</a:t>
                      </a:r>
                      <a:r>
                        <a:rPr lang="en-SE" sz="1800" baseline="30000">
                          <a:solidFill>
                            <a:schemeClr val="tx1"/>
                          </a:solidFill>
                          <a:effectLst/>
                        </a:rPr>
                        <a:t>0</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1</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extLst>
                  <a:ext uri="{0D108BD9-81ED-4DB2-BD59-A6C34878D82A}">
                    <a16:rowId xmlns:a16="http://schemas.microsoft.com/office/drawing/2014/main" val="914965297"/>
                  </a:ext>
                </a:extLst>
              </a:tr>
              <a:tr h="503076">
                <a:tc>
                  <a:txBody>
                    <a:bodyPr/>
                    <a:lstStyle/>
                    <a:p>
                      <a:pPr>
                        <a:spcBef>
                          <a:spcPts val="600"/>
                        </a:spcBef>
                        <a:spcAft>
                          <a:spcPts val="0"/>
                        </a:spcAft>
                      </a:pPr>
                      <a:r>
                        <a:rPr lang="en-SE" sz="1800">
                          <a:solidFill>
                            <a:schemeClr val="tx1"/>
                          </a:solidFill>
                          <a:effectLst/>
                        </a:rPr>
                        <a:t>m</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milli</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10</a:t>
                      </a:r>
                      <a:r>
                        <a:rPr lang="en-SE" sz="1800" baseline="30000">
                          <a:solidFill>
                            <a:schemeClr val="tx1"/>
                          </a:solidFill>
                          <a:effectLst/>
                        </a:rPr>
                        <a:t>-3</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0,001</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extLst>
                  <a:ext uri="{0D108BD9-81ED-4DB2-BD59-A6C34878D82A}">
                    <a16:rowId xmlns:a16="http://schemas.microsoft.com/office/drawing/2014/main" val="176115145"/>
                  </a:ext>
                </a:extLst>
              </a:tr>
              <a:tr h="503076">
                <a:tc>
                  <a:txBody>
                    <a:bodyPr/>
                    <a:lstStyle/>
                    <a:p>
                      <a:pPr>
                        <a:spcBef>
                          <a:spcPts val="600"/>
                        </a:spcBef>
                        <a:spcAft>
                          <a:spcPts val="0"/>
                        </a:spcAft>
                      </a:pPr>
                      <a:r>
                        <a:rPr lang="en-SE" sz="1800">
                          <a:solidFill>
                            <a:schemeClr val="tx1"/>
                          </a:solidFill>
                          <a:effectLst/>
                        </a:rPr>
                        <a:t>μ</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mikro</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10</a:t>
                      </a:r>
                      <a:r>
                        <a:rPr lang="en-SE" sz="1800" baseline="30000">
                          <a:solidFill>
                            <a:schemeClr val="tx1"/>
                          </a:solidFill>
                          <a:effectLst/>
                        </a:rPr>
                        <a:t>-6</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0,000 001</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extLst>
                  <a:ext uri="{0D108BD9-81ED-4DB2-BD59-A6C34878D82A}">
                    <a16:rowId xmlns:a16="http://schemas.microsoft.com/office/drawing/2014/main" val="1273471920"/>
                  </a:ext>
                </a:extLst>
              </a:tr>
              <a:tr h="503076">
                <a:tc>
                  <a:txBody>
                    <a:bodyPr/>
                    <a:lstStyle/>
                    <a:p>
                      <a:pPr>
                        <a:spcBef>
                          <a:spcPts val="600"/>
                        </a:spcBef>
                        <a:spcAft>
                          <a:spcPts val="0"/>
                        </a:spcAft>
                      </a:pPr>
                      <a:r>
                        <a:rPr lang="en-SE" sz="1800">
                          <a:solidFill>
                            <a:schemeClr val="tx1"/>
                          </a:solidFill>
                          <a:effectLst/>
                        </a:rPr>
                        <a:t>n</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nano</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x ∙ 10</a:t>
                      </a:r>
                      <a:r>
                        <a:rPr lang="en-SE" sz="1800" baseline="30000">
                          <a:solidFill>
                            <a:schemeClr val="tx1"/>
                          </a:solidFill>
                          <a:effectLst/>
                        </a:rPr>
                        <a:t>-9</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0,000 000 001</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extLst>
                  <a:ext uri="{0D108BD9-81ED-4DB2-BD59-A6C34878D82A}">
                    <a16:rowId xmlns:a16="http://schemas.microsoft.com/office/drawing/2014/main" val="1981329070"/>
                  </a:ext>
                </a:extLst>
              </a:tr>
              <a:tr h="503076">
                <a:tc>
                  <a:txBody>
                    <a:bodyPr/>
                    <a:lstStyle/>
                    <a:p>
                      <a:pPr>
                        <a:spcBef>
                          <a:spcPts val="600"/>
                        </a:spcBef>
                        <a:spcAft>
                          <a:spcPts val="0"/>
                        </a:spcAft>
                      </a:pPr>
                      <a:r>
                        <a:rPr lang="en-SE" sz="1800">
                          <a:solidFill>
                            <a:schemeClr val="tx1"/>
                          </a:solidFill>
                          <a:effectLst/>
                        </a:rPr>
                        <a:t>p</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piko</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a:solidFill>
                            <a:schemeClr val="tx1"/>
                          </a:solidFill>
                          <a:effectLst/>
                        </a:rPr>
                        <a:t>x ∙ 10-12</a:t>
                      </a:r>
                      <a:endParaRPr lang="en-S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tc>
                  <a:txBody>
                    <a:bodyPr/>
                    <a:lstStyle/>
                    <a:p>
                      <a:pPr>
                        <a:spcBef>
                          <a:spcPts val="600"/>
                        </a:spcBef>
                        <a:spcAft>
                          <a:spcPts val="0"/>
                        </a:spcAft>
                      </a:pPr>
                      <a:r>
                        <a:rPr lang="en-SE" sz="1800" dirty="0">
                          <a:solidFill>
                            <a:schemeClr val="tx1"/>
                          </a:solidFill>
                          <a:effectLst/>
                        </a:rPr>
                        <a:t>0,000 000 000 001</a:t>
                      </a:r>
                      <a:endParaRPr lang="en-S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0" marR="228600" marT="114300" marB="114300" anchor="ctr">
                    <a:solidFill>
                      <a:schemeClr val="bg1">
                        <a:lumMod val="85000"/>
                      </a:schemeClr>
                    </a:solidFill>
                  </a:tcPr>
                </a:tc>
                <a:extLst>
                  <a:ext uri="{0D108BD9-81ED-4DB2-BD59-A6C34878D82A}">
                    <a16:rowId xmlns:a16="http://schemas.microsoft.com/office/drawing/2014/main" val="2448536744"/>
                  </a:ext>
                </a:extLst>
              </a:tr>
            </a:tbl>
          </a:graphicData>
        </a:graphic>
      </p:graphicFrame>
      <p:sp>
        <p:nvSpPr>
          <p:cNvPr id="3" name="Title 2">
            <a:extLst>
              <a:ext uri="{FF2B5EF4-FFF2-40B4-BE49-F238E27FC236}">
                <a16:creationId xmlns:a16="http://schemas.microsoft.com/office/drawing/2014/main" id="{DA972CB8-E1D7-8443-877B-7DA86447AF41}"/>
              </a:ext>
            </a:extLst>
          </p:cNvPr>
          <p:cNvSpPr>
            <a:spLocks noGrp="1"/>
          </p:cNvSpPr>
          <p:nvPr>
            <p:ph type="title"/>
          </p:nvPr>
        </p:nvSpPr>
        <p:spPr/>
        <p:txBody>
          <a:bodyPr>
            <a:normAutofit/>
          </a:bodyPr>
          <a:lstStyle/>
          <a:p>
            <a:r>
              <a:rPr lang="en-SE" b="1" dirty="0"/>
              <a:t>Prefix</a:t>
            </a:r>
            <a:endParaRPr lang="en-SE" dirty="0"/>
          </a:p>
        </p:txBody>
      </p:sp>
      <p:sp>
        <p:nvSpPr>
          <p:cNvPr id="2" name="Text Placeholder 1">
            <a:extLst>
              <a:ext uri="{FF2B5EF4-FFF2-40B4-BE49-F238E27FC236}">
                <a16:creationId xmlns:a16="http://schemas.microsoft.com/office/drawing/2014/main" id="{01A30668-15D3-9C4D-ACCE-C1F8970AAC8A}"/>
              </a:ext>
            </a:extLst>
          </p:cNvPr>
          <p:cNvSpPr>
            <a:spLocks noGrp="1"/>
          </p:cNvSpPr>
          <p:nvPr>
            <p:ph type="body" sz="quarter" idx="10"/>
          </p:nvPr>
        </p:nvSpPr>
        <p:spPr/>
        <p:txBody>
          <a:bodyPr>
            <a:normAutofit lnSpcReduction="10000"/>
          </a:bodyPr>
          <a:lstStyle/>
          <a:p>
            <a:r>
              <a:rPr lang="en-SE" dirty="0"/>
              <a:t>1.1 Grundläggande ellära</a:t>
            </a:r>
          </a:p>
        </p:txBody>
      </p:sp>
      <p:sp>
        <p:nvSpPr>
          <p:cNvPr id="5" name="Slide Number Placeholder 4">
            <a:extLst>
              <a:ext uri="{FF2B5EF4-FFF2-40B4-BE49-F238E27FC236}">
                <a16:creationId xmlns:a16="http://schemas.microsoft.com/office/drawing/2014/main" id="{E215667C-B710-BD49-B878-F2C7A8677279}"/>
              </a:ext>
            </a:extLst>
          </p:cNvPr>
          <p:cNvSpPr>
            <a:spLocks noGrp="1"/>
          </p:cNvSpPr>
          <p:nvPr>
            <p:ph type="sldNum" sz="quarter" idx="13"/>
          </p:nvPr>
        </p:nvSpPr>
        <p:spPr/>
        <p:txBody>
          <a:bodyPr/>
          <a:lstStyle/>
          <a:p>
            <a:fld id="{5818BEF9-6AEC-154B-B50F-057E6E327BFC}" type="slidenum">
              <a:rPr lang="en-SE" smtClean="0"/>
              <a:t>7</a:t>
            </a:fld>
            <a:endParaRPr lang="en-SE" dirty="0"/>
          </a:p>
        </p:txBody>
      </p:sp>
    </p:spTree>
    <p:extLst>
      <p:ext uri="{BB962C8B-B14F-4D97-AF65-F5344CB8AC3E}">
        <p14:creationId xmlns:p14="http://schemas.microsoft.com/office/powerpoint/2010/main" val="14506521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D4498F-48E7-3045-A030-F77FF35A4FA8}"/>
              </a:ext>
            </a:extLst>
          </p:cNvPr>
          <p:cNvSpPr>
            <a:spLocks noGrp="1"/>
          </p:cNvSpPr>
          <p:nvPr>
            <p:ph type="title"/>
          </p:nvPr>
        </p:nvSpPr>
        <p:spPr/>
        <p:txBody>
          <a:bodyPr/>
          <a:lstStyle/>
          <a:p>
            <a:r>
              <a:rPr lang="en-SE" dirty="0"/>
              <a:t>LIN-buss</a:t>
            </a:r>
          </a:p>
        </p:txBody>
      </p:sp>
      <p:sp>
        <p:nvSpPr>
          <p:cNvPr id="6" name="Text Placeholder 5">
            <a:extLst>
              <a:ext uri="{FF2B5EF4-FFF2-40B4-BE49-F238E27FC236}">
                <a16:creationId xmlns:a16="http://schemas.microsoft.com/office/drawing/2014/main" id="{3D0A985B-CF43-6547-9569-81A90AC72C65}"/>
              </a:ext>
            </a:extLst>
          </p:cNvPr>
          <p:cNvSpPr>
            <a:spLocks noGrp="1"/>
          </p:cNvSpPr>
          <p:nvPr>
            <p:ph type="body" sz="quarter" idx="10"/>
          </p:nvPr>
        </p:nvSpPr>
        <p:spPr/>
        <p:txBody>
          <a:bodyPr>
            <a:normAutofit lnSpcReduction="10000"/>
          </a:bodyPr>
          <a:lstStyle/>
          <a:p>
            <a:r>
              <a:rPr lang="en-SE" dirty="0"/>
              <a:t>2.2 Fordonsel</a:t>
            </a:r>
          </a:p>
          <a:p>
            <a:endParaRPr lang="en-SE" dirty="0"/>
          </a:p>
        </p:txBody>
      </p:sp>
      <p:sp>
        <p:nvSpPr>
          <p:cNvPr id="7" name="Content Placeholder 6">
            <a:extLst>
              <a:ext uri="{FF2B5EF4-FFF2-40B4-BE49-F238E27FC236}">
                <a16:creationId xmlns:a16="http://schemas.microsoft.com/office/drawing/2014/main" id="{B74968C0-8A77-884D-ABA5-2FF06C5BCB72}"/>
              </a:ext>
            </a:extLst>
          </p:cNvPr>
          <p:cNvSpPr>
            <a:spLocks noGrp="1"/>
          </p:cNvSpPr>
          <p:nvPr>
            <p:ph idx="1"/>
          </p:nvPr>
        </p:nvSpPr>
        <p:spPr/>
        <p:txBody>
          <a:bodyPr/>
          <a:lstStyle/>
          <a:p>
            <a:r>
              <a:rPr lang="sv-SE" dirty="0"/>
              <a:t>LIN är ett enklare och långsammare nätverk en CAN. Det är billigare och avsett för funktioner som inte är tidskritiska. </a:t>
            </a:r>
          </a:p>
          <a:p>
            <a:r>
              <a:rPr lang="sv-SE" dirty="0"/>
              <a:t>LIN har sitt ursprung i enklare datanätverk från olika </a:t>
            </a:r>
            <a:r>
              <a:rPr lang="sv-SE" dirty="0" err="1"/>
              <a:t>billtillverkare</a:t>
            </a:r>
            <a:r>
              <a:rPr lang="sv-SE" dirty="0"/>
              <a:t> på 1980-talet som så småningom standardiserades på 1990-talet när flera europeiska biltillverkare gick samman och skapade </a:t>
            </a:r>
            <a:r>
              <a:rPr lang="sv-SE" i="1" dirty="0"/>
              <a:t>The LIN </a:t>
            </a:r>
            <a:r>
              <a:rPr lang="sv-SE" i="1" dirty="0" err="1"/>
              <a:t>Consortium</a:t>
            </a:r>
            <a:r>
              <a:rPr lang="sv-SE" dirty="0"/>
              <a:t>. Redan 2010 utgjorde LIN en de facto-standard över hela världen.</a:t>
            </a:r>
          </a:p>
          <a:p>
            <a:r>
              <a:rPr lang="sv-SE" dirty="0"/>
              <a:t>Istället för CAN-bussens dubbla kablar har LIN-bussen bara en signalkabel. Signaleringen styrs av en </a:t>
            </a:r>
            <a:r>
              <a:rPr lang="sv-SE" i="1" dirty="0"/>
              <a:t>master</a:t>
            </a:r>
            <a:r>
              <a:rPr lang="sv-SE" dirty="0"/>
              <a:t> som kan kontrollera upp till 16 noder. </a:t>
            </a:r>
          </a:p>
          <a:p>
            <a:r>
              <a:rPr lang="sv-SE" b="1" dirty="0"/>
              <a:t>LIN är vanligt för:</a:t>
            </a:r>
            <a:r>
              <a:rPr lang="sv-SE" dirty="0"/>
              <a:t> Manöverknapparna kring ratten och på instrumentbrädan, klimatsystemet (reglage, sensorer och motorer), dörrarna (knappar, lås, backspeglar), stolar (värmeelement, positionsgivare, justeringsmotorer), innertak (taklucka, sensorer), belysning (strålkastare, baklyktor, släpvagnskontakt) och motor (sensorer, </a:t>
            </a:r>
            <a:r>
              <a:rPr lang="sv-SE" dirty="0" err="1"/>
              <a:t>aktuerare</a:t>
            </a:r>
            <a:r>
              <a:rPr lang="sv-SE" dirty="0"/>
              <a:t>, </a:t>
            </a:r>
            <a:r>
              <a:rPr lang="sv-SE" dirty="0" err="1"/>
              <a:t>laddregulator</a:t>
            </a:r>
            <a:r>
              <a:rPr lang="sv-SE" dirty="0"/>
              <a:t>). </a:t>
            </a:r>
          </a:p>
          <a:p>
            <a:r>
              <a:rPr lang="sv-SE" dirty="0"/>
              <a:t>Det är en särskilt stor fördel att ha en databuss, när det gäller mekaniskt rörliga komponenter som de nämnda, eftersom det blir problem att ha många trådar i kablage. CAN är ofta för påkostat för dessa. Ett ratt med till exempel tio knappar blir svår att dra kablar till, men LIN:s tre kablar inklusive strömmatning går bra.</a:t>
            </a:r>
          </a:p>
          <a:p>
            <a:endParaRPr lang="sv-SE" dirty="0"/>
          </a:p>
        </p:txBody>
      </p:sp>
      <p:sp>
        <p:nvSpPr>
          <p:cNvPr id="2" name="Slide Number Placeholder 1">
            <a:extLst>
              <a:ext uri="{FF2B5EF4-FFF2-40B4-BE49-F238E27FC236}">
                <a16:creationId xmlns:a16="http://schemas.microsoft.com/office/drawing/2014/main" id="{D4C04602-2532-F64E-BBFD-33C3422AE614}"/>
              </a:ext>
            </a:extLst>
          </p:cNvPr>
          <p:cNvSpPr>
            <a:spLocks noGrp="1"/>
          </p:cNvSpPr>
          <p:nvPr>
            <p:ph type="sldNum" sz="quarter" idx="13"/>
          </p:nvPr>
        </p:nvSpPr>
        <p:spPr/>
        <p:txBody>
          <a:bodyPr/>
          <a:lstStyle/>
          <a:p>
            <a:fld id="{5818BEF9-6AEC-154B-B50F-057E6E327BFC}" type="slidenum">
              <a:rPr lang="en-SE" smtClean="0"/>
              <a:t>70</a:t>
            </a:fld>
            <a:endParaRPr lang="en-SE" dirty="0"/>
          </a:p>
        </p:txBody>
      </p:sp>
    </p:spTree>
    <p:extLst>
      <p:ext uri="{BB962C8B-B14F-4D97-AF65-F5344CB8AC3E}">
        <p14:creationId xmlns:p14="http://schemas.microsoft.com/office/powerpoint/2010/main" val="4089121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D4498F-48E7-3045-A030-F77FF35A4FA8}"/>
              </a:ext>
            </a:extLst>
          </p:cNvPr>
          <p:cNvSpPr>
            <a:spLocks noGrp="1"/>
          </p:cNvSpPr>
          <p:nvPr>
            <p:ph type="title"/>
          </p:nvPr>
        </p:nvSpPr>
        <p:spPr/>
        <p:txBody>
          <a:bodyPr/>
          <a:lstStyle/>
          <a:p>
            <a:r>
              <a:rPr lang="en-SE" dirty="0"/>
              <a:t>MOST-buss</a:t>
            </a:r>
          </a:p>
        </p:txBody>
      </p:sp>
      <p:sp>
        <p:nvSpPr>
          <p:cNvPr id="6" name="Text Placeholder 5">
            <a:extLst>
              <a:ext uri="{FF2B5EF4-FFF2-40B4-BE49-F238E27FC236}">
                <a16:creationId xmlns:a16="http://schemas.microsoft.com/office/drawing/2014/main" id="{3D0A985B-CF43-6547-9569-81A90AC72C65}"/>
              </a:ext>
            </a:extLst>
          </p:cNvPr>
          <p:cNvSpPr>
            <a:spLocks noGrp="1"/>
          </p:cNvSpPr>
          <p:nvPr>
            <p:ph type="body" sz="quarter" idx="10"/>
          </p:nvPr>
        </p:nvSpPr>
        <p:spPr/>
        <p:txBody>
          <a:bodyPr>
            <a:normAutofit lnSpcReduction="10000"/>
          </a:bodyPr>
          <a:lstStyle/>
          <a:p>
            <a:r>
              <a:rPr lang="en-SE" dirty="0"/>
              <a:t>2.2 Fordonsel</a:t>
            </a:r>
          </a:p>
          <a:p>
            <a:endParaRPr lang="en-SE" dirty="0"/>
          </a:p>
        </p:txBody>
      </p:sp>
      <p:sp>
        <p:nvSpPr>
          <p:cNvPr id="7" name="Content Placeholder 6">
            <a:extLst>
              <a:ext uri="{FF2B5EF4-FFF2-40B4-BE49-F238E27FC236}">
                <a16:creationId xmlns:a16="http://schemas.microsoft.com/office/drawing/2014/main" id="{B74968C0-8A77-884D-ABA5-2FF06C5BCB72}"/>
              </a:ext>
            </a:extLst>
          </p:cNvPr>
          <p:cNvSpPr>
            <a:spLocks noGrp="1"/>
          </p:cNvSpPr>
          <p:nvPr>
            <p:ph idx="1"/>
          </p:nvPr>
        </p:nvSpPr>
        <p:spPr/>
        <p:txBody>
          <a:bodyPr/>
          <a:lstStyle/>
          <a:p>
            <a:r>
              <a:rPr lang="sv-SE" dirty="0"/>
              <a:t>MOST är ett nätverk för snabb överföring av främst ljud, bild och film mellan </a:t>
            </a:r>
            <a:r>
              <a:rPr lang="sv-SE" dirty="0" err="1"/>
              <a:t>mediaenheter</a:t>
            </a:r>
            <a:r>
              <a:rPr lang="sv-SE" dirty="0"/>
              <a:t> eller styrenheter i fordon. </a:t>
            </a:r>
          </a:p>
          <a:p>
            <a:r>
              <a:rPr lang="sv-SE" dirty="0"/>
              <a:t>Exempel på enheter i ett fordons MOST-nätverk är radiomottagare, DVD-spelare, mikrofon, högtalare, bildskärm, navigationssystem, USB-uttag mm. MOST är kopplat i en ring, vanligen via optiska fibrer av plast.</a:t>
            </a:r>
          </a:p>
          <a:p>
            <a:r>
              <a:rPr lang="sv-SE" dirty="0"/>
              <a:t>Fördelen med optisk fiber är okänslighet mot störningsfält och hög hastighet. Fördelen med plastfiber jämfört med fiber av glas är lägre pris samt enkla och billiga kontaktdon som är lätta att ansluta och skarva.</a:t>
            </a:r>
          </a:p>
          <a:p>
            <a:r>
              <a:rPr lang="sv-SE" dirty="0"/>
              <a:t>MOST tillkom genom att ett antal biltillverkare och underleverantörer 1998 bildade </a:t>
            </a:r>
            <a:r>
              <a:rPr lang="sv-SE" i="1" dirty="0"/>
              <a:t>The MOST Corporation</a:t>
            </a:r>
            <a:r>
              <a:rPr lang="sv-SE" dirty="0"/>
              <a:t>, ett bolag med målet att definiera en standard och underhålla ett protokoll för multimediakommunikation i bilar.</a:t>
            </a:r>
          </a:p>
          <a:p>
            <a:endParaRPr lang="sv-SE" dirty="0"/>
          </a:p>
        </p:txBody>
      </p:sp>
      <p:sp>
        <p:nvSpPr>
          <p:cNvPr id="2" name="Slide Number Placeholder 1">
            <a:extLst>
              <a:ext uri="{FF2B5EF4-FFF2-40B4-BE49-F238E27FC236}">
                <a16:creationId xmlns:a16="http://schemas.microsoft.com/office/drawing/2014/main" id="{E61591B4-1E5B-A74A-80D5-C8363E234C61}"/>
              </a:ext>
            </a:extLst>
          </p:cNvPr>
          <p:cNvSpPr>
            <a:spLocks noGrp="1"/>
          </p:cNvSpPr>
          <p:nvPr>
            <p:ph type="sldNum" sz="quarter" idx="13"/>
          </p:nvPr>
        </p:nvSpPr>
        <p:spPr/>
        <p:txBody>
          <a:bodyPr/>
          <a:lstStyle/>
          <a:p>
            <a:fld id="{5818BEF9-6AEC-154B-B50F-057E6E327BFC}" type="slidenum">
              <a:rPr lang="en-SE" smtClean="0"/>
              <a:t>71</a:t>
            </a:fld>
            <a:endParaRPr lang="en-SE" dirty="0"/>
          </a:p>
        </p:txBody>
      </p:sp>
    </p:spTree>
    <p:extLst>
      <p:ext uri="{BB962C8B-B14F-4D97-AF65-F5344CB8AC3E}">
        <p14:creationId xmlns:p14="http://schemas.microsoft.com/office/powerpoint/2010/main" val="2540207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D4498F-48E7-3045-A030-F77FF35A4FA8}"/>
              </a:ext>
            </a:extLst>
          </p:cNvPr>
          <p:cNvSpPr>
            <a:spLocks noGrp="1"/>
          </p:cNvSpPr>
          <p:nvPr>
            <p:ph type="title"/>
          </p:nvPr>
        </p:nvSpPr>
        <p:spPr/>
        <p:txBody>
          <a:bodyPr/>
          <a:lstStyle/>
          <a:p>
            <a:r>
              <a:rPr lang="en-SE" dirty="0"/>
              <a:t>Breakout-boxar</a:t>
            </a:r>
          </a:p>
        </p:txBody>
      </p:sp>
      <p:sp>
        <p:nvSpPr>
          <p:cNvPr id="6" name="Text Placeholder 5">
            <a:extLst>
              <a:ext uri="{FF2B5EF4-FFF2-40B4-BE49-F238E27FC236}">
                <a16:creationId xmlns:a16="http://schemas.microsoft.com/office/drawing/2014/main" id="{3D0A985B-CF43-6547-9569-81A90AC72C65}"/>
              </a:ext>
            </a:extLst>
          </p:cNvPr>
          <p:cNvSpPr>
            <a:spLocks noGrp="1"/>
          </p:cNvSpPr>
          <p:nvPr>
            <p:ph type="body" sz="quarter" idx="10"/>
          </p:nvPr>
        </p:nvSpPr>
        <p:spPr/>
        <p:txBody>
          <a:bodyPr>
            <a:normAutofit lnSpcReduction="10000"/>
          </a:bodyPr>
          <a:lstStyle/>
          <a:p>
            <a:r>
              <a:rPr lang="en-SE" dirty="0"/>
              <a:t>2.2 Fordonsel</a:t>
            </a:r>
          </a:p>
          <a:p>
            <a:endParaRPr lang="en-SE" dirty="0"/>
          </a:p>
        </p:txBody>
      </p:sp>
      <p:sp>
        <p:nvSpPr>
          <p:cNvPr id="7" name="Content Placeholder 6">
            <a:extLst>
              <a:ext uri="{FF2B5EF4-FFF2-40B4-BE49-F238E27FC236}">
                <a16:creationId xmlns:a16="http://schemas.microsoft.com/office/drawing/2014/main" id="{B74968C0-8A77-884D-ABA5-2FF06C5BCB72}"/>
              </a:ext>
            </a:extLst>
          </p:cNvPr>
          <p:cNvSpPr>
            <a:spLocks noGrp="1"/>
          </p:cNvSpPr>
          <p:nvPr>
            <p:ph idx="1"/>
          </p:nvPr>
        </p:nvSpPr>
        <p:spPr>
          <a:xfrm>
            <a:off x="392113" y="1275911"/>
            <a:ext cx="4760912" cy="5070914"/>
          </a:xfrm>
        </p:spPr>
        <p:txBody>
          <a:bodyPr/>
          <a:lstStyle/>
          <a:p>
            <a:r>
              <a:rPr lang="sv-SE" dirty="0"/>
              <a:t>En </a:t>
            </a:r>
            <a:r>
              <a:rPr lang="sv-SE" dirty="0" err="1"/>
              <a:t>breakout</a:t>
            </a:r>
            <a:r>
              <a:rPr lang="sv-SE" dirty="0"/>
              <a:t>-box är en testutrustning som kan anslutas till ett kontaktdon med många kontaktorer, och som kan användas för att göra mätningar på signalerna i enstaka kontaktorer i kontaktdonet. </a:t>
            </a:r>
          </a:p>
          <a:p>
            <a:r>
              <a:rPr lang="sv-SE" dirty="0"/>
              <a:t>En </a:t>
            </a:r>
            <a:r>
              <a:rPr lang="sv-SE" dirty="0" err="1"/>
              <a:t>breakout</a:t>
            </a:r>
            <a:r>
              <a:rPr lang="sv-SE" dirty="0"/>
              <a:t>-box kan till exempel anslutas till kablaget från ECM (Engine Control </a:t>
            </a:r>
            <a:r>
              <a:rPr lang="sv-SE" dirty="0" err="1"/>
              <a:t>Module</a:t>
            </a:r>
            <a:r>
              <a:rPr lang="sv-SE" dirty="0"/>
              <a:t>) eller ECU (Engine Control </a:t>
            </a:r>
            <a:r>
              <a:rPr lang="sv-SE" dirty="0" err="1"/>
              <a:t>Unit</a:t>
            </a:r>
            <a:r>
              <a:rPr lang="sv-SE" dirty="0"/>
              <a:t>) och ger då elektrisk access till sensorer, </a:t>
            </a:r>
            <a:r>
              <a:rPr lang="sv-SE" dirty="0" err="1"/>
              <a:t>aktuatorer</a:t>
            </a:r>
            <a:r>
              <a:rPr lang="sv-SE" dirty="0"/>
              <a:t>, kretsar och andra enheter som kontrolleras av </a:t>
            </a:r>
            <a:r>
              <a:rPr lang="sv-SE" dirty="0" err="1"/>
              <a:t>ECM:en</a:t>
            </a:r>
            <a:r>
              <a:rPr lang="sv-SE" dirty="0"/>
              <a:t>. </a:t>
            </a:r>
          </a:p>
          <a:p>
            <a:r>
              <a:rPr lang="sv-SE" dirty="0" err="1"/>
              <a:t>Breakout</a:t>
            </a:r>
            <a:r>
              <a:rPr lang="sv-SE" dirty="0"/>
              <a:t>-boxar är ofta specifika för varje fordonstillverkare, men det finns också universella </a:t>
            </a:r>
            <a:r>
              <a:rPr lang="sv-SE" dirty="0" err="1"/>
              <a:t>breakout</a:t>
            </a:r>
            <a:r>
              <a:rPr lang="sv-SE" dirty="0"/>
              <a:t>-boxar. </a:t>
            </a:r>
          </a:p>
        </p:txBody>
      </p:sp>
      <p:pic>
        <p:nvPicPr>
          <p:cNvPr id="4" name="Picture 3">
            <a:extLst>
              <a:ext uri="{FF2B5EF4-FFF2-40B4-BE49-F238E27FC236}">
                <a16:creationId xmlns:a16="http://schemas.microsoft.com/office/drawing/2014/main" id="{85CA1435-3274-904B-9B76-5581F3AD1A5E}"/>
              </a:ext>
            </a:extLst>
          </p:cNvPr>
          <p:cNvPicPr>
            <a:picLocks noChangeAspect="1"/>
          </p:cNvPicPr>
          <p:nvPr/>
        </p:nvPicPr>
        <p:blipFill>
          <a:blip r:embed="rId2"/>
          <a:stretch>
            <a:fillRect/>
          </a:stretch>
        </p:blipFill>
        <p:spPr>
          <a:xfrm>
            <a:off x="5942806" y="1114425"/>
            <a:ext cx="3251752" cy="4314825"/>
          </a:xfrm>
          <a:prstGeom prst="rect">
            <a:avLst/>
          </a:prstGeom>
        </p:spPr>
      </p:pic>
      <p:sp>
        <p:nvSpPr>
          <p:cNvPr id="2" name="Slide Number Placeholder 1">
            <a:extLst>
              <a:ext uri="{FF2B5EF4-FFF2-40B4-BE49-F238E27FC236}">
                <a16:creationId xmlns:a16="http://schemas.microsoft.com/office/drawing/2014/main" id="{5EF816F3-37A7-2E41-8B8F-DA874CED6AF6}"/>
              </a:ext>
            </a:extLst>
          </p:cNvPr>
          <p:cNvSpPr>
            <a:spLocks noGrp="1"/>
          </p:cNvSpPr>
          <p:nvPr>
            <p:ph type="sldNum" sz="quarter" idx="13"/>
          </p:nvPr>
        </p:nvSpPr>
        <p:spPr/>
        <p:txBody>
          <a:bodyPr/>
          <a:lstStyle/>
          <a:p>
            <a:fld id="{5818BEF9-6AEC-154B-B50F-057E6E327BFC}" type="slidenum">
              <a:rPr lang="en-SE" smtClean="0"/>
              <a:t>72</a:t>
            </a:fld>
            <a:endParaRPr lang="en-SE" dirty="0"/>
          </a:p>
        </p:txBody>
      </p:sp>
    </p:spTree>
    <p:extLst>
      <p:ext uri="{BB962C8B-B14F-4D97-AF65-F5344CB8AC3E}">
        <p14:creationId xmlns:p14="http://schemas.microsoft.com/office/powerpoint/2010/main" val="8930802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92E7F9B-5D58-E64A-A363-B88C8007074E}"/>
              </a:ext>
            </a:extLst>
          </p:cNvPr>
          <p:cNvSpPr>
            <a:spLocks noGrp="1"/>
          </p:cNvSpPr>
          <p:nvPr>
            <p:ph idx="1"/>
          </p:nvPr>
        </p:nvSpPr>
        <p:spPr/>
        <p:txBody>
          <a:bodyPr/>
          <a:lstStyle/>
          <a:p>
            <a:r>
              <a:rPr lang="en-SE" dirty="0"/>
              <a:t>I det här avsnittet går vi igenom vilka risker som man kan utsätta sig själv och andra för med el och hur elektricitet påverkar kroppen. </a:t>
            </a:r>
          </a:p>
          <a:p>
            <a:r>
              <a:rPr lang="en-SE" dirty="0"/>
              <a:t>Vi ska också titta på hur man kan arbeta med säkerhet för att minimera riskerna och på hur man ska agera om det trots allt inträffar en olycka. </a:t>
            </a:r>
          </a:p>
        </p:txBody>
      </p:sp>
      <p:sp>
        <p:nvSpPr>
          <p:cNvPr id="4" name="Title 3">
            <a:extLst>
              <a:ext uri="{FF2B5EF4-FFF2-40B4-BE49-F238E27FC236}">
                <a16:creationId xmlns:a16="http://schemas.microsoft.com/office/drawing/2014/main" id="{9548C523-F31D-E248-9B47-D5F27F23461D}"/>
              </a:ext>
            </a:extLst>
          </p:cNvPr>
          <p:cNvSpPr>
            <a:spLocks noGrp="1"/>
          </p:cNvSpPr>
          <p:nvPr>
            <p:ph type="title"/>
          </p:nvPr>
        </p:nvSpPr>
        <p:spPr/>
        <p:txBody>
          <a:bodyPr/>
          <a:lstStyle/>
          <a:p>
            <a:r>
              <a:rPr lang="en-SE" dirty="0"/>
              <a:t>Risker och säkerhet</a:t>
            </a:r>
          </a:p>
        </p:txBody>
      </p:sp>
      <p:sp>
        <p:nvSpPr>
          <p:cNvPr id="6" name="Text Placeholder 5">
            <a:extLst>
              <a:ext uri="{FF2B5EF4-FFF2-40B4-BE49-F238E27FC236}">
                <a16:creationId xmlns:a16="http://schemas.microsoft.com/office/drawing/2014/main" id="{6B764C4E-50C5-864E-B609-5621E4C7ABF4}"/>
              </a:ext>
            </a:extLst>
          </p:cNvPr>
          <p:cNvSpPr>
            <a:spLocks noGrp="1"/>
          </p:cNvSpPr>
          <p:nvPr>
            <p:ph type="body" sz="quarter" idx="10"/>
          </p:nvPr>
        </p:nvSpPr>
        <p:spPr/>
        <p:txBody>
          <a:bodyPr>
            <a:normAutofit lnSpcReduction="10000"/>
          </a:bodyPr>
          <a:lstStyle/>
          <a:p>
            <a:r>
              <a:rPr lang="en-SE" dirty="0"/>
              <a:t>3 Risker och säkerhet</a:t>
            </a:r>
          </a:p>
        </p:txBody>
      </p:sp>
      <p:pic>
        <p:nvPicPr>
          <p:cNvPr id="7" name="Picture 6" descr="\\gbw9061102\proj\9413-shr-vc059300\50132_Technical_Training\Work_In_Progress\515H_batterikurs\Bilder\Bilder till Hanna\strömgenomgång_s_24.jpg">
            <a:extLst>
              <a:ext uri="{FF2B5EF4-FFF2-40B4-BE49-F238E27FC236}">
                <a16:creationId xmlns:a16="http://schemas.microsoft.com/office/drawing/2014/main" id="{1D656A93-FC8E-DB41-871A-AA73FEAA3DE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5537" y="2924891"/>
            <a:ext cx="4339442" cy="3249202"/>
          </a:xfrm>
          <a:prstGeom prst="rect">
            <a:avLst/>
          </a:prstGeom>
          <a:noFill/>
          <a:ln>
            <a:noFill/>
          </a:ln>
        </p:spPr>
      </p:pic>
      <p:sp>
        <p:nvSpPr>
          <p:cNvPr id="2" name="Slide Number Placeholder 1">
            <a:extLst>
              <a:ext uri="{FF2B5EF4-FFF2-40B4-BE49-F238E27FC236}">
                <a16:creationId xmlns:a16="http://schemas.microsoft.com/office/drawing/2014/main" id="{BC89EACB-1B80-7441-A96C-418815DED5C5}"/>
              </a:ext>
            </a:extLst>
          </p:cNvPr>
          <p:cNvSpPr>
            <a:spLocks noGrp="1"/>
          </p:cNvSpPr>
          <p:nvPr>
            <p:ph type="sldNum" sz="quarter" idx="13"/>
          </p:nvPr>
        </p:nvSpPr>
        <p:spPr/>
        <p:txBody>
          <a:bodyPr/>
          <a:lstStyle/>
          <a:p>
            <a:fld id="{5818BEF9-6AEC-154B-B50F-057E6E327BFC}" type="slidenum">
              <a:rPr lang="en-SE" smtClean="0"/>
              <a:t>73</a:t>
            </a:fld>
            <a:endParaRPr lang="en-SE" dirty="0"/>
          </a:p>
        </p:txBody>
      </p:sp>
    </p:spTree>
    <p:extLst>
      <p:ext uri="{BB962C8B-B14F-4D97-AF65-F5344CB8AC3E}">
        <p14:creationId xmlns:p14="http://schemas.microsoft.com/office/powerpoint/2010/main" val="1883969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37AD07-F10C-E04C-91E1-A642A4477C3F}"/>
              </a:ext>
            </a:extLst>
          </p:cNvPr>
          <p:cNvSpPr>
            <a:spLocks noGrp="1"/>
          </p:cNvSpPr>
          <p:nvPr>
            <p:ph idx="1"/>
          </p:nvPr>
        </p:nvSpPr>
        <p:spPr/>
        <p:txBody>
          <a:bodyPr/>
          <a:lstStyle/>
          <a:p>
            <a:r>
              <a:rPr lang="en-SE" dirty="0"/>
              <a:t>Ett sätt att illustrera farorna med el är att titta på statistiken för elolyckor i Sverige:</a:t>
            </a:r>
          </a:p>
          <a:p>
            <a:endParaRPr lang="en-SE" dirty="0"/>
          </a:p>
        </p:txBody>
      </p:sp>
      <p:sp>
        <p:nvSpPr>
          <p:cNvPr id="3" name="Title 2">
            <a:extLst>
              <a:ext uri="{FF2B5EF4-FFF2-40B4-BE49-F238E27FC236}">
                <a16:creationId xmlns:a16="http://schemas.microsoft.com/office/drawing/2014/main" id="{80167877-92D4-1D45-B7CA-E93C048E6734}"/>
              </a:ext>
            </a:extLst>
          </p:cNvPr>
          <p:cNvSpPr>
            <a:spLocks noGrp="1"/>
          </p:cNvSpPr>
          <p:nvPr>
            <p:ph type="title"/>
          </p:nvPr>
        </p:nvSpPr>
        <p:spPr/>
        <p:txBody>
          <a:bodyPr/>
          <a:lstStyle/>
          <a:p>
            <a:r>
              <a:rPr lang="en-SE" dirty="0"/>
              <a:t>Risker med el</a:t>
            </a:r>
          </a:p>
        </p:txBody>
      </p:sp>
      <p:sp>
        <p:nvSpPr>
          <p:cNvPr id="4" name="Text Placeholder 3">
            <a:extLst>
              <a:ext uri="{FF2B5EF4-FFF2-40B4-BE49-F238E27FC236}">
                <a16:creationId xmlns:a16="http://schemas.microsoft.com/office/drawing/2014/main" id="{3D8AB702-AB47-7C45-B3E6-5DAEC19668F0}"/>
              </a:ext>
            </a:extLst>
          </p:cNvPr>
          <p:cNvSpPr>
            <a:spLocks noGrp="1"/>
          </p:cNvSpPr>
          <p:nvPr>
            <p:ph type="body" sz="quarter" idx="10"/>
          </p:nvPr>
        </p:nvSpPr>
        <p:spPr/>
        <p:txBody>
          <a:bodyPr>
            <a:normAutofit lnSpcReduction="10000"/>
          </a:bodyPr>
          <a:lstStyle/>
          <a:p>
            <a:r>
              <a:rPr lang="en-SE" dirty="0"/>
              <a:t>3.1 Risker</a:t>
            </a:r>
          </a:p>
        </p:txBody>
      </p:sp>
      <p:graphicFrame>
        <p:nvGraphicFramePr>
          <p:cNvPr id="5" name="Table 4">
            <a:extLst>
              <a:ext uri="{FF2B5EF4-FFF2-40B4-BE49-F238E27FC236}">
                <a16:creationId xmlns:a16="http://schemas.microsoft.com/office/drawing/2014/main" id="{1902EA4F-C44F-ED4D-AF89-DE3C176E3C90}"/>
              </a:ext>
            </a:extLst>
          </p:cNvPr>
          <p:cNvGraphicFramePr>
            <a:graphicFrameLocks noGrp="1"/>
          </p:cNvGraphicFramePr>
          <p:nvPr>
            <p:extLst>
              <p:ext uri="{D42A27DB-BD31-4B8C-83A1-F6EECF244321}">
                <p14:modId xmlns:p14="http://schemas.microsoft.com/office/powerpoint/2010/main" val="1958071983"/>
              </p:ext>
            </p:extLst>
          </p:nvPr>
        </p:nvGraphicFramePr>
        <p:xfrm>
          <a:off x="409575" y="2060400"/>
          <a:ext cx="5508000" cy="2021840"/>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2572937154"/>
                    </a:ext>
                  </a:extLst>
                </a:gridCol>
                <a:gridCol w="648000">
                  <a:extLst>
                    <a:ext uri="{9D8B030D-6E8A-4147-A177-3AD203B41FA5}">
                      <a16:colId xmlns:a16="http://schemas.microsoft.com/office/drawing/2014/main" val="3981514463"/>
                    </a:ext>
                  </a:extLst>
                </a:gridCol>
                <a:gridCol w="648000">
                  <a:extLst>
                    <a:ext uri="{9D8B030D-6E8A-4147-A177-3AD203B41FA5}">
                      <a16:colId xmlns:a16="http://schemas.microsoft.com/office/drawing/2014/main" val="165880700"/>
                    </a:ext>
                  </a:extLst>
                </a:gridCol>
                <a:gridCol w="648000">
                  <a:extLst>
                    <a:ext uri="{9D8B030D-6E8A-4147-A177-3AD203B41FA5}">
                      <a16:colId xmlns:a16="http://schemas.microsoft.com/office/drawing/2014/main" val="1518163680"/>
                    </a:ext>
                  </a:extLst>
                </a:gridCol>
                <a:gridCol w="648000">
                  <a:extLst>
                    <a:ext uri="{9D8B030D-6E8A-4147-A177-3AD203B41FA5}">
                      <a16:colId xmlns:a16="http://schemas.microsoft.com/office/drawing/2014/main" val="3905497043"/>
                    </a:ext>
                  </a:extLst>
                </a:gridCol>
                <a:gridCol w="648000">
                  <a:extLst>
                    <a:ext uri="{9D8B030D-6E8A-4147-A177-3AD203B41FA5}">
                      <a16:colId xmlns:a16="http://schemas.microsoft.com/office/drawing/2014/main" val="3783335145"/>
                    </a:ext>
                  </a:extLst>
                </a:gridCol>
                <a:gridCol w="648000">
                  <a:extLst>
                    <a:ext uri="{9D8B030D-6E8A-4147-A177-3AD203B41FA5}">
                      <a16:colId xmlns:a16="http://schemas.microsoft.com/office/drawing/2014/main" val="2654625211"/>
                    </a:ext>
                  </a:extLst>
                </a:gridCol>
              </a:tblGrid>
              <a:tr h="370840">
                <a:tc>
                  <a:txBody>
                    <a:bodyPr/>
                    <a:lstStyle/>
                    <a:p>
                      <a:endParaRPr lang="en-SE" dirty="0"/>
                    </a:p>
                  </a:txBody>
                  <a:tcPr/>
                </a:tc>
                <a:tc>
                  <a:txBody>
                    <a:bodyPr/>
                    <a:lstStyle/>
                    <a:p>
                      <a:pPr algn="r"/>
                      <a:r>
                        <a:rPr lang="en-SE" dirty="0"/>
                        <a:t>2018</a:t>
                      </a:r>
                    </a:p>
                  </a:txBody>
                  <a:tcPr/>
                </a:tc>
                <a:tc>
                  <a:txBody>
                    <a:bodyPr/>
                    <a:lstStyle/>
                    <a:p>
                      <a:pPr algn="r"/>
                      <a:r>
                        <a:rPr lang="en-SE" dirty="0"/>
                        <a:t>2017</a:t>
                      </a:r>
                    </a:p>
                  </a:txBody>
                  <a:tcPr/>
                </a:tc>
                <a:tc>
                  <a:txBody>
                    <a:bodyPr/>
                    <a:lstStyle/>
                    <a:p>
                      <a:pPr algn="r"/>
                      <a:r>
                        <a:rPr lang="en-SE" dirty="0"/>
                        <a:t>2016</a:t>
                      </a:r>
                    </a:p>
                  </a:txBody>
                  <a:tcPr/>
                </a:tc>
                <a:tc>
                  <a:txBody>
                    <a:bodyPr/>
                    <a:lstStyle/>
                    <a:p>
                      <a:pPr algn="r"/>
                      <a:r>
                        <a:rPr lang="en-SE" dirty="0"/>
                        <a:t>2015</a:t>
                      </a:r>
                    </a:p>
                  </a:txBody>
                  <a:tcPr/>
                </a:tc>
                <a:tc>
                  <a:txBody>
                    <a:bodyPr/>
                    <a:lstStyle/>
                    <a:p>
                      <a:pPr algn="r"/>
                      <a:r>
                        <a:rPr lang="en-SE" dirty="0"/>
                        <a:t>2014</a:t>
                      </a:r>
                    </a:p>
                  </a:txBody>
                  <a:tcPr/>
                </a:tc>
                <a:tc>
                  <a:txBody>
                    <a:bodyPr/>
                    <a:lstStyle/>
                    <a:p>
                      <a:pPr algn="r"/>
                      <a:r>
                        <a:rPr lang="en-SE" dirty="0"/>
                        <a:t>2013</a:t>
                      </a:r>
                    </a:p>
                  </a:txBody>
                  <a:tcPr/>
                </a:tc>
                <a:extLst>
                  <a:ext uri="{0D108BD9-81ED-4DB2-BD59-A6C34878D82A}">
                    <a16:rowId xmlns:a16="http://schemas.microsoft.com/office/drawing/2014/main" val="30148673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t>Rapporterade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t>elolycksfall     </a:t>
                      </a:r>
                    </a:p>
                  </a:txBody>
                  <a:tcPr/>
                </a:tc>
                <a:tc>
                  <a:txBody>
                    <a:bodyPr/>
                    <a:lstStyle/>
                    <a:p>
                      <a:pPr algn="r"/>
                      <a:r>
                        <a:rPr lang="en-SE" dirty="0"/>
                        <a:t>456</a:t>
                      </a:r>
                    </a:p>
                  </a:txBody>
                  <a:tcPr/>
                </a:tc>
                <a:tc>
                  <a:txBody>
                    <a:bodyPr/>
                    <a:lstStyle/>
                    <a:p>
                      <a:pPr algn="r"/>
                      <a:r>
                        <a:rPr lang="en-SE" dirty="0"/>
                        <a:t>474</a:t>
                      </a:r>
                    </a:p>
                  </a:txBody>
                  <a:tcPr/>
                </a:tc>
                <a:tc>
                  <a:txBody>
                    <a:bodyPr/>
                    <a:lstStyle/>
                    <a:p>
                      <a:pPr algn="r"/>
                      <a:r>
                        <a:rPr lang="en-SE" dirty="0"/>
                        <a:t>416</a:t>
                      </a:r>
                    </a:p>
                  </a:txBody>
                  <a:tcPr/>
                </a:tc>
                <a:tc>
                  <a:txBody>
                    <a:bodyPr/>
                    <a:lstStyle/>
                    <a:p>
                      <a:pPr algn="r"/>
                      <a:r>
                        <a:rPr lang="en-SE" dirty="0"/>
                        <a:t>339</a:t>
                      </a:r>
                    </a:p>
                  </a:txBody>
                  <a:tcPr/>
                </a:tc>
                <a:tc>
                  <a:txBody>
                    <a:bodyPr/>
                    <a:lstStyle/>
                    <a:p>
                      <a:pPr algn="r"/>
                      <a:r>
                        <a:rPr lang="en-SE" dirty="0"/>
                        <a:t>341</a:t>
                      </a:r>
                    </a:p>
                  </a:txBody>
                  <a:tcPr/>
                </a:tc>
                <a:tc>
                  <a:txBody>
                    <a:bodyPr/>
                    <a:lstStyle/>
                    <a:p>
                      <a:pPr algn="r"/>
                      <a:r>
                        <a:rPr lang="en-SE" dirty="0"/>
                        <a:t>325</a:t>
                      </a:r>
                    </a:p>
                  </a:txBody>
                  <a:tcPr/>
                </a:tc>
                <a:extLst>
                  <a:ext uri="{0D108BD9-81ED-4DB2-BD59-A6C34878D82A}">
                    <a16:rowId xmlns:a16="http://schemas.microsoft.com/office/drawing/2014/main" val="18423373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t>Varav dödsolyckor</a:t>
                      </a:r>
                    </a:p>
                  </a:txBody>
                  <a:tcPr/>
                </a:tc>
                <a:tc>
                  <a:txBody>
                    <a:bodyPr/>
                    <a:lstStyle/>
                    <a:p>
                      <a:pPr algn="r"/>
                      <a:r>
                        <a:rPr lang="en-SE" dirty="0"/>
                        <a:t>1</a:t>
                      </a:r>
                    </a:p>
                  </a:txBody>
                  <a:tcPr/>
                </a:tc>
                <a:tc>
                  <a:txBody>
                    <a:bodyPr/>
                    <a:lstStyle/>
                    <a:p>
                      <a:pPr algn="r"/>
                      <a:r>
                        <a:rPr lang="en-SE" dirty="0"/>
                        <a:t>2</a:t>
                      </a:r>
                    </a:p>
                  </a:txBody>
                  <a:tcPr/>
                </a:tc>
                <a:tc>
                  <a:txBody>
                    <a:bodyPr/>
                    <a:lstStyle/>
                    <a:p>
                      <a:pPr algn="r"/>
                      <a:r>
                        <a:rPr lang="en-SE" dirty="0"/>
                        <a:t>3</a:t>
                      </a:r>
                    </a:p>
                  </a:txBody>
                  <a:tcPr/>
                </a:tc>
                <a:tc>
                  <a:txBody>
                    <a:bodyPr/>
                    <a:lstStyle/>
                    <a:p>
                      <a:pPr algn="r"/>
                      <a:r>
                        <a:rPr lang="en-SE" dirty="0"/>
                        <a:t>1</a:t>
                      </a:r>
                    </a:p>
                  </a:txBody>
                  <a:tcPr/>
                </a:tc>
                <a:tc>
                  <a:txBody>
                    <a:bodyPr/>
                    <a:lstStyle/>
                    <a:p>
                      <a:pPr algn="r"/>
                      <a:r>
                        <a:rPr lang="en-SE" dirty="0"/>
                        <a:t>5</a:t>
                      </a:r>
                    </a:p>
                  </a:txBody>
                  <a:tcPr/>
                </a:tc>
                <a:tc>
                  <a:txBody>
                    <a:bodyPr/>
                    <a:lstStyle/>
                    <a:p>
                      <a:pPr algn="r"/>
                      <a:r>
                        <a:rPr lang="en-SE" dirty="0"/>
                        <a:t>0</a:t>
                      </a:r>
                    </a:p>
                  </a:txBody>
                  <a:tcPr/>
                </a:tc>
                <a:extLst>
                  <a:ext uri="{0D108BD9-81ED-4DB2-BD59-A6C34878D82A}">
                    <a16:rowId xmlns:a16="http://schemas.microsoft.com/office/drawing/2014/main" val="782029176"/>
                  </a:ext>
                </a:extLst>
              </a:tr>
              <a:tr h="370840">
                <a:tc>
                  <a:txBody>
                    <a:bodyPr/>
                    <a:lstStyle/>
                    <a:p>
                      <a:r>
                        <a:rPr lang="sv-SE" sz="1800" dirty="0"/>
                        <a:t>Tillbud</a:t>
                      </a:r>
                      <a:endParaRPr lang="en-SE" dirty="0"/>
                    </a:p>
                  </a:txBody>
                  <a:tcPr/>
                </a:tc>
                <a:tc>
                  <a:txBody>
                    <a:bodyPr/>
                    <a:lstStyle/>
                    <a:p>
                      <a:pPr algn="r"/>
                      <a:r>
                        <a:rPr lang="en-SE" dirty="0"/>
                        <a:t>335</a:t>
                      </a:r>
                    </a:p>
                  </a:txBody>
                  <a:tcPr/>
                </a:tc>
                <a:tc>
                  <a:txBody>
                    <a:bodyPr/>
                    <a:lstStyle/>
                    <a:p>
                      <a:pPr algn="r"/>
                      <a:r>
                        <a:rPr lang="en-SE" dirty="0"/>
                        <a:t>347</a:t>
                      </a:r>
                    </a:p>
                  </a:txBody>
                  <a:tcPr/>
                </a:tc>
                <a:tc>
                  <a:txBody>
                    <a:bodyPr/>
                    <a:lstStyle/>
                    <a:p>
                      <a:pPr algn="r"/>
                      <a:r>
                        <a:rPr lang="en-SE" dirty="0"/>
                        <a:t>289</a:t>
                      </a:r>
                    </a:p>
                  </a:txBody>
                  <a:tcPr/>
                </a:tc>
                <a:tc>
                  <a:txBody>
                    <a:bodyPr/>
                    <a:lstStyle/>
                    <a:p>
                      <a:pPr algn="r"/>
                      <a:r>
                        <a:rPr lang="en-SE" dirty="0"/>
                        <a:t>242</a:t>
                      </a:r>
                    </a:p>
                  </a:txBody>
                  <a:tcPr/>
                </a:tc>
                <a:tc>
                  <a:txBody>
                    <a:bodyPr/>
                    <a:lstStyle/>
                    <a:p>
                      <a:pPr algn="r"/>
                      <a:r>
                        <a:rPr lang="en-SE" dirty="0"/>
                        <a:t>222</a:t>
                      </a:r>
                    </a:p>
                  </a:txBody>
                  <a:tcPr/>
                </a:tc>
                <a:tc>
                  <a:txBody>
                    <a:bodyPr/>
                    <a:lstStyle/>
                    <a:p>
                      <a:pPr algn="r"/>
                      <a:r>
                        <a:rPr lang="en-SE" dirty="0"/>
                        <a:t>191</a:t>
                      </a:r>
                    </a:p>
                  </a:txBody>
                  <a:tcPr/>
                </a:tc>
                <a:extLst>
                  <a:ext uri="{0D108BD9-81ED-4DB2-BD59-A6C34878D82A}">
                    <a16:rowId xmlns:a16="http://schemas.microsoft.com/office/drawing/2014/main" val="534511846"/>
                  </a:ext>
                </a:extLst>
              </a:tr>
            </a:tbl>
          </a:graphicData>
        </a:graphic>
      </p:graphicFrame>
      <p:pic>
        <p:nvPicPr>
          <p:cNvPr id="6" name="Platshållare för innehåll 4">
            <a:extLst>
              <a:ext uri="{FF2B5EF4-FFF2-40B4-BE49-F238E27FC236}">
                <a16:creationId xmlns:a16="http://schemas.microsoft.com/office/drawing/2014/main" id="{28AF236B-4D81-0640-BCDE-D98E73C8FD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6100260" y="2060400"/>
            <a:ext cx="3403605" cy="352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a:extLst>
              <a:ext uri="{FF2B5EF4-FFF2-40B4-BE49-F238E27FC236}">
                <a16:creationId xmlns:a16="http://schemas.microsoft.com/office/drawing/2014/main" id="{F695AE61-DA02-E34A-B288-E9282684F785}"/>
              </a:ext>
            </a:extLst>
          </p:cNvPr>
          <p:cNvSpPr>
            <a:spLocks noGrp="1"/>
          </p:cNvSpPr>
          <p:nvPr>
            <p:ph type="sldNum" sz="quarter" idx="13"/>
          </p:nvPr>
        </p:nvSpPr>
        <p:spPr/>
        <p:txBody>
          <a:bodyPr/>
          <a:lstStyle/>
          <a:p>
            <a:fld id="{5818BEF9-6AEC-154B-B50F-057E6E327BFC}" type="slidenum">
              <a:rPr lang="en-SE" smtClean="0"/>
              <a:t>74</a:t>
            </a:fld>
            <a:endParaRPr lang="en-SE" dirty="0"/>
          </a:p>
        </p:txBody>
      </p:sp>
    </p:spTree>
    <p:extLst>
      <p:ext uri="{BB962C8B-B14F-4D97-AF65-F5344CB8AC3E}">
        <p14:creationId xmlns:p14="http://schemas.microsoft.com/office/powerpoint/2010/main" val="455676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37AD07-F10C-E04C-91E1-A642A4477C3F}"/>
              </a:ext>
            </a:extLst>
          </p:cNvPr>
          <p:cNvSpPr>
            <a:spLocks noGrp="1"/>
          </p:cNvSpPr>
          <p:nvPr>
            <p:ph idx="1"/>
          </p:nvPr>
        </p:nvSpPr>
        <p:spPr>
          <a:xfrm>
            <a:off x="392114" y="1275911"/>
            <a:ext cx="6733082" cy="5070914"/>
          </a:xfrm>
        </p:spPr>
        <p:txBody>
          <a:bodyPr>
            <a:normAutofit/>
          </a:bodyPr>
          <a:lstStyle/>
          <a:p>
            <a:r>
              <a:rPr lang="sv-SE" b="1" dirty="0"/>
              <a:t>Elchock</a:t>
            </a:r>
          </a:p>
          <a:p>
            <a:r>
              <a:rPr lang="sv-SE" dirty="0"/>
              <a:t>Elchock har en skadlig inverkan på oss människor. Personskadorna kan indelas i två grupper:</a:t>
            </a:r>
          </a:p>
          <a:p>
            <a:r>
              <a:rPr lang="sv-SE" dirty="0"/>
              <a:t>• Beröringsskada (genomgångsskada) är när skadlig ström passerar genom kroppen.</a:t>
            </a:r>
          </a:p>
          <a:p>
            <a:r>
              <a:rPr lang="sv-SE" dirty="0"/>
              <a:t>• Ljusbågsskada är när en ljusbåge med hög temperatur orsakar en brännskada.</a:t>
            </a:r>
          </a:p>
          <a:p>
            <a:r>
              <a:rPr lang="sv-SE" b="1" dirty="0"/>
              <a:t>Ljusbåge</a:t>
            </a:r>
          </a:p>
          <a:p>
            <a:r>
              <a:rPr lang="sv-SE" dirty="0"/>
              <a:t>Ljusbåge är när en hög ström passerar genom luften. Temperaturen kan vara allt från ca +3 000°C till ca +20 000°C. En ljusbåge kan uppstå när strömmen söker en annan väg än genom de kablar och kopplingar som är avsedda för strömmen.</a:t>
            </a:r>
          </a:p>
          <a:p>
            <a:r>
              <a:rPr lang="sv-SE" dirty="0"/>
              <a:t>Ljusbågsbildning kan liknas vid den ljusbåge som uppstår vid elsvetsning men här sker det sker okontrollerat. Ljusbågens temperatur orsakar brännskador på hud och strålningsskador på ögon. För att skydda sig mot ljusbåge ska godkänt ansiktsvisir användas vid vissa arbetsoperationer. </a:t>
            </a:r>
          </a:p>
        </p:txBody>
      </p:sp>
      <p:sp>
        <p:nvSpPr>
          <p:cNvPr id="3" name="Title 2">
            <a:extLst>
              <a:ext uri="{FF2B5EF4-FFF2-40B4-BE49-F238E27FC236}">
                <a16:creationId xmlns:a16="http://schemas.microsoft.com/office/drawing/2014/main" id="{80167877-92D4-1D45-B7CA-E93C048E6734}"/>
              </a:ext>
            </a:extLst>
          </p:cNvPr>
          <p:cNvSpPr>
            <a:spLocks noGrp="1"/>
          </p:cNvSpPr>
          <p:nvPr>
            <p:ph type="title"/>
          </p:nvPr>
        </p:nvSpPr>
        <p:spPr/>
        <p:txBody>
          <a:bodyPr/>
          <a:lstStyle/>
          <a:p>
            <a:r>
              <a:rPr lang="en-SE" dirty="0"/>
              <a:t>Risker med el</a:t>
            </a:r>
          </a:p>
        </p:txBody>
      </p:sp>
      <p:sp>
        <p:nvSpPr>
          <p:cNvPr id="4" name="Text Placeholder 3">
            <a:extLst>
              <a:ext uri="{FF2B5EF4-FFF2-40B4-BE49-F238E27FC236}">
                <a16:creationId xmlns:a16="http://schemas.microsoft.com/office/drawing/2014/main" id="{3D8AB702-AB47-7C45-B3E6-5DAEC19668F0}"/>
              </a:ext>
            </a:extLst>
          </p:cNvPr>
          <p:cNvSpPr>
            <a:spLocks noGrp="1"/>
          </p:cNvSpPr>
          <p:nvPr>
            <p:ph type="body" sz="quarter" idx="10"/>
          </p:nvPr>
        </p:nvSpPr>
        <p:spPr/>
        <p:txBody>
          <a:bodyPr>
            <a:normAutofit lnSpcReduction="10000"/>
          </a:bodyPr>
          <a:lstStyle/>
          <a:p>
            <a:r>
              <a:rPr lang="en-SE" dirty="0"/>
              <a:t>3.1 Risker</a:t>
            </a:r>
          </a:p>
        </p:txBody>
      </p:sp>
      <p:pic>
        <p:nvPicPr>
          <p:cNvPr id="7" name="Bildobjekt 5">
            <a:extLst>
              <a:ext uri="{FF2B5EF4-FFF2-40B4-BE49-F238E27FC236}">
                <a16:creationId xmlns:a16="http://schemas.microsoft.com/office/drawing/2014/main" id="{1957C921-9E7D-654E-9A68-6E6CF5474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823" y="1603090"/>
            <a:ext cx="2436087" cy="1973873"/>
          </a:xfrm>
          <a:prstGeom prst="rect">
            <a:avLst/>
          </a:prstGeom>
        </p:spPr>
      </p:pic>
      <p:pic>
        <p:nvPicPr>
          <p:cNvPr id="8" name="Bildobjekt 10">
            <a:extLst>
              <a:ext uri="{FF2B5EF4-FFF2-40B4-BE49-F238E27FC236}">
                <a16:creationId xmlns:a16="http://schemas.microsoft.com/office/drawing/2014/main" id="{C768BFA1-AA10-B847-9526-F4F4857FF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189" y="3811367"/>
            <a:ext cx="2436087" cy="2170593"/>
          </a:xfrm>
          <a:prstGeom prst="rect">
            <a:avLst/>
          </a:prstGeom>
        </p:spPr>
      </p:pic>
      <p:sp>
        <p:nvSpPr>
          <p:cNvPr id="5" name="Slide Number Placeholder 4">
            <a:extLst>
              <a:ext uri="{FF2B5EF4-FFF2-40B4-BE49-F238E27FC236}">
                <a16:creationId xmlns:a16="http://schemas.microsoft.com/office/drawing/2014/main" id="{A711EB65-5ECD-AA4B-8E75-8C34F482CD8D}"/>
              </a:ext>
            </a:extLst>
          </p:cNvPr>
          <p:cNvSpPr>
            <a:spLocks noGrp="1"/>
          </p:cNvSpPr>
          <p:nvPr>
            <p:ph type="sldNum" sz="quarter" idx="13"/>
          </p:nvPr>
        </p:nvSpPr>
        <p:spPr/>
        <p:txBody>
          <a:bodyPr/>
          <a:lstStyle/>
          <a:p>
            <a:fld id="{5818BEF9-6AEC-154B-B50F-057E6E327BFC}" type="slidenum">
              <a:rPr lang="en-SE" smtClean="0"/>
              <a:t>75</a:t>
            </a:fld>
            <a:endParaRPr lang="en-SE" dirty="0"/>
          </a:p>
        </p:txBody>
      </p:sp>
    </p:spTree>
    <p:extLst>
      <p:ext uri="{BB962C8B-B14F-4D97-AF65-F5344CB8AC3E}">
        <p14:creationId xmlns:p14="http://schemas.microsoft.com/office/powerpoint/2010/main" val="14407231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37AD07-F10C-E04C-91E1-A642A4477C3F}"/>
              </a:ext>
            </a:extLst>
          </p:cNvPr>
          <p:cNvSpPr>
            <a:spLocks noGrp="1"/>
          </p:cNvSpPr>
          <p:nvPr>
            <p:ph idx="1"/>
          </p:nvPr>
        </p:nvSpPr>
        <p:spPr>
          <a:xfrm>
            <a:off x="392113" y="1275911"/>
            <a:ext cx="5192050" cy="5070914"/>
          </a:xfrm>
        </p:spPr>
        <p:txBody>
          <a:bodyPr>
            <a:normAutofit/>
          </a:bodyPr>
          <a:lstStyle/>
          <a:p>
            <a:r>
              <a:rPr lang="sv-SE" b="1" dirty="0"/>
              <a:t>Brand</a:t>
            </a:r>
          </a:p>
          <a:p>
            <a:r>
              <a:rPr lang="sv-SE" dirty="0"/>
              <a:t>Brand kan bli den direkta konsekvensen av en ljusbåge.</a:t>
            </a:r>
          </a:p>
          <a:p>
            <a:r>
              <a:rPr lang="sv-SE" dirty="0"/>
              <a:t>Brand kan också uppstå i en elektrisk krets eller anläggning när någonting har blivit fel. Orsaken kan t.ex. vara en kortslutning, överbelastning eller dålig anslutning.</a:t>
            </a:r>
          </a:p>
          <a:p>
            <a:r>
              <a:rPr lang="sv-SE" dirty="0"/>
              <a:t>Då bildas det värme som sprids till omgivningen vilket gör att omgivande eller intilliggande material kan antändas</a:t>
            </a:r>
          </a:p>
        </p:txBody>
      </p:sp>
      <p:sp>
        <p:nvSpPr>
          <p:cNvPr id="3" name="Title 2">
            <a:extLst>
              <a:ext uri="{FF2B5EF4-FFF2-40B4-BE49-F238E27FC236}">
                <a16:creationId xmlns:a16="http://schemas.microsoft.com/office/drawing/2014/main" id="{80167877-92D4-1D45-B7CA-E93C048E6734}"/>
              </a:ext>
            </a:extLst>
          </p:cNvPr>
          <p:cNvSpPr>
            <a:spLocks noGrp="1"/>
          </p:cNvSpPr>
          <p:nvPr>
            <p:ph type="title"/>
          </p:nvPr>
        </p:nvSpPr>
        <p:spPr/>
        <p:txBody>
          <a:bodyPr/>
          <a:lstStyle/>
          <a:p>
            <a:r>
              <a:rPr lang="en-SE" dirty="0"/>
              <a:t>Risker med el</a:t>
            </a:r>
          </a:p>
        </p:txBody>
      </p:sp>
      <p:sp>
        <p:nvSpPr>
          <p:cNvPr id="4" name="Text Placeholder 3">
            <a:extLst>
              <a:ext uri="{FF2B5EF4-FFF2-40B4-BE49-F238E27FC236}">
                <a16:creationId xmlns:a16="http://schemas.microsoft.com/office/drawing/2014/main" id="{3D8AB702-AB47-7C45-B3E6-5DAEC19668F0}"/>
              </a:ext>
            </a:extLst>
          </p:cNvPr>
          <p:cNvSpPr>
            <a:spLocks noGrp="1"/>
          </p:cNvSpPr>
          <p:nvPr>
            <p:ph type="body" sz="quarter" idx="10"/>
          </p:nvPr>
        </p:nvSpPr>
        <p:spPr/>
        <p:txBody>
          <a:bodyPr>
            <a:normAutofit lnSpcReduction="10000"/>
          </a:bodyPr>
          <a:lstStyle/>
          <a:p>
            <a:r>
              <a:rPr lang="en-SE" dirty="0"/>
              <a:t>3.1 Risker</a:t>
            </a:r>
          </a:p>
        </p:txBody>
      </p:sp>
      <p:pic>
        <p:nvPicPr>
          <p:cNvPr id="9" name="Bildobjekt 1">
            <a:extLst>
              <a:ext uri="{FF2B5EF4-FFF2-40B4-BE49-F238E27FC236}">
                <a16:creationId xmlns:a16="http://schemas.microsoft.com/office/drawing/2014/main" id="{C2B33BE1-0ADF-9F46-AB19-D1311947B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5184" y="1481171"/>
            <a:ext cx="2768703" cy="2348337"/>
          </a:xfrm>
          <a:prstGeom prst="rect">
            <a:avLst/>
          </a:prstGeom>
        </p:spPr>
      </p:pic>
      <p:sp>
        <p:nvSpPr>
          <p:cNvPr id="5" name="Slide Number Placeholder 4">
            <a:extLst>
              <a:ext uri="{FF2B5EF4-FFF2-40B4-BE49-F238E27FC236}">
                <a16:creationId xmlns:a16="http://schemas.microsoft.com/office/drawing/2014/main" id="{19359E22-4B86-494B-B690-E74C60CC5BF0}"/>
              </a:ext>
            </a:extLst>
          </p:cNvPr>
          <p:cNvSpPr>
            <a:spLocks noGrp="1"/>
          </p:cNvSpPr>
          <p:nvPr>
            <p:ph type="sldNum" sz="quarter" idx="13"/>
          </p:nvPr>
        </p:nvSpPr>
        <p:spPr/>
        <p:txBody>
          <a:bodyPr/>
          <a:lstStyle/>
          <a:p>
            <a:fld id="{5818BEF9-6AEC-154B-B50F-057E6E327BFC}" type="slidenum">
              <a:rPr lang="en-SE" smtClean="0"/>
              <a:t>76</a:t>
            </a:fld>
            <a:endParaRPr lang="en-SE" dirty="0"/>
          </a:p>
        </p:txBody>
      </p:sp>
    </p:spTree>
    <p:extLst>
      <p:ext uri="{BB962C8B-B14F-4D97-AF65-F5344CB8AC3E}">
        <p14:creationId xmlns:p14="http://schemas.microsoft.com/office/powerpoint/2010/main" val="298360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F5DD75-34B3-5748-9ACA-2ADBED290E25}"/>
              </a:ext>
            </a:extLst>
          </p:cNvPr>
          <p:cNvSpPr>
            <a:spLocks noGrp="1"/>
          </p:cNvSpPr>
          <p:nvPr>
            <p:ph type="body" sz="quarter" idx="10"/>
          </p:nvPr>
        </p:nvSpPr>
        <p:spPr/>
        <p:txBody>
          <a:bodyPr>
            <a:normAutofit lnSpcReduction="10000"/>
          </a:bodyPr>
          <a:lstStyle/>
          <a:p>
            <a:r>
              <a:rPr lang="en-SE" dirty="0"/>
              <a:t>3.1 Risker</a:t>
            </a:r>
          </a:p>
        </p:txBody>
      </p:sp>
      <p:sp>
        <p:nvSpPr>
          <p:cNvPr id="2" name="Rubrik 1"/>
          <p:cNvSpPr>
            <a:spLocks noGrp="1"/>
          </p:cNvSpPr>
          <p:nvPr>
            <p:ph type="title"/>
          </p:nvPr>
        </p:nvSpPr>
        <p:spPr/>
        <p:txBody>
          <a:bodyPr/>
          <a:lstStyle/>
          <a:p>
            <a:r>
              <a:rPr lang="sv-SE" dirty="0"/>
              <a:t>Risker med el</a:t>
            </a:r>
          </a:p>
        </p:txBody>
      </p:sp>
      <p:sp>
        <p:nvSpPr>
          <p:cNvPr id="5" name="Content Placeholder 4">
            <a:extLst>
              <a:ext uri="{FF2B5EF4-FFF2-40B4-BE49-F238E27FC236}">
                <a16:creationId xmlns:a16="http://schemas.microsoft.com/office/drawing/2014/main" id="{7D60C201-3053-A948-ADAC-6B930B562030}"/>
              </a:ext>
            </a:extLst>
          </p:cNvPr>
          <p:cNvSpPr>
            <a:spLocks noGrp="1"/>
          </p:cNvSpPr>
          <p:nvPr>
            <p:ph idx="1"/>
          </p:nvPr>
        </p:nvSpPr>
        <p:spPr/>
        <p:txBody>
          <a:bodyPr>
            <a:normAutofit/>
          </a:bodyPr>
          <a:lstStyle/>
          <a:p>
            <a:pPr algn="ctr"/>
            <a:r>
              <a:rPr lang="sv-SE" sz="2800" dirty="0"/>
              <a:t>60V DC (likspänning)</a:t>
            </a:r>
          </a:p>
          <a:p>
            <a:pPr algn="ctr"/>
            <a:r>
              <a:rPr lang="sv-SE" sz="2800" dirty="0"/>
              <a:t>30V AC (växelspänning)</a:t>
            </a:r>
          </a:p>
        </p:txBody>
      </p:sp>
      <p:pic>
        <p:nvPicPr>
          <p:cNvPr id="6" name="Picture 5"/>
          <p:cNvPicPr/>
          <p:nvPr/>
        </p:nvPicPr>
        <p:blipFill rotWithShape="1">
          <a:blip r:embed="rId3">
            <a:extLst>
              <a:ext uri="{28A0092B-C50C-407E-A947-70E740481C1C}">
                <a14:useLocalDpi xmlns:a14="http://schemas.microsoft.com/office/drawing/2010/main" val="0"/>
              </a:ext>
            </a:extLst>
          </a:blip>
          <a:srcRect b="31392"/>
          <a:stretch/>
        </p:blipFill>
        <p:spPr>
          <a:xfrm>
            <a:off x="1108585" y="2154376"/>
            <a:ext cx="7688829" cy="4272972"/>
          </a:xfrm>
          <a:prstGeom prst="rect">
            <a:avLst/>
          </a:prstGeom>
        </p:spPr>
      </p:pic>
      <p:sp>
        <p:nvSpPr>
          <p:cNvPr id="3" name="Slide Number Placeholder 2">
            <a:extLst>
              <a:ext uri="{FF2B5EF4-FFF2-40B4-BE49-F238E27FC236}">
                <a16:creationId xmlns:a16="http://schemas.microsoft.com/office/drawing/2014/main" id="{2C2BC07E-775B-F241-B050-5EF2C0D1EB9B}"/>
              </a:ext>
            </a:extLst>
          </p:cNvPr>
          <p:cNvSpPr>
            <a:spLocks noGrp="1"/>
          </p:cNvSpPr>
          <p:nvPr>
            <p:ph type="sldNum" sz="quarter" idx="13"/>
          </p:nvPr>
        </p:nvSpPr>
        <p:spPr/>
        <p:txBody>
          <a:bodyPr/>
          <a:lstStyle/>
          <a:p>
            <a:fld id="{5818BEF9-6AEC-154B-B50F-057E6E327BFC}" type="slidenum">
              <a:rPr lang="en-SE" smtClean="0"/>
              <a:t>77</a:t>
            </a:fld>
            <a:endParaRPr lang="en-SE" dirty="0"/>
          </a:p>
        </p:txBody>
      </p:sp>
    </p:spTree>
    <p:extLst>
      <p:ext uri="{BB962C8B-B14F-4D97-AF65-F5344CB8AC3E}">
        <p14:creationId xmlns:p14="http://schemas.microsoft.com/office/powerpoint/2010/main" val="8360621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EAC17D-5A8D-7B4E-BCC2-D9C02C8DE381}"/>
              </a:ext>
            </a:extLst>
          </p:cNvPr>
          <p:cNvSpPr>
            <a:spLocks noGrp="1"/>
          </p:cNvSpPr>
          <p:nvPr>
            <p:ph idx="1"/>
          </p:nvPr>
        </p:nvSpPr>
        <p:spPr/>
        <p:txBody>
          <a:bodyPr>
            <a:normAutofit/>
          </a:bodyPr>
          <a:lstStyle/>
          <a:p>
            <a:r>
              <a:rPr lang="sv-SE" b="1" dirty="0">
                <a:latin typeface="VWAG TheSans" panose="020B0502050302020203" pitchFamily="34" charset="0"/>
              </a:rPr>
              <a:t>När blir elektrisk ström farlig för kroppen?</a:t>
            </a:r>
          </a:p>
          <a:p>
            <a:endParaRPr lang="sv-SE" b="1" dirty="0">
              <a:latin typeface="VWAG TheSans" panose="020B0502050302020203" pitchFamily="34" charset="0"/>
            </a:endParaRPr>
          </a:p>
          <a:p>
            <a:r>
              <a:rPr lang="sv-SE" sz="2400" dirty="0">
                <a:solidFill>
                  <a:srgbClr val="FF0000"/>
                </a:solidFill>
              </a:rPr>
              <a:t>25/30V AC		60V DC</a:t>
            </a:r>
          </a:p>
          <a:p>
            <a:pPr>
              <a:buClr>
                <a:schemeClr val="tx1"/>
              </a:buClr>
              <a:buSzPct val="150000"/>
            </a:pPr>
            <a:endParaRPr lang="sv-SE" b="1" dirty="0">
              <a:latin typeface="VWAG TheSans" panose="020B0502050302020203" pitchFamily="34" charset="0"/>
            </a:endParaRPr>
          </a:p>
          <a:p>
            <a:pPr>
              <a:buClr>
                <a:schemeClr val="tx1"/>
              </a:buClr>
              <a:buSzPct val="150000"/>
            </a:pPr>
            <a:r>
              <a:rPr lang="sv-SE" dirty="0">
                <a:latin typeface="VWAG TheSans" panose="020B0502050302020203" pitchFamily="34" charset="0"/>
              </a:rPr>
              <a:t>Hur mycket ström som flödar genom kroppen beror på olika faktorer:</a:t>
            </a:r>
          </a:p>
          <a:p>
            <a:pPr marL="285750" indent="-285750">
              <a:buClr>
                <a:schemeClr val="tx1"/>
              </a:buClr>
              <a:buSzPct val="150000"/>
              <a:buFont typeface="Arial" panose="020B0604020202020204" pitchFamily="34" charset="0"/>
              <a:buChar char="•"/>
            </a:pPr>
            <a:r>
              <a:rPr lang="sv-SE" dirty="0">
                <a:latin typeface="VWAG TheSans" panose="020B0502050302020203" pitchFamily="34" charset="0"/>
              </a:rPr>
              <a:t>Spänningsnivån</a:t>
            </a:r>
          </a:p>
          <a:p>
            <a:pPr marL="285750" indent="-285750">
              <a:buClr>
                <a:schemeClr val="tx1"/>
              </a:buClr>
              <a:buSzPct val="150000"/>
              <a:buFont typeface="Arial" panose="020B0604020202020204" pitchFamily="34" charset="0"/>
              <a:buChar char="•"/>
            </a:pPr>
            <a:r>
              <a:rPr lang="sv-SE" dirty="0">
                <a:latin typeface="VWAG TheSans" panose="020B0502050302020203" pitchFamily="34" charset="0"/>
              </a:rPr>
              <a:t>Strömstyrkan</a:t>
            </a:r>
          </a:p>
          <a:p>
            <a:pPr marL="285750" indent="-285750">
              <a:buClr>
                <a:schemeClr val="tx1"/>
              </a:buClr>
              <a:buSzPct val="150000"/>
              <a:buFont typeface="Arial" panose="020B0604020202020204" pitchFamily="34" charset="0"/>
              <a:buChar char="•"/>
            </a:pPr>
            <a:r>
              <a:rPr lang="sv-SE" dirty="0">
                <a:latin typeface="VWAG TheSans" panose="020B0502050302020203" pitchFamily="34" charset="0"/>
              </a:rPr>
              <a:t>Varaktigheten av strömflödet </a:t>
            </a:r>
          </a:p>
          <a:p>
            <a:pPr marL="285750" indent="-285750">
              <a:buClr>
                <a:schemeClr val="tx1"/>
              </a:buClr>
              <a:buSzPct val="150000"/>
              <a:buFont typeface="Arial" panose="020B0604020202020204" pitchFamily="34" charset="0"/>
              <a:buChar char="•"/>
            </a:pPr>
            <a:r>
              <a:rPr lang="sv-SE" dirty="0">
                <a:latin typeface="VWAG TheSans" panose="020B0502050302020203" pitchFamily="34" charset="0"/>
              </a:rPr>
              <a:t>Vägen som strömmen tar igenom kroppen</a:t>
            </a:r>
          </a:p>
          <a:p>
            <a:pPr marL="285750" indent="-285750">
              <a:buClr>
                <a:schemeClr val="tx1"/>
              </a:buClr>
              <a:buSzPct val="150000"/>
              <a:buFont typeface="Arial" panose="020B0604020202020204" pitchFamily="34" charset="0"/>
              <a:buChar char="•"/>
            </a:pPr>
            <a:r>
              <a:rPr lang="sv-SE" dirty="0">
                <a:latin typeface="VWAG TheSans" panose="020B0502050302020203" pitchFamily="34" charset="0"/>
              </a:rPr>
              <a:t>Frekvensen på strömmen (VAC)</a:t>
            </a:r>
          </a:p>
          <a:p>
            <a:pPr marL="285750" indent="-285750">
              <a:buClr>
                <a:schemeClr val="tx1"/>
              </a:buClr>
              <a:buSzPct val="150000"/>
              <a:buFont typeface="Arial" panose="020B0604020202020204" pitchFamily="34" charset="0"/>
              <a:buChar char="•"/>
            </a:pPr>
            <a:endParaRPr lang="sv-SE" dirty="0">
              <a:latin typeface="VWAG TheSans" panose="020B0502050302020203" pitchFamily="34" charset="0"/>
            </a:endParaRPr>
          </a:p>
          <a:p>
            <a:pPr>
              <a:buClr>
                <a:schemeClr val="tx1"/>
              </a:buClr>
              <a:buSzPct val="150000"/>
            </a:pPr>
            <a:r>
              <a:rPr lang="sv-SE" altLang="sv-SE" kern="0" dirty="0">
                <a:solidFill>
                  <a:srgbClr val="000000"/>
                </a:solidFill>
                <a:latin typeface="VWAG TheSans" panose="020B0502050302020203" pitchFamily="34" charset="0"/>
              </a:rPr>
              <a:t>Konsekvenser: muskelkramper, elektrisk chock, andning / hjärt-stillestånd, brännskador, bestående fysiska skador, allt detta kan leda till </a:t>
            </a:r>
            <a:r>
              <a:rPr lang="sv-SE" altLang="sv-SE" kern="0" dirty="0">
                <a:solidFill>
                  <a:srgbClr val="FF0000"/>
                </a:solidFill>
                <a:latin typeface="VWAG TheSans" panose="020B0502050302020203" pitchFamily="34" charset="0"/>
              </a:rPr>
              <a:t>döden</a:t>
            </a:r>
            <a:r>
              <a:rPr lang="sv-SE" altLang="sv-SE" kern="0" dirty="0">
                <a:solidFill>
                  <a:srgbClr val="000000"/>
                </a:solidFill>
                <a:latin typeface="VWAG TheSans" panose="020B0502050302020203" pitchFamily="34" charset="0"/>
              </a:rPr>
              <a:t>.</a:t>
            </a:r>
          </a:p>
          <a:p>
            <a:endParaRPr lang="sv-SE" b="1" dirty="0">
              <a:latin typeface="VWAG TheSans" panose="020B0502050302020203" pitchFamily="34" charset="0"/>
            </a:endParaRPr>
          </a:p>
          <a:p>
            <a:endParaRPr lang="en-SE" dirty="0"/>
          </a:p>
        </p:txBody>
      </p:sp>
      <p:sp>
        <p:nvSpPr>
          <p:cNvPr id="3" name="Rubrik 2"/>
          <p:cNvSpPr>
            <a:spLocks noGrp="1"/>
          </p:cNvSpPr>
          <p:nvPr>
            <p:ph type="title"/>
          </p:nvPr>
        </p:nvSpPr>
        <p:spPr/>
        <p:txBody>
          <a:bodyPr/>
          <a:lstStyle/>
          <a:p>
            <a:r>
              <a:rPr lang="sv-SE" b="1" dirty="0">
                <a:solidFill>
                  <a:schemeClr val="tx1"/>
                </a:solidFill>
              </a:rPr>
              <a:t>Risker med el</a:t>
            </a:r>
          </a:p>
        </p:txBody>
      </p:sp>
      <p:sp>
        <p:nvSpPr>
          <p:cNvPr id="4" name="Text Placeholder 3">
            <a:extLst>
              <a:ext uri="{FF2B5EF4-FFF2-40B4-BE49-F238E27FC236}">
                <a16:creationId xmlns:a16="http://schemas.microsoft.com/office/drawing/2014/main" id="{C3A3AE2C-1243-DF4A-9702-EA3937C74BDA}"/>
              </a:ext>
            </a:extLst>
          </p:cNvPr>
          <p:cNvSpPr>
            <a:spLocks noGrp="1"/>
          </p:cNvSpPr>
          <p:nvPr>
            <p:ph type="body" sz="quarter" idx="10"/>
          </p:nvPr>
        </p:nvSpPr>
        <p:spPr/>
        <p:txBody>
          <a:bodyPr>
            <a:normAutofit lnSpcReduction="10000"/>
          </a:bodyPr>
          <a:lstStyle/>
          <a:p>
            <a:r>
              <a:rPr lang="en-SE" dirty="0"/>
              <a:t>3.1 Risker</a:t>
            </a:r>
          </a:p>
        </p:txBody>
      </p:sp>
      <p:pic>
        <p:nvPicPr>
          <p:cNvPr id="16" name="Bildobjekt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3295" y="3257008"/>
            <a:ext cx="3124398" cy="1859521"/>
          </a:xfrm>
          <a:prstGeom prst="rect">
            <a:avLst/>
          </a:prstGeom>
        </p:spPr>
      </p:pic>
      <p:pic>
        <p:nvPicPr>
          <p:cNvPr id="17" name="Obrázek 1"/>
          <p:cNvPicPr>
            <a:picLocks noChangeAspect="1"/>
          </p:cNvPicPr>
          <p:nvPr/>
        </p:nvPicPr>
        <p:blipFill rotWithShape="1">
          <a:blip r:embed="rId4"/>
          <a:srcRect l="61935" t="20931" r="23232" b="51869"/>
          <a:stretch/>
        </p:blipFill>
        <p:spPr>
          <a:xfrm>
            <a:off x="6233318" y="1564078"/>
            <a:ext cx="1038121" cy="1189757"/>
          </a:xfrm>
          <a:prstGeom prst="rect">
            <a:avLst/>
          </a:prstGeom>
        </p:spPr>
      </p:pic>
      <p:pic>
        <p:nvPicPr>
          <p:cNvPr id="19" name="Bildobjekt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5945" y="1809247"/>
            <a:ext cx="658324" cy="658324"/>
          </a:xfrm>
          <a:prstGeom prst="rect">
            <a:avLst/>
          </a:prstGeom>
        </p:spPr>
      </p:pic>
      <p:pic>
        <p:nvPicPr>
          <p:cNvPr id="22" name="Bildobjekt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381" y="1727646"/>
            <a:ext cx="862623" cy="862623"/>
          </a:xfrm>
          <a:prstGeom prst="rect">
            <a:avLst/>
          </a:prstGeom>
        </p:spPr>
      </p:pic>
      <p:sp>
        <p:nvSpPr>
          <p:cNvPr id="5" name="Slide Number Placeholder 4">
            <a:extLst>
              <a:ext uri="{FF2B5EF4-FFF2-40B4-BE49-F238E27FC236}">
                <a16:creationId xmlns:a16="http://schemas.microsoft.com/office/drawing/2014/main" id="{B0BCB430-5B3B-F540-B4C1-F12C7FAAD693}"/>
              </a:ext>
            </a:extLst>
          </p:cNvPr>
          <p:cNvSpPr>
            <a:spLocks noGrp="1"/>
          </p:cNvSpPr>
          <p:nvPr>
            <p:ph type="sldNum" sz="quarter" idx="13"/>
          </p:nvPr>
        </p:nvSpPr>
        <p:spPr/>
        <p:txBody>
          <a:bodyPr/>
          <a:lstStyle/>
          <a:p>
            <a:fld id="{5818BEF9-6AEC-154B-B50F-057E6E327BFC}" type="slidenum">
              <a:rPr lang="en-SE" smtClean="0"/>
              <a:t>78</a:t>
            </a:fld>
            <a:endParaRPr lang="en-SE" dirty="0"/>
          </a:p>
        </p:txBody>
      </p:sp>
    </p:spTree>
    <p:extLst>
      <p:ext uri="{BB962C8B-B14F-4D97-AF65-F5344CB8AC3E}">
        <p14:creationId xmlns:p14="http://schemas.microsoft.com/office/powerpoint/2010/main" val="37857129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32EE57-C160-9F4E-90DB-AABFEEAB0F3B}"/>
              </a:ext>
            </a:extLst>
          </p:cNvPr>
          <p:cNvSpPr>
            <a:spLocks noGrp="1"/>
          </p:cNvSpPr>
          <p:nvPr>
            <p:ph idx="1"/>
          </p:nvPr>
        </p:nvSpPr>
        <p:spPr/>
        <p:txBody>
          <a:bodyPr/>
          <a:lstStyle/>
          <a:p>
            <a:r>
              <a:rPr lang="sv-SE" b="1" dirty="0">
                <a:latin typeface="VWAG TheSans" panose="020B0502050302020203" pitchFamily="34" charset="0"/>
              </a:rPr>
              <a:t>Vad är </a:t>
            </a:r>
            <a:r>
              <a:rPr lang="sv-SE" b="1" dirty="0" err="1">
                <a:latin typeface="VWAG TheSans" panose="020B0502050302020203" pitchFamily="34" charset="0"/>
              </a:rPr>
              <a:t>högvolt</a:t>
            </a:r>
            <a:r>
              <a:rPr lang="sv-SE" b="1" dirty="0">
                <a:latin typeface="VWAG TheSans" panose="020B0502050302020203" pitchFamily="34" charset="0"/>
              </a:rPr>
              <a:t>? När blir elektricitet farligt?</a:t>
            </a:r>
          </a:p>
          <a:p>
            <a:endParaRPr lang="sv-SE" b="1" dirty="0">
              <a:latin typeface="VWAG TheSans" panose="020B0502050302020203" pitchFamily="34" charset="0"/>
            </a:endParaRPr>
          </a:p>
          <a:p>
            <a:pPr marL="377825" indent="-285750">
              <a:buClr>
                <a:schemeClr val="tx1"/>
              </a:buClr>
              <a:buSzPct val="150000"/>
              <a:buFont typeface="Arial" panose="020B0604020202020204" pitchFamily="34" charset="0"/>
              <a:buChar char="•"/>
            </a:pPr>
            <a:r>
              <a:rPr lang="sv-SE" dirty="0">
                <a:latin typeface="VWAG TheSans" panose="020B0502050302020203" pitchFamily="34" charset="0"/>
              </a:rPr>
              <a:t>Växelspänning från </a:t>
            </a:r>
            <a:r>
              <a:rPr lang="sv-SE" dirty="0">
                <a:solidFill>
                  <a:srgbClr val="FF0000"/>
                </a:solidFill>
                <a:latin typeface="VWAG TheSans" panose="020B0502050302020203" pitchFamily="34" charset="0"/>
              </a:rPr>
              <a:t>25/30 V </a:t>
            </a:r>
            <a:r>
              <a:rPr lang="sv-SE" dirty="0">
                <a:latin typeface="VWAG TheSans" panose="020B0502050302020203" pitchFamily="34" charset="0"/>
              </a:rPr>
              <a:t>och likspänning från </a:t>
            </a:r>
            <a:r>
              <a:rPr lang="sv-SE" dirty="0">
                <a:solidFill>
                  <a:srgbClr val="FF0000"/>
                </a:solidFill>
                <a:latin typeface="VWAG TheSans" panose="020B0502050302020203" pitchFamily="34" charset="0"/>
              </a:rPr>
              <a:t>60 V </a:t>
            </a:r>
            <a:r>
              <a:rPr lang="sv-SE" dirty="0">
                <a:latin typeface="VWAG TheSans" panose="020B0502050302020203" pitchFamily="34" charset="0"/>
              </a:rPr>
              <a:t>är farligt.</a:t>
            </a:r>
          </a:p>
          <a:p>
            <a:pPr marL="377825" indent="-285750">
              <a:buClr>
                <a:schemeClr val="tx1"/>
              </a:buClr>
              <a:buSzPct val="150000"/>
              <a:buFont typeface="Arial" panose="020B0604020202020204" pitchFamily="34" charset="0"/>
              <a:buChar char="•"/>
            </a:pPr>
            <a:r>
              <a:rPr lang="sv-SE" dirty="0">
                <a:latin typeface="VWAG TheSans" panose="020B0502050302020203" pitchFamily="34" charset="0"/>
              </a:rPr>
              <a:t>Från ca </a:t>
            </a:r>
            <a:r>
              <a:rPr lang="sv-SE" dirty="0">
                <a:solidFill>
                  <a:srgbClr val="FF0000"/>
                </a:solidFill>
                <a:latin typeface="VWAG TheSans" panose="020B0502050302020203" pitchFamily="34" charset="0"/>
              </a:rPr>
              <a:t>5 mA </a:t>
            </a:r>
            <a:r>
              <a:rPr lang="sv-SE" dirty="0">
                <a:latin typeface="VWAG TheSans" panose="020B0502050302020203" pitchFamily="34" charset="0"/>
              </a:rPr>
              <a:t>elektrisk ström igenom kroppen, anses man ha blivit ”elektrifierad”. En “kittlande“ känsla känns, men man kan fortfarande släppa taget om komponenten.</a:t>
            </a:r>
          </a:p>
          <a:p>
            <a:pPr marL="377825" indent="-285750">
              <a:buClr>
                <a:schemeClr val="tx1"/>
              </a:buClr>
              <a:buSzPct val="150000"/>
              <a:buFont typeface="Arial" panose="020B0604020202020204" pitchFamily="34" charset="0"/>
              <a:buChar char="•"/>
            </a:pPr>
            <a:r>
              <a:rPr lang="sv-SE" dirty="0">
                <a:latin typeface="VWAG TheSans" panose="020B0502050302020203" pitchFamily="34" charset="0"/>
              </a:rPr>
              <a:t>Från ca </a:t>
            </a:r>
            <a:r>
              <a:rPr lang="sv-SE" dirty="0">
                <a:solidFill>
                  <a:srgbClr val="FF0000"/>
                </a:solidFill>
                <a:latin typeface="VWAG TheSans" panose="020B0502050302020203" pitchFamily="34" charset="0"/>
              </a:rPr>
              <a:t>10 mA </a:t>
            </a:r>
            <a:r>
              <a:rPr lang="sv-SE" dirty="0">
                <a:latin typeface="VWAG TheSans" panose="020B0502050302020203" pitchFamily="34" charset="0"/>
              </a:rPr>
              <a:t>elektrisk ström igenom kroppen, är “släpptröskeln“ uppnådd och musklerna lyder inte kroppens signaler längre. Det är nu inte möjligt att släppa komponenten!</a:t>
            </a:r>
          </a:p>
          <a:p>
            <a:pPr marL="377825" indent="-285750">
              <a:buClr>
                <a:schemeClr val="tx1"/>
              </a:buClr>
              <a:buSzPct val="150000"/>
              <a:buFont typeface="Arial" panose="020B0604020202020204" pitchFamily="34" charset="0"/>
              <a:buChar char="•"/>
            </a:pPr>
            <a:r>
              <a:rPr lang="sv-SE" dirty="0">
                <a:latin typeface="VWAG TheSans" panose="020B0502050302020203" pitchFamily="34" charset="0"/>
              </a:rPr>
              <a:t>Ett strömflöde under en längre tid med en strömstyrka på </a:t>
            </a:r>
            <a:r>
              <a:rPr lang="sv-SE" dirty="0">
                <a:solidFill>
                  <a:srgbClr val="FF0000"/>
                </a:solidFill>
                <a:latin typeface="VWAG TheSans" panose="020B0502050302020203" pitchFamily="34" charset="0"/>
              </a:rPr>
              <a:t>30–50 mA</a:t>
            </a:r>
            <a:r>
              <a:rPr lang="sv-SE" dirty="0">
                <a:latin typeface="VWAG TheSans" panose="020B0502050302020203" pitchFamily="34" charset="0"/>
              </a:rPr>
              <a:t> igenom kroppen, orsakar andningsstillestånd och ventrikelflimmer.</a:t>
            </a:r>
          </a:p>
          <a:p>
            <a:pPr marL="377825" indent="-285750">
              <a:buClr>
                <a:schemeClr val="tx1"/>
              </a:buClr>
              <a:buSzPct val="150000"/>
              <a:buFont typeface="Arial" panose="020B0604020202020204" pitchFamily="34" charset="0"/>
              <a:buChar char="•"/>
            </a:pPr>
            <a:r>
              <a:rPr lang="sv-SE" dirty="0">
                <a:latin typeface="VWAG TheSans" panose="020B0502050302020203" pitchFamily="34" charset="0"/>
              </a:rPr>
              <a:t>Med ett strömflöde från ca </a:t>
            </a:r>
            <a:r>
              <a:rPr lang="sv-SE" dirty="0">
                <a:solidFill>
                  <a:srgbClr val="FF0000"/>
                </a:solidFill>
                <a:latin typeface="VWAG TheSans" panose="020B0502050302020203" pitchFamily="34" charset="0"/>
              </a:rPr>
              <a:t>50 mA </a:t>
            </a:r>
            <a:r>
              <a:rPr lang="sv-SE" dirty="0">
                <a:latin typeface="VWAG TheSans" panose="020B0502050302020203" pitchFamily="34" charset="0"/>
              </a:rPr>
              <a:t>igenom kroppen, är “dödströskeln“ uppnådd.</a:t>
            </a:r>
          </a:p>
          <a:p>
            <a:pPr marL="377825" indent="-285750">
              <a:buClr>
                <a:schemeClr val="tx1"/>
              </a:buClr>
              <a:buSzPct val="150000"/>
              <a:buFont typeface="Arial" panose="020B0604020202020204" pitchFamily="34" charset="0"/>
              <a:buChar char="•"/>
            </a:pPr>
            <a:r>
              <a:rPr lang="sv-SE" b="1" dirty="0">
                <a:latin typeface="VWAG TheSans" panose="020B0502050302020203" pitchFamily="34" charset="0"/>
              </a:rPr>
              <a:t>Utsätts människokroppen för en ström på 80mA mer än 1 sekund så är risken för dödsfall stor.</a:t>
            </a:r>
            <a:endParaRPr lang="sv-SE" dirty="0">
              <a:latin typeface="VWAG TheSans" panose="020B0502050302020203" pitchFamily="34" charset="0"/>
            </a:endParaRPr>
          </a:p>
          <a:p>
            <a:pPr marL="377825" indent="-285750">
              <a:buClr>
                <a:schemeClr val="tx1"/>
              </a:buClr>
              <a:buSzPct val="150000"/>
              <a:buFont typeface="Arial" panose="020B0604020202020204" pitchFamily="34" charset="0"/>
              <a:buChar char="•"/>
            </a:pPr>
            <a:r>
              <a:rPr lang="sv-SE" b="1" dirty="0">
                <a:solidFill>
                  <a:srgbClr val="FF0000"/>
                </a:solidFill>
                <a:latin typeface="VWAG TheSans" panose="020B0502050302020203" pitchFamily="34" charset="0"/>
              </a:rPr>
              <a:t>Tiden för strömflödet, övergångsresistansen och hur den passerar kroppen är avgörande faktorer.</a:t>
            </a:r>
          </a:p>
          <a:p>
            <a:endParaRPr lang="en-SE" dirty="0"/>
          </a:p>
        </p:txBody>
      </p:sp>
      <p:sp>
        <p:nvSpPr>
          <p:cNvPr id="3" name="Rubrik 2"/>
          <p:cNvSpPr>
            <a:spLocks noGrp="1"/>
          </p:cNvSpPr>
          <p:nvPr>
            <p:ph type="title"/>
          </p:nvPr>
        </p:nvSpPr>
        <p:spPr/>
        <p:txBody>
          <a:bodyPr/>
          <a:lstStyle/>
          <a:p>
            <a:r>
              <a:rPr lang="sv-SE" b="1" dirty="0">
                <a:solidFill>
                  <a:schemeClr val="tx1"/>
                </a:solidFill>
              </a:rPr>
              <a:t>Risker med el</a:t>
            </a:r>
          </a:p>
        </p:txBody>
      </p:sp>
      <p:sp>
        <p:nvSpPr>
          <p:cNvPr id="4" name="Text Placeholder 3">
            <a:extLst>
              <a:ext uri="{FF2B5EF4-FFF2-40B4-BE49-F238E27FC236}">
                <a16:creationId xmlns:a16="http://schemas.microsoft.com/office/drawing/2014/main" id="{2AE88E3E-E2A6-C848-A9BD-CD9B0396CCEF}"/>
              </a:ext>
            </a:extLst>
          </p:cNvPr>
          <p:cNvSpPr>
            <a:spLocks noGrp="1"/>
          </p:cNvSpPr>
          <p:nvPr>
            <p:ph type="body" sz="quarter" idx="10"/>
          </p:nvPr>
        </p:nvSpPr>
        <p:spPr/>
        <p:txBody>
          <a:bodyPr>
            <a:normAutofit lnSpcReduction="10000"/>
          </a:bodyPr>
          <a:lstStyle/>
          <a:p>
            <a:r>
              <a:rPr lang="en-SE" dirty="0"/>
              <a:t>3.1 Risker</a:t>
            </a:r>
          </a:p>
        </p:txBody>
      </p:sp>
      <p:sp>
        <p:nvSpPr>
          <p:cNvPr id="5" name="Slide Number Placeholder 4">
            <a:extLst>
              <a:ext uri="{FF2B5EF4-FFF2-40B4-BE49-F238E27FC236}">
                <a16:creationId xmlns:a16="http://schemas.microsoft.com/office/drawing/2014/main" id="{9C4C5AB8-0610-0C4D-962A-8B9E695AFCA9}"/>
              </a:ext>
            </a:extLst>
          </p:cNvPr>
          <p:cNvSpPr>
            <a:spLocks noGrp="1"/>
          </p:cNvSpPr>
          <p:nvPr>
            <p:ph type="sldNum" sz="quarter" idx="13"/>
          </p:nvPr>
        </p:nvSpPr>
        <p:spPr/>
        <p:txBody>
          <a:bodyPr/>
          <a:lstStyle/>
          <a:p>
            <a:fld id="{5818BEF9-6AEC-154B-B50F-057E6E327BFC}" type="slidenum">
              <a:rPr lang="en-SE" smtClean="0"/>
              <a:t>79</a:t>
            </a:fld>
            <a:endParaRPr lang="en-SE" dirty="0"/>
          </a:p>
        </p:txBody>
      </p:sp>
    </p:spTree>
    <p:extLst>
      <p:ext uri="{BB962C8B-B14F-4D97-AF65-F5344CB8AC3E}">
        <p14:creationId xmlns:p14="http://schemas.microsoft.com/office/powerpoint/2010/main" val="247993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BD92FC-07D1-D440-84E9-C483B680EE32}"/>
              </a:ext>
            </a:extLst>
          </p:cNvPr>
          <p:cNvSpPr>
            <a:spLocks noGrp="1"/>
          </p:cNvSpPr>
          <p:nvPr>
            <p:ph idx="1"/>
          </p:nvPr>
        </p:nvSpPr>
        <p:spPr/>
        <p:txBody>
          <a:bodyPr/>
          <a:lstStyle/>
          <a:p>
            <a:r>
              <a:rPr lang="en-SE" dirty="0"/>
              <a:t>Det finns i huvudsak två olika typer av spänning – växelspänning och likspänning. Det vanligaste exemplet på likspänning är ett batteri. Ett batteri har en pluspol och en minuspol, och spänningen är konstant. En likspänning i en sluten krets ger upphov till en likström som flyter åt ett håll hela tiden (DC eller </a:t>
            </a:r>
            <a:r>
              <a:rPr lang="en-SE" i="1" dirty="0"/>
              <a:t>direct current).</a:t>
            </a:r>
            <a:endParaRPr lang="en-SE" dirty="0"/>
          </a:p>
          <a:p>
            <a:endParaRPr lang="en-SE" dirty="0"/>
          </a:p>
        </p:txBody>
      </p:sp>
      <p:sp>
        <p:nvSpPr>
          <p:cNvPr id="3" name="Title 2">
            <a:extLst>
              <a:ext uri="{FF2B5EF4-FFF2-40B4-BE49-F238E27FC236}">
                <a16:creationId xmlns:a16="http://schemas.microsoft.com/office/drawing/2014/main" id="{3C4465DC-1F73-AF4A-A0A5-CE0DBCAC4052}"/>
              </a:ext>
            </a:extLst>
          </p:cNvPr>
          <p:cNvSpPr>
            <a:spLocks noGrp="1"/>
          </p:cNvSpPr>
          <p:nvPr>
            <p:ph type="title"/>
          </p:nvPr>
        </p:nvSpPr>
        <p:spPr/>
        <p:txBody>
          <a:bodyPr>
            <a:normAutofit/>
          </a:bodyPr>
          <a:lstStyle/>
          <a:p>
            <a:r>
              <a:rPr lang="en-SE" b="1" dirty="0"/>
              <a:t>Växelspänning och likspänning</a:t>
            </a:r>
            <a:endParaRPr lang="en-SE" dirty="0"/>
          </a:p>
        </p:txBody>
      </p:sp>
      <p:sp>
        <p:nvSpPr>
          <p:cNvPr id="5" name="Text Placeholder 4">
            <a:extLst>
              <a:ext uri="{FF2B5EF4-FFF2-40B4-BE49-F238E27FC236}">
                <a16:creationId xmlns:a16="http://schemas.microsoft.com/office/drawing/2014/main" id="{9D4A176A-76A6-F045-BBAE-0AC995E71916}"/>
              </a:ext>
            </a:extLst>
          </p:cNvPr>
          <p:cNvSpPr>
            <a:spLocks noGrp="1"/>
          </p:cNvSpPr>
          <p:nvPr>
            <p:ph type="body" sz="quarter" idx="10"/>
          </p:nvPr>
        </p:nvSpPr>
        <p:spPr/>
        <p:txBody>
          <a:bodyPr>
            <a:normAutofit lnSpcReduction="10000"/>
          </a:bodyPr>
          <a:lstStyle/>
          <a:p>
            <a:r>
              <a:rPr lang="en-SE" dirty="0"/>
              <a:t>1.1 Grundläggande ellära</a:t>
            </a:r>
          </a:p>
        </p:txBody>
      </p:sp>
      <p:pic>
        <p:nvPicPr>
          <p:cNvPr id="4" name="Picture 3">
            <a:extLst>
              <a:ext uri="{FF2B5EF4-FFF2-40B4-BE49-F238E27FC236}">
                <a16:creationId xmlns:a16="http://schemas.microsoft.com/office/drawing/2014/main" id="{D84FC037-8697-5D44-BF60-0EDEF27FF022}"/>
              </a:ext>
            </a:extLst>
          </p:cNvPr>
          <p:cNvPicPr/>
          <p:nvPr/>
        </p:nvPicPr>
        <p:blipFill>
          <a:blip r:embed="rId2">
            <a:extLst>
              <a:ext uri="{28A0092B-C50C-407E-A947-70E740481C1C}">
                <a14:useLocalDpi xmlns:a14="http://schemas.microsoft.com/office/drawing/2010/main" val="0"/>
              </a:ext>
            </a:extLst>
          </a:blip>
          <a:stretch>
            <a:fillRect/>
          </a:stretch>
        </p:blipFill>
        <p:spPr>
          <a:xfrm>
            <a:off x="409576" y="2744095"/>
            <a:ext cx="9104312" cy="3100715"/>
          </a:xfrm>
          <a:prstGeom prst="rect">
            <a:avLst/>
          </a:prstGeom>
        </p:spPr>
      </p:pic>
      <p:sp>
        <p:nvSpPr>
          <p:cNvPr id="6" name="Slide Number Placeholder 5">
            <a:extLst>
              <a:ext uri="{FF2B5EF4-FFF2-40B4-BE49-F238E27FC236}">
                <a16:creationId xmlns:a16="http://schemas.microsoft.com/office/drawing/2014/main" id="{51295BB2-5A13-EB42-AFAD-5D935BFFC5B7}"/>
              </a:ext>
            </a:extLst>
          </p:cNvPr>
          <p:cNvSpPr>
            <a:spLocks noGrp="1"/>
          </p:cNvSpPr>
          <p:nvPr>
            <p:ph type="sldNum" sz="quarter" idx="13"/>
          </p:nvPr>
        </p:nvSpPr>
        <p:spPr/>
        <p:txBody>
          <a:bodyPr/>
          <a:lstStyle/>
          <a:p>
            <a:fld id="{5818BEF9-6AEC-154B-B50F-057E6E327BFC}" type="slidenum">
              <a:rPr lang="en-SE" smtClean="0"/>
              <a:t>8</a:t>
            </a:fld>
            <a:endParaRPr lang="en-SE" dirty="0"/>
          </a:p>
        </p:txBody>
      </p:sp>
    </p:spTree>
    <p:extLst>
      <p:ext uri="{BB962C8B-B14F-4D97-AF65-F5344CB8AC3E}">
        <p14:creationId xmlns:p14="http://schemas.microsoft.com/office/powerpoint/2010/main" val="15562274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C135FA-22E6-FA4D-895D-95C385009B04}"/>
              </a:ext>
            </a:extLst>
          </p:cNvPr>
          <p:cNvSpPr>
            <a:spLocks noGrp="1"/>
          </p:cNvSpPr>
          <p:nvPr>
            <p:ph idx="1"/>
          </p:nvPr>
        </p:nvSpPr>
        <p:spPr/>
        <p:txBody>
          <a:bodyPr/>
          <a:lstStyle/>
          <a:p>
            <a:pPr marL="354806" indent="-285750">
              <a:buClr>
                <a:schemeClr val="tx1"/>
              </a:buClr>
              <a:buSzPct val="150000"/>
              <a:buFont typeface="Arial" panose="020B0604020202020204" pitchFamily="34" charset="0"/>
              <a:buChar char="•"/>
              <a:defRPr/>
            </a:pPr>
            <a:r>
              <a:rPr lang="sv-SE" dirty="0">
                <a:latin typeface="VWAG TheSans" panose="020B0502050302020203" pitchFamily="34" charset="0"/>
              </a:rPr>
              <a:t>Växelspänningar ger ett växlande strömflöde igenom kroppen, vilket gör att musklerna krampar ”vibrerar”.</a:t>
            </a:r>
          </a:p>
          <a:p>
            <a:pPr marL="354806" indent="-285750">
              <a:buClr>
                <a:schemeClr val="tx1"/>
              </a:buClr>
              <a:buSzPct val="150000"/>
              <a:buFont typeface="Arial" panose="020B0604020202020204" pitchFamily="34" charset="0"/>
              <a:buChar char="•"/>
              <a:defRPr/>
            </a:pPr>
            <a:r>
              <a:rPr lang="sv-SE" dirty="0">
                <a:latin typeface="VWAG TheSans" panose="020B0502050302020203" pitchFamily="34" charset="0"/>
              </a:rPr>
              <a:t>Lägre frekvens på växelspänningen = farligare!</a:t>
            </a:r>
          </a:p>
          <a:p>
            <a:pPr marL="354806" indent="-285750">
              <a:buClr>
                <a:schemeClr val="tx1"/>
              </a:buClr>
              <a:buSzPct val="150000"/>
              <a:buFont typeface="Arial" panose="020B0604020202020204" pitchFamily="34" charset="0"/>
              <a:buChar char="•"/>
              <a:defRPr/>
            </a:pPr>
            <a:r>
              <a:rPr lang="sv-SE" dirty="0">
                <a:latin typeface="VWAG TheSans" panose="020B0502050302020203" pitchFamily="34" charset="0"/>
              </a:rPr>
              <a:t>Växlande ström ger ventrikelflimmer om strömmen passerar genom hjärtat, följden är ett livshotande tillstånd!</a:t>
            </a:r>
          </a:p>
          <a:p>
            <a:endParaRPr lang="en-SE" dirty="0"/>
          </a:p>
        </p:txBody>
      </p:sp>
      <p:grpSp>
        <p:nvGrpSpPr>
          <p:cNvPr id="21" name="Group 76"/>
          <p:cNvGrpSpPr>
            <a:grpSpLocks/>
          </p:cNvGrpSpPr>
          <p:nvPr/>
        </p:nvGrpSpPr>
        <p:grpSpPr bwMode="auto">
          <a:xfrm>
            <a:off x="586581" y="3278375"/>
            <a:ext cx="8715375" cy="1674812"/>
            <a:chOff x="180" y="2330"/>
            <a:chExt cx="5490" cy="1055"/>
          </a:xfrm>
        </p:grpSpPr>
        <p:sp>
          <p:nvSpPr>
            <p:cNvPr id="27" name="Rectangle 72"/>
            <p:cNvSpPr>
              <a:spLocks noChangeArrowheads="1"/>
            </p:cNvSpPr>
            <p:nvPr/>
          </p:nvSpPr>
          <p:spPr bwMode="auto">
            <a:xfrm>
              <a:off x="186" y="2665"/>
              <a:ext cx="2177" cy="6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28" name="Freeform 57"/>
            <p:cNvSpPr>
              <a:spLocks/>
            </p:cNvSpPr>
            <p:nvPr/>
          </p:nvSpPr>
          <p:spPr bwMode="auto">
            <a:xfrm>
              <a:off x="180" y="2615"/>
              <a:ext cx="2269" cy="719"/>
            </a:xfrm>
            <a:custGeom>
              <a:avLst/>
              <a:gdLst>
                <a:gd name="T0" fmla="*/ 0 w 2381"/>
                <a:gd name="T1" fmla="*/ 1 h 979"/>
                <a:gd name="T2" fmla="*/ 1 w 2381"/>
                <a:gd name="T3" fmla="*/ 1 h 979"/>
                <a:gd name="T4" fmla="*/ 1 w 2381"/>
                <a:gd name="T5" fmla="*/ 1 h 979"/>
                <a:gd name="T6" fmla="*/ 1 w 2381"/>
                <a:gd name="T7" fmla="*/ 1 h 979"/>
                <a:gd name="T8" fmla="*/ 1 w 2381"/>
                <a:gd name="T9" fmla="*/ 1 h 979"/>
                <a:gd name="T10" fmla="*/ 1 w 2381"/>
                <a:gd name="T11" fmla="*/ 1 h 979"/>
                <a:gd name="T12" fmla="*/ 0 60000 65536"/>
                <a:gd name="T13" fmla="*/ 0 60000 65536"/>
                <a:gd name="T14" fmla="*/ 0 60000 65536"/>
                <a:gd name="T15" fmla="*/ 0 60000 65536"/>
                <a:gd name="T16" fmla="*/ 0 60000 65536"/>
                <a:gd name="T17" fmla="*/ 0 60000 65536"/>
                <a:gd name="T18" fmla="*/ 0 w 2381"/>
                <a:gd name="T19" fmla="*/ 0 h 979"/>
                <a:gd name="T20" fmla="*/ 2381 w 2381"/>
                <a:gd name="T21" fmla="*/ 979 h 979"/>
              </a:gdLst>
              <a:ahLst/>
              <a:cxnLst>
                <a:cxn ang="T12">
                  <a:pos x="T0" y="T1"/>
                </a:cxn>
                <a:cxn ang="T13">
                  <a:pos x="T2" y="T3"/>
                </a:cxn>
                <a:cxn ang="T14">
                  <a:pos x="T4" y="T5"/>
                </a:cxn>
                <a:cxn ang="T15">
                  <a:pos x="T6" y="T7"/>
                </a:cxn>
                <a:cxn ang="T16">
                  <a:pos x="T8" y="T9"/>
                </a:cxn>
                <a:cxn ang="T17">
                  <a:pos x="T10" y="T11"/>
                </a:cxn>
              </a:cxnLst>
              <a:rect l="T18" t="T19" r="T20" b="T21"/>
              <a:pathLst>
                <a:path w="2381" h="979">
                  <a:moveTo>
                    <a:pt x="0" y="499"/>
                  </a:moveTo>
                  <a:cubicBezTo>
                    <a:pt x="158" y="249"/>
                    <a:pt x="317" y="0"/>
                    <a:pt x="476" y="68"/>
                  </a:cubicBezTo>
                  <a:cubicBezTo>
                    <a:pt x="635" y="136"/>
                    <a:pt x="794" y="907"/>
                    <a:pt x="953" y="907"/>
                  </a:cubicBezTo>
                  <a:cubicBezTo>
                    <a:pt x="1112" y="907"/>
                    <a:pt x="1270" y="68"/>
                    <a:pt x="1429" y="68"/>
                  </a:cubicBezTo>
                  <a:cubicBezTo>
                    <a:pt x="1588" y="68"/>
                    <a:pt x="1746" y="835"/>
                    <a:pt x="1905" y="907"/>
                  </a:cubicBezTo>
                  <a:cubicBezTo>
                    <a:pt x="2064" y="979"/>
                    <a:pt x="2222" y="739"/>
                    <a:pt x="2381" y="499"/>
                  </a:cubicBezTo>
                </a:path>
              </a:pathLst>
            </a:custGeom>
            <a:noFill/>
            <a:ln w="38100" cap="flat" cmpd="sng">
              <a:solidFill>
                <a:srgbClr val="E61117"/>
              </a:solidFill>
              <a:prstDash val="solid"/>
              <a:round/>
              <a:headEnd/>
              <a:tailEnd/>
            </a:ln>
            <a:extLst>
              <a:ext uri="{909E8E84-426E-40DD-AFC4-6F175D3DCCD1}">
                <a14:hiddenFill xmlns:a14="http://schemas.microsoft.com/office/drawing/2010/main">
                  <a:solidFill>
                    <a:srgbClr val="FFFFFF"/>
                  </a:solidFill>
                </a14:hiddenFill>
              </a:ext>
            </a:extLst>
          </p:spPr>
          <p:txBody>
            <a:bodyPr lIns="0">
              <a:spAutoFit/>
            </a:bodyPr>
            <a:lstStyle/>
            <a:p>
              <a:endParaRPr lang="sv-SE"/>
            </a:p>
          </p:txBody>
        </p:sp>
        <p:sp>
          <p:nvSpPr>
            <p:cNvPr id="29" name="Line 58"/>
            <p:cNvSpPr>
              <a:spLocks noChangeShapeType="1"/>
            </p:cNvSpPr>
            <p:nvPr/>
          </p:nvSpPr>
          <p:spPr bwMode="auto">
            <a:xfrm>
              <a:off x="276" y="2989"/>
              <a:ext cx="20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30" name="Line 59"/>
            <p:cNvSpPr>
              <a:spLocks noChangeShapeType="1"/>
            </p:cNvSpPr>
            <p:nvPr/>
          </p:nvSpPr>
          <p:spPr bwMode="auto">
            <a:xfrm>
              <a:off x="272" y="2646"/>
              <a:ext cx="20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31" name="Line 60"/>
            <p:cNvSpPr>
              <a:spLocks noChangeShapeType="1"/>
            </p:cNvSpPr>
            <p:nvPr/>
          </p:nvSpPr>
          <p:spPr bwMode="auto">
            <a:xfrm>
              <a:off x="272" y="3286"/>
              <a:ext cx="20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32" name="Line 62"/>
            <p:cNvSpPr>
              <a:spLocks noChangeShapeType="1"/>
            </p:cNvSpPr>
            <p:nvPr/>
          </p:nvSpPr>
          <p:spPr bwMode="auto">
            <a:xfrm>
              <a:off x="3159" y="3286"/>
              <a:ext cx="20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33" name="Text Box 63"/>
            <p:cNvSpPr txBox="1">
              <a:spLocks noChangeArrowheads="1"/>
            </p:cNvSpPr>
            <p:nvPr/>
          </p:nvSpPr>
          <p:spPr bwMode="auto">
            <a:xfrm>
              <a:off x="2465" y="2878"/>
              <a:ext cx="3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en-US" altLang="sv-SE" sz="1600" b="1" dirty="0">
                  <a:latin typeface="VWAG TheSans" panose="020B0502050302020203" pitchFamily="34" charset="0"/>
                </a:rPr>
                <a:t>0 V</a:t>
              </a:r>
            </a:p>
          </p:txBody>
        </p:sp>
        <p:sp>
          <p:nvSpPr>
            <p:cNvPr id="34" name="Text Box 64"/>
            <p:cNvSpPr txBox="1">
              <a:spLocks noChangeArrowheads="1"/>
            </p:cNvSpPr>
            <p:nvPr/>
          </p:nvSpPr>
          <p:spPr bwMode="auto">
            <a:xfrm>
              <a:off x="276" y="2330"/>
              <a:ext cx="238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sv-SE" altLang="sv-SE" sz="1600" b="1" u="sng" dirty="0">
                  <a:latin typeface="VWAG TheSans" panose="020B0502050302020203" pitchFamily="34" charset="0"/>
                </a:rPr>
                <a:t>Exempel: 25 </a:t>
              </a:r>
              <a:r>
                <a:rPr lang="sv-SE" altLang="sv-SE" sz="1600" b="1" u="sng" dirty="0">
                  <a:solidFill>
                    <a:srgbClr val="E61117"/>
                  </a:solidFill>
                  <a:latin typeface="VWAG TheSans" panose="020B0502050302020203" pitchFamily="34" charset="0"/>
                </a:rPr>
                <a:t>V </a:t>
              </a:r>
              <a:r>
                <a:rPr lang="sv-SE" altLang="sv-SE" sz="1600" b="1" u="sng" dirty="0" err="1">
                  <a:solidFill>
                    <a:srgbClr val="E61117"/>
                  </a:solidFill>
                  <a:latin typeface="VWAG TheSans" panose="020B0502050302020203" pitchFamily="34" charset="0"/>
                </a:rPr>
                <a:t>eff</a:t>
              </a:r>
              <a:r>
                <a:rPr lang="sv-SE" altLang="sv-SE" sz="1600" b="1" u="sng" dirty="0">
                  <a:latin typeface="VWAG TheSans" panose="020B0502050302020203" pitchFamily="34" charset="0"/>
                </a:rPr>
                <a:t> – AC</a:t>
              </a:r>
              <a:r>
                <a:rPr lang="en-US" altLang="sv-SE" sz="1600" b="1" u="sng" dirty="0">
                  <a:latin typeface="VWAG TheSans" panose="020B0502050302020203" pitchFamily="34" charset="0"/>
                </a:rPr>
                <a:t>:</a:t>
              </a:r>
              <a:r>
                <a:rPr lang="en-US" altLang="sv-SE" sz="1600" b="1" dirty="0">
                  <a:latin typeface="VWAG TheSans" panose="020B0502050302020203" pitchFamily="34" charset="0"/>
                </a:rPr>
                <a:t> </a:t>
              </a:r>
            </a:p>
          </p:txBody>
        </p:sp>
        <p:sp>
          <p:nvSpPr>
            <p:cNvPr id="35" name="Text Box 65"/>
            <p:cNvSpPr txBox="1">
              <a:spLocks noChangeArrowheads="1"/>
            </p:cNvSpPr>
            <p:nvPr/>
          </p:nvSpPr>
          <p:spPr bwMode="auto">
            <a:xfrm>
              <a:off x="3173" y="2330"/>
              <a:ext cx="23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sv-SE" altLang="sv-SE" sz="1600" b="1" u="sng" dirty="0">
                  <a:latin typeface="VWAG TheSans" panose="020B0502050302020203" pitchFamily="34" charset="0"/>
                </a:rPr>
                <a:t>Exempel: 60 V – DC</a:t>
              </a:r>
              <a:r>
                <a:rPr lang="en-US" altLang="sv-SE" sz="1600" u="sng" dirty="0"/>
                <a:t>:</a:t>
              </a:r>
              <a:r>
                <a:rPr lang="en-US" altLang="sv-SE" sz="1600" dirty="0"/>
                <a:t> </a:t>
              </a:r>
            </a:p>
          </p:txBody>
        </p:sp>
        <p:sp>
          <p:nvSpPr>
            <p:cNvPr id="36" name="Text Box 66"/>
            <p:cNvSpPr txBox="1">
              <a:spLocks noChangeArrowheads="1"/>
            </p:cNvSpPr>
            <p:nvPr/>
          </p:nvSpPr>
          <p:spPr bwMode="auto">
            <a:xfrm>
              <a:off x="5332" y="3173"/>
              <a:ext cx="3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en-US" altLang="sv-SE" sz="1600" b="1" dirty="0">
                  <a:latin typeface="VWAG TheSans" panose="020B0502050302020203" pitchFamily="34" charset="0"/>
                </a:rPr>
                <a:t>0 V</a:t>
              </a:r>
            </a:p>
          </p:txBody>
        </p:sp>
        <p:sp>
          <p:nvSpPr>
            <p:cNvPr id="37" name="Text Box 67"/>
            <p:cNvSpPr txBox="1">
              <a:spLocks noChangeArrowheads="1"/>
            </p:cNvSpPr>
            <p:nvPr/>
          </p:nvSpPr>
          <p:spPr bwMode="auto">
            <a:xfrm>
              <a:off x="2449" y="2531"/>
              <a:ext cx="52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en-US" altLang="sv-SE" sz="1600" b="1" dirty="0">
                  <a:latin typeface="VWAG TheSans" panose="020B0502050302020203" pitchFamily="34" charset="0"/>
                </a:rPr>
                <a:t>+ 35 V</a:t>
              </a:r>
            </a:p>
          </p:txBody>
        </p:sp>
        <p:sp>
          <p:nvSpPr>
            <p:cNvPr id="38" name="Text Box 68"/>
            <p:cNvSpPr txBox="1">
              <a:spLocks noChangeArrowheads="1"/>
            </p:cNvSpPr>
            <p:nvPr/>
          </p:nvSpPr>
          <p:spPr bwMode="auto">
            <a:xfrm>
              <a:off x="2480" y="3162"/>
              <a:ext cx="52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en-US" altLang="sv-SE" sz="1600" b="1" dirty="0">
                  <a:latin typeface="VWAG TheSans" panose="020B0502050302020203" pitchFamily="34" charset="0"/>
                </a:rPr>
                <a:t>- 35 V</a:t>
              </a:r>
            </a:p>
          </p:txBody>
        </p:sp>
        <p:sp>
          <p:nvSpPr>
            <p:cNvPr id="39" name="Line 69"/>
            <p:cNvSpPr>
              <a:spLocks noChangeShapeType="1"/>
            </p:cNvSpPr>
            <p:nvPr/>
          </p:nvSpPr>
          <p:spPr bwMode="auto">
            <a:xfrm>
              <a:off x="3160" y="2758"/>
              <a:ext cx="2087" cy="0"/>
            </a:xfrm>
            <a:prstGeom prst="line">
              <a:avLst/>
            </a:prstGeom>
            <a:noFill/>
            <a:ln w="38100">
              <a:solidFill>
                <a:srgbClr val="E61117"/>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40" name="Text Box 70"/>
            <p:cNvSpPr txBox="1">
              <a:spLocks noChangeArrowheads="1"/>
            </p:cNvSpPr>
            <p:nvPr/>
          </p:nvSpPr>
          <p:spPr bwMode="auto">
            <a:xfrm>
              <a:off x="5325" y="2644"/>
              <a:ext cx="3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en-US" altLang="sv-SE" sz="1600" b="1" dirty="0">
                  <a:latin typeface="VWAG TheSans" panose="020B0502050302020203" pitchFamily="34" charset="0"/>
                </a:rPr>
                <a:t>60 V</a:t>
              </a:r>
            </a:p>
          </p:txBody>
        </p:sp>
        <p:sp>
          <p:nvSpPr>
            <p:cNvPr id="41" name="Rectangle 73"/>
            <p:cNvSpPr>
              <a:spLocks noChangeArrowheads="1"/>
            </p:cNvSpPr>
            <p:nvPr/>
          </p:nvSpPr>
          <p:spPr bwMode="auto">
            <a:xfrm>
              <a:off x="3181" y="2772"/>
              <a:ext cx="2064" cy="499"/>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grpSp>
      <p:sp>
        <p:nvSpPr>
          <p:cNvPr id="43" name="Rubrik 1"/>
          <p:cNvSpPr>
            <a:spLocks noGrp="1"/>
          </p:cNvSpPr>
          <p:nvPr>
            <p:ph type="title"/>
          </p:nvPr>
        </p:nvSpPr>
        <p:spPr/>
        <p:txBody>
          <a:bodyPr>
            <a:normAutofit/>
          </a:bodyPr>
          <a:lstStyle/>
          <a:p>
            <a:r>
              <a:rPr lang="sv-SE" b="1" dirty="0">
                <a:solidFill>
                  <a:schemeClr val="tx1"/>
                </a:solidFill>
              </a:rPr>
              <a:t>Varför är växelström farligare än likström?</a:t>
            </a:r>
          </a:p>
        </p:txBody>
      </p:sp>
      <p:sp>
        <p:nvSpPr>
          <p:cNvPr id="3" name="Text Placeholder 2">
            <a:extLst>
              <a:ext uri="{FF2B5EF4-FFF2-40B4-BE49-F238E27FC236}">
                <a16:creationId xmlns:a16="http://schemas.microsoft.com/office/drawing/2014/main" id="{9E283DF6-55B0-F24D-8060-323EADCEE415}"/>
              </a:ext>
            </a:extLst>
          </p:cNvPr>
          <p:cNvSpPr>
            <a:spLocks noGrp="1"/>
          </p:cNvSpPr>
          <p:nvPr>
            <p:ph type="body" sz="quarter" idx="10"/>
          </p:nvPr>
        </p:nvSpPr>
        <p:spPr/>
        <p:txBody>
          <a:bodyPr>
            <a:normAutofit lnSpcReduction="10000"/>
          </a:bodyPr>
          <a:lstStyle/>
          <a:p>
            <a:r>
              <a:rPr lang="en-SE" dirty="0"/>
              <a:t>3.1 Risker</a:t>
            </a:r>
          </a:p>
        </p:txBody>
      </p:sp>
      <p:sp>
        <p:nvSpPr>
          <p:cNvPr id="4" name="Slide Number Placeholder 3">
            <a:extLst>
              <a:ext uri="{FF2B5EF4-FFF2-40B4-BE49-F238E27FC236}">
                <a16:creationId xmlns:a16="http://schemas.microsoft.com/office/drawing/2014/main" id="{19DE5BFE-BBF3-6D4D-9783-81719F1338B5}"/>
              </a:ext>
            </a:extLst>
          </p:cNvPr>
          <p:cNvSpPr>
            <a:spLocks noGrp="1"/>
          </p:cNvSpPr>
          <p:nvPr>
            <p:ph type="sldNum" sz="quarter" idx="13"/>
          </p:nvPr>
        </p:nvSpPr>
        <p:spPr/>
        <p:txBody>
          <a:bodyPr/>
          <a:lstStyle/>
          <a:p>
            <a:fld id="{5818BEF9-6AEC-154B-B50F-057E6E327BFC}" type="slidenum">
              <a:rPr lang="en-SE" smtClean="0"/>
              <a:t>80</a:t>
            </a:fld>
            <a:endParaRPr lang="en-SE" dirty="0"/>
          </a:p>
        </p:txBody>
      </p:sp>
    </p:spTree>
    <p:extLst>
      <p:ext uri="{BB962C8B-B14F-4D97-AF65-F5344CB8AC3E}">
        <p14:creationId xmlns:p14="http://schemas.microsoft.com/office/powerpoint/2010/main" val="1546985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B849D-227C-A142-84A2-D71AA7C10AFD}"/>
              </a:ext>
            </a:extLst>
          </p:cNvPr>
          <p:cNvSpPr>
            <a:spLocks noGrp="1"/>
          </p:cNvSpPr>
          <p:nvPr>
            <p:ph type="title"/>
          </p:nvPr>
        </p:nvSpPr>
        <p:spPr/>
        <p:txBody>
          <a:bodyPr/>
          <a:lstStyle/>
          <a:p>
            <a:r>
              <a:rPr lang="en-SE" dirty="0"/>
              <a:t>Elektricitetens påverkan på kroppen</a:t>
            </a:r>
          </a:p>
        </p:txBody>
      </p:sp>
      <p:sp>
        <p:nvSpPr>
          <p:cNvPr id="3" name="Text Placeholder 2">
            <a:extLst>
              <a:ext uri="{FF2B5EF4-FFF2-40B4-BE49-F238E27FC236}">
                <a16:creationId xmlns:a16="http://schemas.microsoft.com/office/drawing/2014/main" id="{930D9B9A-BF02-154A-B63C-CC7E3A7B96C0}"/>
              </a:ext>
            </a:extLst>
          </p:cNvPr>
          <p:cNvSpPr>
            <a:spLocks noGrp="1"/>
          </p:cNvSpPr>
          <p:nvPr>
            <p:ph type="body" sz="quarter" idx="10"/>
          </p:nvPr>
        </p:nvSpPr>
        <p:spPr/>
        <p:txBody>
          <a:bodyPr>
            <a:normAutofit lnSpcReduction="10000"/>
          </a:bodyPr>
          <a:lstStyle/>
          <a:p>
            <a:r>
              <a:rPr lang="en-SE" dirty="0"/>
              <a:t>3.1 Risker</a:t>
            </a:r>
          </a:p>
        </p:txBody>
      </p:sp>
      <p:sp>
        <p:nvSpPr>
          <p:cNvPr id="5" name="TextBox 4">
            <a:extLst>
              <a:ext uri="{FF2B5EF4-FFF2-40B4-BE49-F238E27FC236}">
                <a16:creationId xmlns:a16="http://schemas.microsoft.com/office/drawing/2014/main" id="{400777DA-7A68-874A-AB65-93C66CB69811}"/>
              </a:ext>
            </a:extLst>
          </p:cNvPr>
          <p:cNvSpPr txBox="1"/>
          <p:nvPr/>
        </p:nvSpPr>
        <p:spPr>
          <a:xfrm>
            <a:off x="1633591" y="2887038"/>
            <a:ext cx="90944" cy="276999"/>
          </a:xfrm>
          <a:prstGeom prst="rect">
            <a:avLst/>
          </a:prstGeom>
          <a:noFill/>
        </p:spPr>
        <p:txBody>
          <a:bodyPr wrap="none" lIns="0" rIns="90000" rtlCol="0">
            <a:spAutoFit/>
          </a:bodyPr>
          <a:lstStyle/>
          <a:p>
            <a:pPr marL="0" marR="0" indent="0" algn="l" defTabSz="457200" rtl="0" eaLnBrk="1" fontAlgn="auto" latinLnBrk="0" hangingPunct="1">
              <a:lnSpc>
                <a:spcPct val="100000"/>
              </a:lnSpc>
              <a:spcBef>
                <a:spcPts val="0"/>
              </a:spcBef>
              <a:spcAft>
                <a:spcPts val="0"/>
              </a:spcAft>
              <a:buClrTx/>
              <a:buSzTx/>
              <a:buFontTx/>
              <a:buNone/>
              <a:tabLst/>
            </a:pPr>
            <a:endParaRPr lang="en-SE" sz="1200" noProof="0" dirty="0"/>
          </a:p>
        </p:txBody>
      </p:sp>
      <p:grpSp>
        <p:nvGrpSpPr>
          <p:cNvPr id="10" name="Grupp 9"/>
          <p:cNvGrpSpPr/>
          <p:nvPr/>
        </p:nvGrpSpPr>
        <p:grpSpPr>
          <a:xfrm>
            <a:off x="3917208" y="1415088"/>
            <a:ext cx="5154874" cy="4714104"/>
            <a:chOff x="3132132" y="1409671"/>
            <a:chExt cx="5802222" cy="5283850"/>
          </a:xfrm>
        </p:grpSpPr>
        <p:pic>
          <p:nvPicPr>
            <p:cNvPr id="11" name="Bildobjekt 10"/>
            <p:cNvPicPr>
              <a:picLocks noChangeAspect="1"/>
            </p:cNvPicPr>
            <p:nvPr/>
          </p:nvPicPr>
          <p:blipFill>
            <a:blip r:embed="rId3"/>
            <a:stretch>
              <a:fillRect/>
            </a:stretch>
          </p:blipFill>
          <p:spPr>
            <a:xfrm>
              <a:off x="3132132" y="1409671"/>
              <a:ext cx="5802222" cy="5283850"/>
            </a:xfrm>
            <a:prstGeom prst="rect">
              <a:avLst/>
            </a:prstGeom>
          </p:spPr>
        </p:pic>
        <p:sp>
          <p:nvSpPr>
            <p:cNvPr id="14" name="textruta 13"/>
            <p:cNvSpPr txBox="1"/>
            <p:nvPr/>
          </p:nvSpPr>
          <p:spPr>
            <a:xfrm>
              <a:off x="6951623" y="1819991"/>
              <a:ext cx="1735366" cy="830998"/>
            </a:xfrm>
            <a:prstGeom prst="rect">
              <a:avLst/>
            </a:prstGeom>
            <a:noFill/>
          </p:spPr>
          <p:txBody>
            <a:bodyPr wrap="square">
              <a:spAutoFit/>
            </a:bodyPr>
            <a:lstStyle/>
            <a:p>
              <a:pPr algn="ctr">
                <a:defRPr/>
              </a:pPr>
              <a:r>
                <a:rPr lang="sv-SE" sz="1600" dirty="0">
                  <a:solidFill>
                    <a:srgbClr val="FF0000"/>
                  </a:solidFill>
                  <a:latin typeface="VW Headline Semibold" panose="020B0500000000000000" pitchFamily="34" charset="0"/>
                </a:rPr>
                <a:t>Hjärtstopp som utan behandling leder till döden!</a:t>
              </a:r>
            </a:p>
          </p:txBody>
        </p:sp>
        <p:sp>
          <p:nvSpPr>
            <p:cNvPr id="15" name="textruta 3"/>
            <p:cNvSpPr txBox="1">
              <a:spLocks noChangeArrowheads="1"/>
            </p:cNvSpPr>
            <p:nvPr/>
          </p:nvSpPr>
          <p:spPr bwMode="auto">
            <a:xfrm>
              <a:off x="7388269" y="2861519"/>
              <a:ext cx="1167088"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r>
                <a:rPr lang="sv-SE" altLang="sv-SE" dirty="0">
                  <a:latin typeface="VW Headline Semibold" panose="020B0500000000000000" pitchFamily="34" charset="0"/>
                </a:rPr>
                <a:t>Från 300 ms finns stor risk för hjärtstopp</a:t>
              </a:r>
            </a:p>
          </p:txBody>
        </p:sp>
        <p:cxnSp>
          <p:nvCxnSpPr>
            <p:cNvPr id="18" name="Rak pil 7"/>
            <p:cNvCxnSpPr/>
            <p:nvPr/>
          </p:nvCxnSpPr>
          <p:spPr bwMode="auto">
            <a:xfrm flipH="1">
              <a:off x="7635240" y="3464560"/>
              <a:ext cx="3030" cy="304800"/>
            </a:xfrm>
            <a:prstGeom prst="straightConnector1">
              <a:avLst/>
            </a:prstGeom>
            <a:noFill/>
            <a:ln w="25400" cap="flat" cmpd="sng" algn="ctr">
              <a:solidFill>
                <a:schemeClr val="tx1"/>
              </a:solidFill>
              <a:prstDash val="solid"/>
              <a:round/>
              <a:headEnd type="none" w="med" len="med"/>
              <a:tailEnd type="triangle"/>
            </a:ln>
            <a:effectLst/>
          </p:spPr>
        </p:cxnSp>
        <p:cxnSp>
          <p:nvCxnSpPr>
            <p:cNvPr id="19" name="Rak pil 145"/>
            <p:cNvCxnSpPr/>
            <p:nvPr/>
          </p:nvCxnSpPr>
          <p:spPr bwMode="auto">
            <a:xfrm>
              <a:off x="7145473" y="5573776"/>
              <a:ext cx="442546" cy="0"/>
            </a:xfrm>
            <a:prstGeom prst="straightConnector1">
              <a:avLst/>
            </a:prstGeom>
            <a:noFill/>
            <a:ln w="25400" cap="flat" cmpd="sng" algn="ctr">
              <a:solidFill>
                <a:schemeClr val="accent6">
                  <a:lumMod val="90000"/>
                  <a:lumOff val="10000"/>
                </a:schemeClr>
              </a:solidFill>
              <a:prstDash val="solid"/>
              <a:round/>
              <a:headEnd type="none" w="med" len="med"/>
              <a:tailEnd type="triangle"/>
            </a:ln>
            <a:effectLst/>
          </p:spPr>
        </p:cxnSp>
        <p:sp>
          <p:nvSpPr>
            <p:cNvPr id="20" name="textruta 19"/>
            <p:cNvSpPr txBox="1"/>
            <p:nvPr/>
          </p:nvSpPr>
          <p:spPr>
            <a:xfrm>
              <a:off x="5629521" y="5351831"/>
              <a:ext cx="1576724" cy="461666"/>
            </a:xfrm>
            <a:prstGeom prst="rect">
              <a:avLst/>
            </a:prstGeom>
            <a:noFill/>
          </p:spPr>
          <p:txBody>
            <a:bodyPr wrap="square">
              <a:spAutoFit/>
            </a:bodyPr>
            <a:lstStyle/>
            <a:p>
              <a:pPr algn="ctr">
                <a:defRPr/>
              </a:pPr>
              <a:r>
                <a:rPr lang="sv-SE" sz="1200" dirty="0">
                  <a:latin typeface="VW Headline Semibold" panose="020B0500000000000000" pitchFamily="34" charset="0"/>
                  <a:cs typeface="Arial" panose="020B0604020202020204" pitchFamily="34" charset="0"/>
                </a:rPr>
                <a:t>Kramptröskeln  inträffar efter 10ms</a:t>
              </a:r>
              <a:r>
                <a:rPr lang="sv-SE" sz="1200" dirty="0">
                  <a:latin typeface="Arial" panose="020B0604020202020204" pitchFamily="34" charset="0"/>
                  <a:cs typeface="Arial" panose="020B0604020202020204" pitchFamily="34" charset="0"/>
                </a:rPr>
                <a:t>.</a:t>
              </a:r>
            </a:p>
          </p:txBody>
        </p:sp>
        <p:sp>
          <p:nvSpPr>
            <p:cNvPr id="22" name="textruta 21"/>
            <p:cNvSpPr txBox="1"/>
            <p:nvPr/>
          </p:nvSpPr>
          <p:spPr>
            <a:xfrm>
              <a:off x="4518119" y="3233646"/>
              <a:ext cx="1797712" cy="379472"/>
            </a:xfrm>
            <a:prstGeom prst="rect">
              <a:avLst/>
            </a:prstGeom>
            <a:noFill/>
          </p:spPr>
          <p:txBody>
            <a:bodyPr wrap="square">
              <a:spAutoFit/>
            </a:bodyPr>
            <a:lstStyle/>
            <a:p>
              <a:pPr>
                <a:defRPr/>
              </a:pPr>
              <a:r>
                <a:rPr lang="sv-SE" sz="1600" dirty="0">
                  <a:solidFill>
                    <a:srgbClr val="00B050"/>
                  </a:solidFill>
                  <a:latin typeface="VW Headline Semibold" panose="020B0500000000000000" pitchFamily="34" charset="0"/>
                </a:rPr>
                <a:t>”Släppområde</a:t>
              </a:r>
              <a:r>
                <a:rPr lang="sv-SE" sz="1600" dirty="0">
                  <a:solidFill>
                    <a:srgbClr val="00B050"/>
                  </a:solidFill>
                </a:rPr>
                <a:t>”</a:t>
              </a:r>
            </a:p>
          </p:txBody>
        </p:sp>
        <p:sp>
          <p:nvSpPr>
            <p:cNvPr id="23" name="textruta 22"/>
            <p:cNvSpPr txBox="1"/>
            <p:nvPr/>
          </p:nvSpPr>
          <p:spPr>
            <a:xfrm>
              <a:off x="3871731" y="3616959"/>
              <a:ext cx="316320" cy="523222"/>
            </a:xfrm>
            <a:prstGeom prst="rect">
              <a:avLst/>
            </a:prstGeom>
            <a:noFill/>
          </p:spPr>
          <p:txBody>
            <a:bodyPr wrap="square" rtlCol="0">
              <a:spAutoFit/>
            </a:bodyPr>
            <a:lstStyle/>
            <a:p>
              <a:r>
                <a:rPr lang="sv-SE" sz="2800" b="1" dirty="0"/>
                <a:t>1</a:t>
              </a:r>
            </a:p>
          </p:txBody>
        </p:sp>
        <p:sp>
          <p:nvSpPr>
            <p:cNvPr id="24" name="textruta 23"/>
            <p:cNvSpPr txBox="1"/>
            <p:nvPr/>
          </p:nvSpPr>
          <p:spPr>
            <a:xfrm>
              <a:off x="5212856" y="3612603"/>
              <a:ext cx="316320" cy="523222"/>
            </a:xfrm>
            <a:prstGeom prst="rect">
              <a:avLst/>
            </a:prstGeom>
            <a:noFill/>
          </p:spPr>
          <p:txBody>
            <a:bodyPr wrap="square" rtlCol="0">
              <a:spAutoFit/>
            </a:bodyPr>
            <a:lstStyle/>
            <a:p>
              <a:r>
                <a:rPr lang="sv-SE" sz="2800" b="1" dirty="0"/>
                <a:t>2</a:t>
              </a:r>
            </a:p>
          </p:txBody>
        </p:sp>
        <p:sp>
          <p:nvSpPr>
            <p:cNvPr id="25" name="textruta 24"/>
            <p:cNvSpPr txBox="1"/>
            <p:nvPr/>
          </p:nvSpPr>
          <p:spPr>
            <a:xfrm>
              <a:off x="6793463" y="3599540"/>
              <a:ext cx="316320" cy="523222"/>
            </a:xfrm>
            <a:prstGeom prst="rect">
              <a:avLst/>
            </a:prstGeom>
            <a:noFill/>
          </p:spPr>
          <p:txBody>
            <a:bodyPr wrap="square" rtlCol="0">
              <a:spAutoFit/>
            </a:bodyPr>
            <a:lstStyle/>
            <a:p>
              <a:r>
                <a:rPr lang="sv-SE" sz="2800" b="1" dirty="0"/>
                <a:t>3</a:t>
              </a:r>
            </a:p>
          </p:txBody>
        </p:sp>
        <p:sp>
          <p:nvSpPr>
            <p:cNvPr id="26" name="textruta 25"/>
            <p:cNvSpPr txBox="1"/>
            <p:nvPr/>
          </p:nvSpPr>
          <p:spPr>
            <a:xfrm>
              <a:off x="8203708" y="3612603"/>
              <a:ext cx="282570" cy="523222"/>
            </a:xfrm>
            <a:prstGeom prst="rect">
              <a:avLst/>
            </a:prstGeom>
            <a:noFill/>
          </p:spPr>
          <p:txBody>
            <a:bodyPr wrap="square" rtlCol="0">
              <a:spAutoFit/>
            </a:bodyPr>
            <a:lstStyle/>
            <a:p>
              <a:r>
                <a:rPr lang="sv-SE" sz="2800" b="1" dirty="0"/>
                <a:t>4</a:t>
              </a:r>
            </a:p>
          </p:txBody>
        </p:sp>
      </p:grpSp>
      <p:sp>
        <p:nvSpPr>
          <p:cNvPr id="6" name="Content Placeholder 5">
            <a:extLst>
              <a:ext uri="{FF2B5EF4-FFF2-40B4-BE49-F238E27FC236}">
                <a16:creationId xmlns:a16="http://schemas.microsoft.com/office/drawing/2014/main" id="{11609832-CEC6-3A4B-B268-B1068E24C8E8}"/>
              </a:ext>
            </a:extLst>
          </p:cNvPr>
          <p:cNvSpPr>
            <a:spLocks noGrp="1"/>
          </p:cNvSpPr>
          <p:nvPr>
            <p:ph idx="1"/>
          </p:nvPr>
        </p:nvSpPr>
        <p:spPr/>
        <p:txBody>
          <a:bodyPr/>
          <a:lstStyle/>
          <a:p>
            <a:pPr marL="342900" indent="-342900">
              <a:buFont typeface="+mj-lt"/>
              <a:buAutoNum type="arabicPeriod"/>
            </a:pPr>
            <a:endParaRPr lang="sv-SE" altLang="sv-SE" dirty="0">
              <a:latin typeface="VW Headline Semibold" panose="020B0500000000000000" pitchFamily="34" charset="0"/>
            </a:endParaRPr>
          </a:p>
          <a:p>
            <a:pPr marL="342900" indent="-342900">
              <a:buFont typeface="+mj-lt"/>
              <a:buAutoNum type="arabicPeriod"/>
            </a:pPr>
            <a:r>
              <a:rPr lang="sv-SE" altLang="sv-SE" dirty="0">
                <a:latin typeface="VW Headline Semibold" panose="020B0500000000000000" pitchFamily="34" charset="0"/>
              </a:rPr>
              <a:t>Ingen reaktion.</a:t>
            </a:r>
          </a:p>
          <a:p>
            <a:pPr marL="342900" indent="-342900">
              <a:buFont typeface="+mj-lt"/>
              <a:buAutoNum type="arabicPeriod"/>
            </a:pPr>
            <a:r>
              <a:rPr lang="sv-SE" altLang="sv-SE" dirty="0">
                <a:latin typeface="VW Headline Semibold" panose="020B0500000000000000" pitchFamily="34" charset="0"/>
              </a:rPr>
              <a:t>Kännbart, inga skador.</a:t>
            </a:r>
            <a:br>
              <a:rPr lang="sv-SE" altLang="sv-SE" dirty="0">
                <a:latin typeface="VW Headline Semibold" panose="020B0500000000000000" pitchFamily="34" charset="0"/>
              </a:rPr>
            </a:br>
            <a:r>
              <a:rPr lang="sv-SE" altLang="sv-SE" dirty="0">
                <a:latin typeface="VW Headline Semibold" panose="020B0500000000000000" pitchFamily="34" charset="0"/>
              </a:rPr>
              <a:t>Person klarar själv att</a:t>
            </a:r>
            <a:br>
              <a:rPr lang="sv-SE" altLang="sv-SE" dirty="0">
                <a:latin typeface="VW Headline Semibold" panose="020B0500000000000000" pitchFamily="34" charset="0"/>
              </a:rPr>
            </a:br>
            <a:r>
              <a:rPr lang="sv-SE" altLang="sv-SE" dirty="0">
                <a:latin typeface="VW Headline Semibold" panose="020B0500000000000000" pitchFamily="34" charset="0"/>
              </a:rPr>
              <a:t>släppa.</a:t>
            </a:r>
          </a:p>
          <a:p>
            <a:pPr marL="342900" indent="-342900">
              <a:buFont typeface="+mj-lt"/>
              <a:buAutoNum type="arabicPeriod"/>
            </a:pPr>
            <a:r>
              <a:rPr lang="sv-SE" altLang="sv-SE" dirty="0">
                <a:latin typeface="VW Headline Semibold" panose="020B0500000000000000" pitchFamily="34" charset="0"/>
              </a:rPr>
              <a:t>Person klarar inte att </a:t>
            </a:r>
            <a:br>
              <a:rPr lang="sv-SE" altLang="sv-SE" dirty="0">
                <a:latin typeface="VW Headline Semibold" panose="020B0500000000000000" pitchFamily="34" charset="0"/>
              </a:rPr>
            </a:br>
            <a:r>
              <a:rPr lang="sv-SE" altLang="sv-SE" dirty="0">
                <a:latin typeface="VW Headline Semibold" panose="020B0500000000000000" pitchFamily="34" charset="0"/>
              </a:rPr>
              <a:t>släppa. Brännskada, </a:t>
            </a:r>
            <a:br>
              <a:rPr lang="sv-SE" altLang="sv-SE" dirty="0">
                <a:latin typeface="VW Headline Semibold" panose="020B0500000000000000" pitchFamily="34" charset="0"/>
              </a:rPr>
            </a:br>
            <a:r>
              <a:rPr lang="sv-SE" altLang="sv-SE" dirty="0">
                <a:latin typeface="VW Headline Semibold" panose="020B0500000000000000" pitchFamily="34" charset="0"/>
              </a:rPr>
              <a:t>hjärtflimmer och eller </a:t>
            </a:r>
            <a:br>
              <a:rPr lang="sv-SE" altLang="sv-SE" dirty="0">
                <a:latin typeface="VW Headline Semibold" panose="020B0500000000000000" pitchFamily="34" charset="0"/>
              </a:rPr>
            </a:br>
            <a:r>
              <a:rPr lang="sv-SE" altLang="sv-SE" dirty="0">
                <a:latin typeface="VW Headline Semibold" panose="020B0500000000000000" pitchFamily="34" charset="0"/>
              </a:rPr>
              <a:t>andningsstillestånd.</a:t>
            </a:r>
          </a:p>
          <a:p>
            <a:pPr marL="342900" indent="-342900">
              <a:buFont typeface="+mj-lt"/>
              <a:buAutoNum type="arabicPeriod"/>
            </a:pPr>
            <a:r>
              <a:rPr lang="sv-SE" altLang="sv-SE" dirty="0">
                <a:latin typeface="VW Headline Semibold" panose="020B0500000000000000" pitchFamily="34" charset="0"/>
              </a:rPr>
              <a:t>Dödströskeln är </a:t>
            </a:r>
            <a:br>
              <a:rPr lang="sv-SE" altLang="sv-SE" dirty="0">
                <a:latin typeface="VW Headline Semibold" panose="020B0500000000000000" pitchFamily="34" charset="0"/>
              </a:rPr>
            </a:br>
            <a:r>
              <a:rPr lang="sv-SE" altLang="sv-SE" dirty="0">
                <a:latin typeface="VW Headline Semibold" panose="020B0500000000000000" pitchFamily="34" charset="0"/>
              </a:rPr>
              <a:t>uppnådd. Liten chans </a:t>
            </a:r>
            <a:br>
              <a:rPr lang="sv-SE" altLang="sv-SE" dirty="0">
                <a:latin typeface="VW Headline Semibold" panose="020B0500000000000000" pitchFamily="34" charset="0"/>
              </a:rPr>
            </a:br>
            <a:r>
              <a:rPr lang="sv-SE" altLang="sv-SE" dirty="0">
                <a:latin typeface="VW Headline Semibold" panose="020B0500000000000000" pitchFamily="34" charset="0"/>
              </a:rPr>
              <a:t>att överleva.</a:t>
            </a:r>
          </a:p>
          <a:p>
            <a:pPr>
              <a:buFont typeface="Arial" panose="020B0604020202020204" pitchFamily="34" charset="0"/>
              <a:buAutoNum type="arabicPeriod"/>
            </a:pPr>
            <a:endParaRPr lang="sv-SE" altLang="sv-SE" b="1" dirty="0"/>
          </a:p>
          <a:p>
            <a:endParaRPr lang="en-SE" dirty="0"/>
          </a:p>
        </p:txBody>
      </p:sp>
      <p:sp>
        <p:nvSpPr>
          <p:cNvPr id="4" name="Slide Number Placeholder 3">
            <a:extLst>
              <a:ext uri="{FF2B5EF4-FFF2-40B4-BE49-F238E27FC236}">
                <a16:creationId xmlns:a16="http://schemas.microsoft.com/office/drawing/2014/main" id="{170787B9-166D-5E4E-8F18-6C46AC2AD0A1}"/>
              </a:ext>
            </a:extLst>
          </p:cNvPr>
          <p:cNvSpPr>
            <a:spLocks noGrp="1"/>
          </p:cNvSpPr>
          <p:nvPr>
            <p:ph type="sldNum" sz="quarter" idx="13"/>
          </p:nvPr>
        </p:nvSpPr>
        <p:spPr/>
        <p:txBody>
          <a:bodyPr/>
          <a:lstStyle/>
          <a:p>
            <a:fld id="{5818BEF9-6AEC-154B-B50F-057E6E327BFC}" type="slidenum">
              <a:rPr lang="en-SE" smtClean="0"/>
              <a:t>81</a:t>
            </a:fld>
            <a:endParaRPr lang="en-SE" dirty="0"/>
          </a:p>
        </p:txBody>
      </p:sp>
    </p:spTree>
    <p:extLst>
      <p:ext uri="{BB962C8B-B14F-4D97-AF65-F5344CB8AC3E}">
        <p14:creationId xmlns:p14="http://schemas.microsoft.com/office/powerpoint/2010/main" val="4004093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2AC333-59B0-2E4B-A998-4D6BE71391B3}"/>
              </a:ext>
            </a:extLst>
          </p:cNvPr>
          <p:cNvSpPr>
            <a:spLocks noGrp="1"/>
          </p:cNvSpPr>
          <p:nvPr>
            <p:ph idx="1"/>
          </p:nvPr>
        </p:nvSpPr>
        <p:spPr/>
        <p:txBody>
          <a:bodyPr/>
          <a:lstStyle/>
          <a:p>
            <a:r>
              <a:rPr lang="en-SE" dirty="0"/>
              <a:t> </a:t>
            </a:r>
          </a:p>
        </p:txBody>
      </p:sp>
      <p:sp>
        <p:nvSpPr>
          <p:cNvPr id="2" name="Rubrik 1"/>
          <p:cNvSpPr>
            <a:spLocks noGrp="1"/>
          </p:cNvSpPr>
          <p:nvPr>
            <p:ph type="title"/>
          </p:nvPr>
        </p:nvSpPr>
        <p:spPr/>
        <p:txBody>
          <a:bodyPr>
            <a:normAutofit/>
          </a:bodyPr>
          <a:lstStyle/>
          <a:p>
            <a:r>
              <a:rPr lang="sv-SE" dirty="0"/>
              <a:t>Kroppsimpedans växelström (AC)</a:t>
            </a:r>
            <a:endParaRPr lang="en-SE" dirty="0"/>
          </a:p>
        </p:txBody>
      </p:sp>
      <p:sp>
        <p:nvSpPr>
          <p:cNvPr id="4" name="Text Placeholder 3">
            <a:extLst>
              <a:ext uri="{FF2B5EF4-FFF2-40B4-BE49-F238E27FC236}">
                <a16:creationId xmlns:a16="http://schemas.microsoft.com/office/drawing/2014/main" id="{2E5379C6-4EA5-3F44-9766-5CE77FC6370F}"/>
              </a:ext>
            </a:extLst>
          </p:cNvPr>
          <p:cNvSpPr>
            <a:spLocks noGrp="1"/>
          </p:cNvSpPr>
          <p:nvPr>
            <p:ph type="body" sz="quarter" idx="10"/>
          </p:nvPr>
        </p:nvSpPr>
        <p:spPr/>
        <p:txBody>
          <a:bodyPr>
            <a:normAutofit lnSpcReduction="10000"/>
          </a:bodyPr>
          <a:lstStyle/>
          <a:p>
            <a:r>
              <a:rPr lang="en-SE" dirty="0"/>
              <a:t>3.1 Risker</a:t>
            </a:r>
          </a:p>
        </p:txBody>
      </p:sp>
      <p:pic>
        <p:nvPicPr>
          <p:cNvPr id="8" name="Picture 7"/>
          <p:cNvPicPr>
            <a:picLocks noChangeAspect="1"/>
          </p:cNvPicPr>
          <p:nvPr/>
        </p:nvPicPr>
        <p:blipFill rotWithShape="1">
          <a:blip r:embed="rId3"/>
          <a:srcRect t="14334"/>
          <a:stretch/>
        </p:blipFill>
        <p:spPr>
          <a:xfrm>
            <a:off x="309919" y="1217964"/>
            <a:ext cx="8684670" cy="2984166"/>
          </a:xfrm>
          <a:prstGeom prst="rect">
            <a:avLst/>
          </a:prstGeom>
        </p:spPr>
      </p:pic>
      <p:sp>
        <p:nvSpPr>
          <p:cNvPr id="5" name="Slide Number Placeholder 4">
            <a:extLst>
              <a:ext uri="{FF2B5EF4-FFF2-40B4-BE49-F238E27FC236}">
                <a16:creationId xmlns:a16="http://schemas.microsoft.com/office/drawing/2014/main" id="{5988266D-E7B7-BE49-9D0B-44E53C3B160D}"/>
              </a:ext>
            </a:extLst>
          </p:cNvPr>
          <p:cNvSpPr>
            <a:spLocks noGrp="1"/>
          </p:cNvSpPr>
          <p:nvPr>
            <p:ph type="sldNum" sz="quarter" idx="13"/>
          </p:nvPr>
        </p:nvSpPr>
        <p:spPr/>
        <p:txBody>
          <a:bodyPr/>
          <a:lstStyle/>
          <a:p>
            <a:fld id="{5818BEF9-6AEC-154B-B50F-057E6E327BFC}" type="slidenum">
              <a:rPr lang="en-SE" smtClean="0"/>
              <a:t>82</a:t>
            </a:fld>
            <a:endParaRPr lang="en-SE" dirty="0"/>
          </a:p>
        </p:txBody>
      </p:sp>
    </p:spTree>
    <p:extLst>
      <p:ext uri="{BB962C8B-B14F-4D97-AF65-F5344CB8AC3E}">
        <p14:creationId xmlns:p14="http://schemas.microsoft.com/office/powerpoint/2010/main" val="24426466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A0C80-8D23-9E4B-83E5-254531CF580A}"/>
              </a:ext>
            </a:extLst>
          </p:cNvPr>
          <p:cNvSpPr>
            <a:spLocks noGrp="1"/>
          </p:cNvSpPr>
          <p:nvPr>
            <p:ph idx="1"/>
          </p:nvPr>
        </p:nvSpPr>
        <p:spPr/>
        <p:txBody>
          <a:bodyPr/>
          <a:lstStyle/>
          <a:p>
            <a:r>
              <a:rPr lang="en-SE" dirty="0"/>
              <a:t> </a:t>
            </a:r>
          </a:p>
        </p:txBody>
      </p:sp>
      <p:sp>
        <p:nvSpPr>
          <p:cNvPr id="2" name="Rubrik 1"/>
          <p:cNvSpPr>
            <a:spLocks noGrp="1"/>
          </p:cNvSpPr>
          <p:nvPr>
            <p:ph type="title"/>
          </p:nvPr>
        </p:nvSpPr>
        <p:spPr/>
        <p:txBody>
          <a:bodyPr/>
          <a:lstStyle/>
          <a:p>
            <a:r>
              <a:rPr lang="sv-SE" dirty="0"/>
              <a:t>Kroppsimpedans likström (DC)</a:t>
            </a:r>
          </a:p>
        </p:txBody>
      </p:sp>
      <p:sp>
        <p:nvSpPr>
          <p:cNvPr id="4" name="Text Placeholder 3">
            <a:extLst>
              <a:ext uri="{FF2B5EF4-FFF2-40B4-BE49-F238E27FC236}">
                <a16:creationId xmlns:a16="http://schemas.microsoft.com/office/drawing/2014/main" id="{562A1602-2D9D-424C-A6B8-A91779584A4D}"/>
              </a:ext>
            </a:extLst>
          </p:cNvPr>
          <p:cNvSpPr>
            <a:spLocks noGrp="1"/>
          </p:cNvSpPr>
          <p:nvPr>
            <p:ph type="body" sz="quarter" idx="10"/>
          </p:nvPr>
        </p:nvSpPr>
        <p:spPr/>
        <p:txBody>
          <a:bodyPr>
            <a:normAutofit lnSpcReduction="10000"/>
          </a:bodyPr>
          <a:lstStyle/>
          <a:p>
            <a:r>
              <a:rPr lang="en-SE" dirty="0"/>
              <a:t>3.1 Risker</a:t>
            </a:r>
          </a:p>
        </p:txBody>
      </p:sp>
      <p:pic>
        <p:nvPicPr>
          <p:cNvPr id="8" name="Picture 7"/>
          <p:cNvPicPr>
            <a:picLocks noChangeAspect="1"/>
          </p:cNvPicPr>
          <p:nvPr/>
        </p:nvPicPr>
        <p:blipFill rotWithShape="1">
          <a:blip r:embed="rId3"/>
          <a:srcRect t="10305"/>
          <a:stretch/>
        </p:blipFill>
        <p:spPr>
          <a:xfrm>
            <a:off x="239667" y="1247184"/>
            <a:ext cx="8760496" cy="4755584"/>
          </a:xfrm>
          <a:prstGeom prst="rect">
            <a:avLst/>
          </a:prstGeom>
        </p:spPr>
      </p:pic>
      <p:sp>
        <p:nvSpPr>
          <p:cNvPr id="5" name="Slide Number Placeholder 4">
            <a:extLst>
              <a:ext uri="{FF2B5EF4-FFF2-40B4-BE49-F238E27FC236}">
                <a16:creationId xmlns:a16="http://schemas.microsoft.com/office/drawing/2014/main" id="{BF5EFC7B-9A65-584D-856A-4FFD950D6208}"/>
              </a:ext>
            </a:extLst>
          </p:cNvPr>
          <p:cNvSpPr>
            <a:spLocks noGrp="1"/>
          </p:cNvSpPr>
          <p:nvPr>
            <p:ph type="sldNum" sz="quarter" idx="13"/>
          </p:nvPr>
        </p:nvSpPr>
        <p:spPr/>
        <p:txBody>
          <a:bodyPr/>
          <a:lstStyle/>
          <a:p>
            <a:fld id="{5818BEF9-6AEC-154B-B50F-057E6E327BFC}" type="slidenum">
              <a:rPr lang="en-SE" smtClean="0"/>
              <a:t>83</a:t>
            </a:fld>
            <a:endParaRPr lang="en-SE" dirty="0"/>
          </a:p>
        </p:txBody>
      </p:sp>
    </p:spTree>
    <p:extLst>
      <p:ext uri="{BB962C8B-B14F-4D97-AF65-F5344CB8AC3E}">
        <p14:creationId xmlns:p14="http://schemas.microsoft.com/office/powerpoint/2010/main" val="40410277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p:cNvSpPr>
            <a:spLocks noGrp="1"/>
          </p:cNvSpPr>
          <p:nvPr>
            <p:ph type="title"/>
          </p:nvPr>
        </p:nvSpPr>
        <p:spPr/>
        <p:txBody>
          <a:bodyPr/>
          <a:lstStyle/>
          <a:p>
            <a:r>
              <a:rPr lang="sv-SE" dirty="0"/>
              <a:t>Kroppsimpedans normalfördelning</a:t>
            </a:r>
          </a:p>
        </p:txBody>
      </p:sp>
      <p:sp>
        <p:nvSpPr>
          <p:cNvPr id="2" name="Content Placeholder 1">
            <a:extLst>
              <a:ext uri="{FF2B5EF4-FFF2-40B4-BE49-F238E27FC236}">
                <a16:creationId xmlns:a16="http://schemas.microsoft.com/office/drawing/2014/main" id="{951A46A9-6ABC-1A48-8FAF-77ADCED47032}"/>
              </a:ext>
            </a:extLst>
          </p:cNvPr>
          <p:cNvSpPr>
            <a:spLocks noGrp="1"/>
          </p:cNvSpPr>
          <p:nvPr>
            <p:ph idx="1"/>
          </p:nvPr>
        </p:nvSpPr>
        <p:spPr/>
        <p:txBody>
          <a:bodyPr/>
          <a:lstStyle/>
          <a:p>
            <a:r>
              <a:rPr lang="en-SE" dirty="0"/>
              <a:t> </a:t>
            </a: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6363" y="1472790"/>
            <a:ext cx="5693274" cy="4370117"/>
          </a:xfrm>
          <a:prstGeom prst="rect">
            <a:avLst/>
          </a:prstGeom>
          <a:noFill/>
          <a:ln>
            <a:noFill/>
          </a:ln>
        </p:spPr>
      </p:pic>
      <p:sp>
        <p:nvSpPr>
          <p:cNvPr id="4" name="Text Placeholder 3">
            <a:extLst>
              <a:ext uri="{FF2B5EF4-FFF2-40B4-BE49-F238E27FC236}">
                <a16:creationId xmlns:a16="http://schemas.microsoft.com/office/drawing/2014/main" id="{B33AD8CF-CDBB-3245-8C34-7574A57F6E4F}"/>
              </a:ext>
            </a:extLst>
          </p:cNvPr>
          <p:cNvSpPr>
            <a:spLocks noGrp="1"/>
          </p:cNvSpPr>
          <p:nvPr>
            <p:ph type="body" sz="quarter" idx="10"/>
          </p:nvPr>
        </p:nvSpPr>
        <p:spPr/>
        <p:txBody>
          <a:bodyPr>
            <a:normAutofit lnSpcReduction="10000"/>
          </a:bodyPr>
          <a:lstStyle/>
          <a:p>
            <a:r>
              <a:rPr lang="en-SE" dirty="0"/>
              <a:t>3.1 Risker</a:t>
            </a:r>
          </a:p>
        </p:txBody>
      </p:sp>
      <p:sp>
        <p:nvSpPr>
          <p:cNvPr id="3" name="Slide Number Placeholder 2">
            <a:extLst>
              <a:ext uri="{FF2B5EF4-FFF2-40B4-BE49-F238E27FC236}">
                <a16:creationId xmlns:a16="http://schemas.microsoft.com/office/drawing/2014/main" id="{8321250E-9BC8-AB45-BC90-D45FADAB4014}"/>
              </a:ext>
            </a:extLst>
          </p:cNvPr>
          <p:cNvSpPr>
            <a:spLocks noGrp="1"/>
          </p:cNvSpPr>
          <p:nvPr>
            <p:ph type="sldNum" sz="quarter" idx="13"/>
          </p:nvPr>
        </p:nvSpPr>
        <p:spPr/>
        <p:txBody>
          <a:bodyPr/>
          <a:lstStyle/>
          <a:p>
            <a:fld id="{5818BEF9-6AEC-154B-B50F-057E6E327BFC}" type="slidenum">
              <a:rPr lang="en-SE" smtClean="0"/>
              <a:t>84</a:t>
            </a:fld>
            <a:endParaRPr lang="en-SE" dirty="0"/>
          </a:p>
        </p:txBody>
      </p:sp>
    </p:spTree>
    <p:extLst>
      <p:ext uri="{BB962C8B-B14F-4D97-AF65-F5344CB8AC3E}">
        <p14:creationId xmlns:p14="http://schemas.microsoft.com/office/powerpoint/2010/main" val="39913486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5A05F0-E5F0-F444-B42B-8C927D7F2C2E}"/>
              </a:ext>
            </a:extLst>
          </p:cNvPr>
          <p:cNvSpPr>
            <a:spLocks noGrp="1"/>
          </p:cNvSpPr>
          <p:nvPr>
            <p:ph idx="1"/>
          </p:nvPr>
        </p:nvSpPr>
        <p:spPr>
          <a:xfrm>
            <a:off x="392113" y="1275911"/>
            <a:ext cx="4152901" cy="5070914"/>
          </a:xfrm>
        </p:spPr>
        <p:txBody>
          <a:bodyPr/>
          <a:lstStyle/>
          <a:p>
            <a:pPr marL="285750" indent="-285750">
              <a:buFont typeface="Arial" panose="020B0604020202020204" pitchFamily="34" charset="0"/>
              <a:buChar char="•"/>
            </a:pPr>
            <a:r>
              <a:rPr lang="sv-SE" altLang="sv-SE" kern="0" dirty="0">
                <a:solidFill>
                  <a:srgbClr val="000000"/>
                </a:solidFill>
                <a:latin typeface="VWAG TheSans" panose="020B0502050302020203" pitchFamily="34" charset="0"/>
              </a:rPr>
              <a:t>De angivna motståndsvärden inuti människokroppen är relativt låga för höga strömmar som orsakas av höga spänningar!</a:t>
            </a:r>
          </a:p>
          <a:p>
            <a:pPr marL="285750" indent="-285750">
              <a:buFont typeface="Arial" panose="020B0604020202020204" pitchFamily="34" charset="0"/>
              <a:buChar char="•"/>
            </a:pPr>
            <a:r>
              <a:rPr lang="sv-SE" altLang="sv-SE" kern="0" dirty="0">
                <a:solidFill>
                  <a:srgbClr val="000000"/>
                </a:solidFill>
                <a:latin typeface="VWAG TheSans" panose="020B0502050302020203" pitchFamily="34" charset="0"/>
              </a:rPr>
              <a:t>Blod i ådrorna är en mycket god elektriska ledare! </a:t>
            </a:r>
          </a:p>
          <a:p>
            <a:pPr marL="285750" indent="-285750">
              <a:buFont typeface="Arial" panose="020B0604020202020204" pitchFamily="34" charset="0"/>
              <a:buChar char="•"/>
            </a:pPr>
            <a:r>
              <a:rPr lang="sv-SE" altLang="sv-SE" kern="0" dirty="0">
                <a:solidFill>
                  <a:srgbClr val="000000"/>
                </a:solidFill>
                <a:latin typeface="VWAG TheSans" panose="020B0502050302020203" pitchFamily="34" charset="0"/>
              </a:rPr>
              <a:t>Effekten av strömgenomgång i den mänskliga kroppen är mycket olika, beroende på kontaktpunkterna!</a:t>
            </a:r>
          </a:p>
          <a:p>
            <a:endParaRPr lang="sv-SE" altLang="sv-SE" b="1" kern="0" dirty="0">
              <a:solidFill>
                <a:srgbClr val="000000"/>
              </a:solidFill>
              <a:latin typeface="VWAG TheSans" panose="020B0502050302020203" pitchFamily="34" charset="0"/>
            </a:endParaRPr>
          </a:p>
          <a:p>
            <a:endParaRPr lang="en-SE" dirty="0"/>
          </a:p>
        </p:txBody>
      </p:sp>
      <p:sp>
        <p:nvSpPr>
          <p:cNvPr id="3" name="Rubrik 2"/>
          <p:cNvSpPr>
            <a:spLocks noGrp="1"/>
          </p:cNvSpPr>
          <p:nvPr>
            <p:ph type="title"/>
          </p:nvPr>
        </p:nvSpPr>
        <p:spPr/>
        <p:txBody>
          <a:bodyPr/>
          <a:lstStyle/>
          <a:p>
            <a:r>
              <a:rPr lang="sv-SE" altLang="sv-SE" kern="0" dirty="0"/>
              <a:t>Kroppens motstånd</a:t>
            </a:r>
          </a:p>
        </p:txBody>
      </p:sp>
      <p:sp>
        <p:nvSpPr>
          <p:cNvPr id="4" name="Text Placeholder 3">
            <a:extLst>
              <a:ext uri="{FF2B5EF4-FFF2-40B4-BE49-F238E27FC236}">
                <a16:creationId xmlns:a16="http://schemas.microsoft.com/office/drawing/2014/main" id="{E018D076-4100-C243-A03B-76BA2075D51D}"/>
              </a:ext>
            </a:extLst>
          </p:cNvPr>
          <p:cNvSpPr>
            <a:spLocks noGrp="1"/>
          </p:cNvSpPr>
          <p:nvPr>
            <p:ph type="body" sz="quarter" idx="10"/>
          </p:nvPr>
        </p:nvSpPr>
        <p:spPr/>
        <p:txBody>
          <a:bodyPr>
            <a:normAutofit lnSpcReduction="10000"/>
          </a:bodyPr>
          <a:lstStyle/>
          <a:p>
            <a:r>
              <a:rPr lang="en-SE" dirty="0"/>
              <a:t>3.1 Risker</a:t>
            </a:r>
          </a:p>
        </p:txBody>
      </p:sp>
      <p:grpSp>
        <p:nvGrpSpPr>
          <p:cNvPr id="5" name="Group 4">
            <a:extLst>
              <a:ext uri="{FF2B5EF4-FFF2-40B4-BE49-F238E27FC236}">
                <a16:creationId xmlns:a16="http://schemas.microsoft.com/office/drawing/2014/main" id="{745C88BF-AA03-7445-B543-B808D537FBD9}"/>
              </a:ext>
            </a:extLst>
          </p:cNvPr>
          <p:cNvGrpSpPr/>
          <p:nvPr/>
        </p:nvGrpSpPr>
        <p:grpSpPr>
          <a:xfrm>
            <a:off x="4751495" y="853281"/>
            <a:ext cx="3919538" cy="4487831"/>
            <a:chOff x="5141913" y="1748140"/>
            <a:chExt cx="3919538" cy="4487831"/>
          </a:xfrm>
        </p:grpSpPr>
        <p:grpSp>
          <p:nvGrpSpPr>
            <p:cNvPr id="68" name="Group 5"/>
            <p:cNvGrpSpPr>
              <a:grpSpLocks/>
            </p:cNvGrpSpPr>
            <p:nvPr/>
          </p:nvGrpSpPr>
          <p:grpSpPr bwMode="auto">
            <a:xfrm>
              <a:off x="5141913" y="2891108"/>
              <a:ext cx="3919538" cy="3344863"/>
              <a:chOff x="3152" y="1686"/>
              <a:chExt cx="2469" cy="2107"/>
            </a:xfrm>
          </p:grpSpPr>
          <p:pic>
            <p:nvPicPr>
              <p:cNvPr id="69" name="Picture 6" descr="blitz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 y="3407"/>
                <a:ext cx="33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Oval 7"/>
              <p:cNvSpPr>
                <a:spLocks noChangeArrowheads="1"/>
              </p:cNvSpPr>
              <p:nvPr/>
            </p:nvSpPr>
            <p:spPr bwMode="auto">
              <a:xfrm>
                <a:off x="4659" y="2046"/>
                <a:ext cx="616" cy="206"/>
              </a:xfrm>
              <a:prstGeom prst="ellipse">
                <a:avLst/>
              </a:prstGeom>
              <a:solidFill>
                <a:srgbClr val="DCDCDC"/>
              </a:solidFill>
              <a:ln w="28575">
                <a:solidFill>
                  <a:schemeClr val="tx1"/>
                </a:solidFill>
                <a:prstDash val="sysDot"/>
                <a:round/>
                <a:headEnd/>
                <a:tailEnd/>
              </a:ln>
            </p:spPr>
            <p:txBody>
              <a:bodyPr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71" name="Oval 8"/>
              <p:cNvSpPr>
                <a:spLocks noChangeArrowheads="1"/>
              </p:cNvSpPr>
              <p:nvPr/>
            </p:nvSpPr>
            <p:spPr bwMode="auto">
              <a:xfrm>
                <a:off x="3532" y="2044"/>
                <a:ext cx="616" cy="206"/>
              </a:xfrm>
              <a:prstGeom prst="ellipse">
                <a:avLst/>
              </a:prstGeom>
              <a:solidFill>
                <a:srgbClr val="DCDCDC"/>
              </a:solidFill>
              <a:ln w="28575">
                <a:solidFill>
                  <a:schemeClr val="tx1"/>
                </a:solidFill>
                <a:prstDash val="sysDot"/>
                <a:round/>
                <a:headEnd/>
                <a:tailEnd/>
              </a:ln>
            </p:spPr>
            <p:txBody>
              <a:bodyPr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72" name="Oval 9"/>
              <p:cNvSpPr>
                <a:spLocks noChangeArrowheads="1"/>
              </p:cNvSpPr>
              <p:nvPr/>
            </p:nvSpPr>
            <p:spPr bwMode="auto">
              <a:xfrm rot="-7074774">
                <a:off x="4356" y="3123"/>
                <a:ext cx="849" cy="248"/>
              </a:xfrm>
              <a:prstGeom prst="ellipse">
                <a:avLst/>
              </a:prstGeom>
              <a:solidFill>
                <a:srgbClr val="DCDCDC"/>
              </a:solidFill>
              <a:ln w="28575">
                <a:solidFill>
                  <a:schemeClr val="tx1"/>
                </a:solidFill>
                <a:prstDash val="sysDot"/>
                <a:round/>
                <a:headEnd/>
                <a:tailEnd/>
              </a:ln>
            </p:spPr>
            <p:txBody>
              <a:bodyPr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73" name="Oval 10"/>
              <p:cNvSpPr>
                <a:spLocks noChangeArrowheads="1"/>
              </p:cNvSpPr>
              <p:nvPr/>
            </p:nvSpPr>
            <p:spPr bwMode="auto">
              <a:xfrm rot="-3512428">
                <a:off x="3589" y="3148"/>
                <a:ext cx="849" cy="248"/>
              </a:xfrm>
              <a:prstGeom prst="ellipse">
                <a:avLst/>
              </a:prstGeom>
              <a:solidFill>
                <a:srgbClr val="DCDCDC"/>
              </a:solidFill>
              <a:ln w="28575">
                <a:solidFill>
                  <a:schemeClr val="tx1"/>
                </a:solidFill>
                <a:prstDash val="sysDot"/>
                <a:round/>
                <a:headEnd/>
                <a:tailEnd/>
              </a:ln>
            </p:spPr>
            <p:txBody>
              <a:bodyPr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74" name="Line 11"/>
              <p:cNvSpPr>
                <a:spLocks noChangeShapeType="1"/>
              </p:cNvSpPr>
              <p:nvPr/>
            </p:nvSpPr>
            <p:spPr bwMode="auto">
              <a:xfrm>
                <a:off x="3503" y="2150"/>
                <a:ext cx="181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81" name="Oval 18"/>
              <p:cNvSpPr>
                <a:spLocks noChangeArrowheads="1"/>
              </p:cNvSpPr>
              <p:nvPr/>
            </p:nvSpPr>
            <p:spPr bwMode="auto">
              <a:xfrm>
                <a:off x="4014" y="1865"/>
                <a:ext cx="771" cy="1346"/>
              </a:xfrm>
              <a:prstGeom prst="ellipse">
                <a:avLst/>
              </a:prstGeom>
              <a:solidFill>
                <a:srgbClr val="DCDCDC"/>
              </a:solidFill>
              <a:ln w="28575">
                <a:solidFill>
                  <a:schemeClr val="tx1"/>
                </a:solidFill>
                <a:prstDash val="sysDot"/>
                <a:round/>
                <a:headEnd/>
                <a:tailEnd/>
              </a:ln>
            </p:spPr>
            <p:txBody>
              <a:bodyPr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82" name="Line 19"/>
              <p:cNvSpPr>
                <a:spLocks noChangeShapeType="1"/>
              </p:cNvSpPr>
              <p:nvPr/>
            </p:nvSpPr>
            <p:spPr bwMode="auto">
              <a:xfrm flipV="1">
                <a:off x="3914" y="2150"/>
                <a:ext cx="102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83" name="Rectangle 20"/>
              <p:cNvSpPr>
                <a:spLocks noChangeArrowheads="1"/>
              </p:cNvSpPr>
              <p:nvPr/>
            </p:nvSpPr>
            <p:spPr bwMode="auto">
              <a:xfrm>
                <a:off x="4270" y="2092"/>
                <a:ext cx="271" cy="113"/>
              </a:xfrm>
              <a:prstGeom prst="rect">
                <a:avLst/>
              </a:prstGeom>
              <a:solidFill>
                <a:schemeClr val="bg1"/>
              </a:solidFill>
              <a:ln w="28575">
                <a:solidFill>
                  <a:schemeClr val="tx1"/>
                </a:solidFill>
                <a:miter lim="800000"/>
                <a:headEnd/>
                <a:tailEnd/>
              </a:ln>
            </p:spPr>
            <p:txBody>
              <a:bodyPr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84" name="Rectangle 21"/>
              <p:cNvSpPr>
                <a:spLocks noChangeArrowheads="1"/>
              </p:cNvSpPr>
              <p:nvPr/>
            </p:nvSpPr>
            <p:spPr bwMode="auto">
              <a:xfrm>
                <a:off x="3662" y="2091"/>
                <a:ext cx="340" cy="113"/>
              </a:xfrm>
              <a:prstGeom prst="rect">
                <a:avLst/>
              </a:prstGeom>
              <a:solidFill>
                <a:schemeClr val="bg1"/>
              </a:solidFill>
              <a:ln w="28575">
                <a:solidFill>
                  <a:schemeClr val="tx1"/>
                </a:solidFill>
                <a:miter lim="800000"/>
                <a:headEnd/>
                <a:tailEnd/>
              </a:ln>
            </p:spPr>
            <p:txBody>
              <a:bodyPr wrap="none"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85" name="Rectangle 22"/>
              <p:cNvSpPr>
                <a:spLocks noChangeArrowheads="1"/>
              </p:cNvSpPr>
              <p:nvPr/>
            </p:nvSpPr>
            <p:spPr bwMode="auto">
              <a:xfrm>
                <a:off x="4805" y="2092"/>
                <a:ext cx="340" cy="113"/>
              </a:xfrm>
              <a:prstGeom prst="rect">
                <a:avLst/>
              </a:prstGeom>
              <a:solidFill>
                <a:schemeClr val="bg1"/>
              </a:solidFill>
              <a:ln w="28575">
                <a:solidFill>
                  <a:schemeClr val="tx1"/>
                </a:solidFill>
                <a:miter lim="800000"/>
                <a:headEnd/>
                <a:tailEnd/>
              </a:ln>
            </p:spPr>
            <p:txBody>
              <a:bodyPr wrap="none"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86" name="Text Box 23"/>
              <p:cNvSpPr txBox="1">
                <a:spLocks noChangeArrowheads="1"/>
              </p:cNvSpPr>
              <p:nvPr/>
            </p:nvSpPr>
            <p:spPr bwMode="auto">
              <a:xfrm>
                <a:off x="4792" y="1876"/>
                <a:ext cx="4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en-US" altLang="sv-SE" sz="1400" b="1" dirty="0">
                    <a:latin typeface="VWAG TheSans" panose="020B0502050302020203" pitchFamily="34" charset="0"/>
                  </a:rPr>
                  <a:t>500 Ω</a:t>
                </a:r>
              </a:p>
            </p:txBody>
          </p:sp>
          <p:sp>
            <p:nvSpPr>
              <p:cNvPr id="87" name="Text Box 24"/>
              <p:cNvSpPr txBox="1">
                <a:spLocks noChangeArrowheads="1"/>
              </p:cNvSpPr>
              <p:nvPr/>
            </p:nvSpPr>
            <p:spPr bwMode="auto">
              <a:xfrm>
                <a:off x="3645" y="1878"/>
                <a:ext cx="4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en-US" altLang="sv-SE" sz="1400" b="1" dirty="0">
                    <a:latin typeface="VWAG TheSans" panose="020B0502050302020203" pitchFamily="34" charset="0"/>
                  </a:rPr>
                  <a:t>500 Ω</a:t>
                </a:r>
              </a:p>
            </p:txBody>
          </p:sp>
          <p:sp>
            <p:nvSpPr>
              <p:cNvPr id="88" name="Text Box 25"/>
              <p:cNvSpPr txBox="1">
                <a:spLocks noChangeArrowheads="1"/>
              </p:cNvSpPr>
              <p:nvPr/>
            </p:nvSpPr>
            <p:spPr bwMode="auto">
              <a:xfrm>
                <a:off x="4228" y="1913"/>
                <a:ext cx="4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en-US" altLang="sv-SE" sz="1400" b="1" dirty="0">
                    <a:latin typeface="VWAG TheSans" panose="020B0502050302020203" pitchFamily="34" charset="0"/>
                  </a:rPr>
                  <a:t>80 Ω</a:t>
                </a:r>
              </a:p>
            </p:txBody>
          </p:sp>
          <p:sp>
            <p:nvSpPr>
              <p:cNvPr id="89" name="Line 26"/>
              <p:cNvSpPr>
                <a:spLocks noChangeShapeType="1"/>
              </p:cNvSpPr>
              <p:nvPr/>
            </p:nvSpPr>
            <p:spPr bwMode="auto">
              <a:xfrm>
                <a:off x="4950" y="3725"/>
                <a:ext cx="18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90" name="Line 27"/>
              <p:cNvSpPr>
                <a:spLocks noChangeShapeType="1"/>
              </p:cNvSpPr>
              <p:nvPr/>
            </p:nvSpPr>
            <p:spPr bwMode="auto">
              <a:xfrm>
                <a:off x="3628" y="3725"/>
                <a:ext cx="18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91" name="Line 28"/>
              <p:cNvSpPr>
                <a:spLocks noChangeShapeType="1"/>
              </p:cNvSpPr>
              <p:nvPr/>
            </p:nvSpPr>
            <p:spPr bwMode="auto">
              <a:xfrm rot="-5400000">
                <a:off x="5340" y="2057"/>
                <a:ext cx="68" cy="1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92" name="Line 29"/>
              <p:cNvSpPr>
                <a:spLocks noChangeShapeType="1"/>
              </p:cNvSpPr>
              <p:nvPr/>
            </p:nvSpPr>
            <p:spPr bwMode="auto">
              <a:xfrm>
                <a:off x="5299" y="2148"/>
                <a:ext cx="13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93" name="Line 30"/>
              <p:cNvSpPr>
                <a:spLocks noChangeShapeType="1"/>
              </p:cNvSpPr>
              <p:nvPr/>
            </p:nvSpPr>
            <p:spPr bwMode="auto">
              <a:xfrm rot="5400000" flipV="1">
                <a:off x="5340" y="2125"/>
                <a:ext cx="68" cy="1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94" name="Line 31"/>
              <p:cNvSpPr>
                <a:spLocks noChangeShapeType="1"/>
              </p:cNvSpPr>
              <p:nvPr/>
            </p:nvSpPr>
            <p:spPr bwMode="auto">
              <a:xfrm rot="5400000" flipH="1">
                <a:off x="3411" y="2058"/>
                <a:ext cx="68" cy="1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95" name="Line 32"/>
              <p:cNvSpPr>
                <a:spLocks noChangeShapeType="1"/>
              </p:cNvSpPr>
              <p:nvPr/>
            </p:nvSpPr>
            <p:spPr bwMode="auto">
              <a:xfrm flipH="1">
                <a:off x="3370" y="2149"/>
                <a:ext cx="13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96" name="Line 33"/>
              <p:cNvSpPr>
                <a:spLocks noChangeShapeType="1"/>
              </p:cNvSpPr>
              <p:nvPr/>
            </p:nvSpPr>
            <p:spPr bwMode="auto">
              <a:xfrm rot="-5400000" flipH="1" flipV="1">
                <a:off x="3411" y="2126"/>
                <a:ext cx="68" cy="1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97" name="Text Box 34"/>
              <p:cNvSpPr txBox="1">
                <a:spLocks noChangeArrowheads="1"/>
              </p:cNvSpPr>
              <p:nvPr/>
            </p:nvSpPr>
            <p:spPr bwMode="auto">
              <a:xfrm>
                <a:off x="4931" y="3124"/>
                <a:ext cx="4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en-US" altLang="sv-SE" sz="1400" b="1" dirty="0">
                    <a:latin typeface="VWAG TheSans" panose="020B0502050302020203" pitchFamily="34" charset="0"/>
                  </a:rPr>
                  <a:t>500 Ω</a:t>
                </a:r>
              </a:p>
            </p:txBody>
          </p:sp>
          <p:sp>
            <p:nvSpPr>
              <p:cNvPr id="98" name="Text Box 35"/>
              <p:cNvSpPr txBox="1">
                <a:spLocks noChangeArrowheads="1"/>
              </p:cNvSpPr>
              <p:nvPr/>
            </p:nvSpPr>
            <p:spPr bwMode="auto">
              <a:xfrm>
                <a:off x="3489" y="3136"/>
                <a:ext cx="4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en-US" altLang="sv-SE" sz="1400" b="1" dirty="0">
                    <a:latin typeface="VWAG TheSans" panose="020B0502050302020203" pitchFamily="34" charset="0"/>
                  </a:rPr>
                  <a:t>500 Ω</a:t>
                </a:r>
              </a:p>
            </p:txBody>
          </p:sp>
          <p:sp>
            <p:nvSpPr>
              <p:cNvPr id="99" name="Oval 36"/>
              <p:cNvSpPr>
                <a:spLocks noChangeArrowheads="1"/>
              </p:cNvSpPr>
              <p:nvPr/>
            </p:nvSpPr>
            <p:spPr bwMode="auto">
              <a:xfrm>
                <a:off x="4634" y="2128"/>
                <a:ext cx="45" cy="45"/>
              </a:xfrm>
              <a:prstGeom prst="ellipse">
                <a:avLst/>
              </a:prstGeom>
              <a:solidFill>
                <a:schemeClr val="tx1"/>
              </a:solidFill>
              <a:ln w="12700">
                <a:solidFill>
                  <a:schemeClr val="tx1"/>
                </a:solidFill>
                <a:round/>
                <a:headEnd/>
                <a:tailEnd/>
              </a:ln>
            </p:spPr>
            <p:txBody>
              <a:bodyPr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100" name="Oval 37"/>
              <p:cNvSpPr>
                <a:spLocks noChangeArrowheads="1"/>
              </p:cNvSpPr>
              <p:nvPr/>
            </p:nvSpPr>
            <p:spPr bwMode="auto">
              <a:xfrm>
                <a:off x="4122" y="2126"/>
                <a:ext cx="45" cy="45"/>
              </a:xfrm>
              <a:prstGeom prst="ellipse">
                <a:avLst/>
              </a:prstGeom>
              <a:solidFill>
                <a:schemeClr val="tx1"/>
              </a:solidFill>
              <a:ln w="12700">
                <a:solidFill>
                  <a:schemeClr val="tx1"/>
                </a:solidFill>
                <a:round/>
                <a:headEnd/>
                <a:tailEnd/>
              </a:ln>
            </p:spPr>
            <p:txBody>
              <a:bodyPr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101" name="Oval 38"/>
              <p:cNvSpPr>
                <a:spLocks noChangeArrowheads="1"/>
              </p:cNvSpPr>
              <p:nvPr/>
            </p:nvSpPr>
            <p:spPr bwMode="auto">
              <a:xfrm>
                <a:off x="4387" y="2358"/>
                <a:ext cx="45" cy="45"/>
              </a:xfrm>
              <a:prstGeom prst="ellipse">
                <a:avLst/>
              </a:prstGeom>
              <a:solidFill>
                <a:schemeClr val="tx1"/>
              </a:solidFill>
              <a:ln w="12700">
                <a:solidFill>
                  <a:schemeClr val="tx1"/>
                </a:solidFill>
                <a:round/>
                <a:headEnd/>
                <a:tailEnd/>
              </a:ln>
            </p:spPr>
            <p:txBody>
              <a:bodyPr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102" name="Line 39"/>
              <p:cNvSpPr>
                <a:spLocks noChangeShapeType="1"/>
              </p:cNvSpPr>
              <p:nvPr/>
            </p:nvSpPr>
            <p:spPr bwMode="auto">
              <a:xfrm>
                <a:off x="4409" y="2387"/>
                <a:ext cx="0" cy="5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103" name="Rectangle 40"/>
              <p:cNvSpPr>
                <a:spLocks noChangeArrowheads="1"/>
              </p:cNvSpPr>
              <p:nvPr/>
            </p:nvSpPr>
            <p:spPr bwMode="auto">
              <a:xfrm rot="5400000">
                <a:off x="4235" y="2590"/>
                <a:ext cx="340" cy="113"/>
              </a:xfrm>
              <a:prstGeom prst="rect">
                <a:avLst/>
              </a:prstGeom>
              <a:solidFill>
                <a:schemeClr val="bg1"/>
              </a:solidFill>
              <a:ln w="28575">
                <a:solidFill>
                  <a:schemeClr val="tx1"/>
                </a:solidFill>
                <a:miter lim="800000"/>
                <a:headEnd/>
                <a:tailEnd/>
              </a:ln>
            </p:spPr>
            <p:txBody>
              <a:bodyPr wrap="none"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104" name="Oval 41"/>
              <p:cNvSpPr>
                <a:spLocks noChangeArrowheads="1"/>
              </p:cNvSpPr>
              <p:nvPr/>
            </p:nvSpPr>
            <p:spPr bwMode="auto">
              <a:xfrm>
                <a:off x="4387" y="2901"/>
                <a:ext cx="45" cy="45"/>
              </a:xfrm>
              <a:prstGeom prst="ellipse">
                <a:avLst/>
              </a:prstGeom>
              <a:solidFill>
                <a:schemeClr val="tx1"/>
              </a:solidFill>
              <a:ln w="12700">
                <a:solidFill>
                  <a:schemeClr val="tx1"/>
                </a:solidFill>
                <a:round/>
                <a:headEnd/>
                <a:tailEnd/>
              </a:ln>
            </p:spPr>
            <p:txBody>
              <a:bodyPr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105" name="Line 42"/>
              <p:cNvSpPr>
                <a:spLocks noChangeShapeType="1"/>
              </p:cNvSpPr>
              <p:nvPr/>
            </p:nvSpPr>
            <p:spPr bwMode="auto">
              <a:xfrm>
                <a:off x="4223" y="2926"/>
                <a:ext cx="38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106" name="Line 43"/>
              <p:cNvSpPr>
                <a:spLocks noChangeShapeType="1"/>
              </p:cNvSpPr>
              <p:nvPr/>
            </p:nvSpPr>
            <p:spPr bwMode="auto">
              <a:xfrm flipH="1">
                <a:off x="3752" y="2925"/>
                <a:ext cx="473" cy="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107" name="Rectangle 44"/>
              <p:cNvSpPr>
                <a:spLocks noChangeArrowheads="1"/>
              </p:cNvSpPr>
              <p:nvPr/>
            </p:nvSpPr>
            <p:spPr bwMode="auto">
              <a:xfrm rot="-3543025">
                <a:off x="3839" y="3224"/>
                <a:ext cx="340" cy="113"/>
              </a:xfrm>
              <a:prstGeom prst="rect">
                <a:avLst/>
              </a:prstGeom>
              <a:solidFill>
                <a:schemeClr val="bg1"/>
              </a:solidFill>
              <a:ln w="28575">
                <a:solidFill>
                  <a:schemeClr val="tx1"/>
                </a:solidFill>
                <a:miter lim="800000"/>
                <a:headEnd/>
                <a:tailEnd/>
              </a:ln>
            </p:spPr>
            <p:txBody>
              <a:bodyPr wrap="none"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108" name="Line 45"/>
              <p:cNvSpPr>
                <a:spLocks noChangeShapeType="1"/>
              </p:cNvSpPr>
              <p:nvPr/>
            </p:nvSpPr>
            <p:spPr bwMode="auto">
              <a:xfrm>
                <a:off x="4600" y="2919"/>
                <a:ext cx="422" cy="80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0">
                <a:spAutoFit/>
              </a:bodyPr>
              <a:lstStyle/>
              <a:p>
                <a:endParaRPr lang="sv-SE"/>
              </a:p>
            </p:txBody>
          </p:sp>
          <p:sp>
            <p:nvSpPr>
              <p:cNvPr id="109" name="Rectangle 46"/>
              <p:cNvSpPr>
                <a:spLocks noChangeArrowheads="1"/>
              </p:cNvSpPr>
              <p:nvPr/>
            </p:nvSpPr>
            <p:spPr bwMode="auto">
              <a:xfrm rot="3788537">
                <a:off x="4622" y="3221"/>
                <a:ext cx="340" cy="113"/>
              </a:xfrm>
              <a:prstGeom prst="rect">
                <a:avLst/>
              </a:prstGeom>
              <a:solidFill>
                <a:schemeClr val="bg1"/>
              </a:solidFill>
              <a:ln w="28575">
                <a:solidFill>
                  <a:schemeClr val="tx1"/>
                </a:solidFill>
                <a:miter lim="800000"/>
                <a:headEnd/>
                <a:tailEnd/>
              </a:ln>
            </p:spPr>
            <p:txBody>
              <a:bodyPr wrap="none" lIns="0" anchor="ctr">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endParaRPr lang="de-DE" altLang="sv-SE"/>
              </a:p>
            </p:txBody>
          </p:sp>
          <p:sp>
            <p:nvSpPr>
              <p:cNvPr id="110" name="Text Box 47"/>
              <p:cNvSpPr txBox="1">
                <a:spLocks noChangeArrowheads="1"/>
              </p:cNvSpPr>
              <p:nvPr/>
            </p:nvSpPr>
            <p:spPr bwMode="auto">
              <a:xfrm>
                <a:off x="4513" y="2540"/>
                <a:ext cx="4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a:spcBef>
                    <a:spcPct val="50000"/>
                  </a:spcBef>
                </a:pPr>
                <a:r>
                  <a:rPr lang="en-US" altLang="sv-SE" sz="1400" b="1" dirty="0">
                    <a:latin typeface="VWAG TheSans" panose="020B0502050302020203" pitchFamily="34" charset="0"/>
                  </a:rPr>
                  <a:t>15 Ω</a:t>
                </a:r>
              </a:p>
            </p:txBody>
          </p:sp>
          <p:pic>
            <p:nvPicPr>
              <p:cNvPr id="111" name="Picture 48" descr="blitz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 y="1693"/>
                <a:ext cx="33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49" descr="blitz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 y="1686"/>
                <a:ext cx="33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50" descr="blitz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 y="3407"/>
                <a:ext cx="33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Line 51"/>
              <p:cNvSpPr>
                <a:spLocks noChangeShapeType="1"/>
              </p:cNvSpPr>
              <p:nvPr/>
            </p:nvSpPr>
            <p:spPr bwMode="auto">
              <a:xfrm flipH="1">
                <a:off x="4433" y="2187"/>
                <a:ext cx="204" cy="16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a:spAutoFit/>
              </a:bodyPr>
              <a:lstStyle/>
              <a:p>
                <a:endParaRPr lang="sv-SE"/>
              </a:p>
            </p:txBody>
          </p:sp>
          <p:sp>
            <p:nvSpPr>
              <p:cNvPr id="115" name="Line 52"/>
              <p:cNvSpPr>
                <a:spLocks noChangeShapeType="1"/>
              </p:cNvSpPr>
              <p:nvPr/>
            </p:nvSpPr>
            <p:spPr bwMode="auto">
              <a:xfrm>
                <a:off x="4173" y="2183"/>
                <a:ext cx="201" cy="166"/>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a:spAutoFit/>
              </a:bodyPr>
              <a:lstStyle/>
              <a:p>
                <a:endParaRPr lang="sv-SE"/>
              </a:p>
            </p:txBody>
          </p:sp>
        </p:grpSp>
        <p:pic>
          <p:nvPicPr>
            <p:cNvPr id="119" name="Obrázek 10"/>
            <p:cNvPicPr>
              <a:picLocks noChangeAspect="1"/>
            </p:cNvPicPr>
            <p:nvPr/>
          </p:nvPicPr>
          <p:blipFill rotWithShape="1">
            <a:blip r:embed="rId4">
              <a:clrChange>
                <a:clrFrom>
                  <a:srgbClr val="FFFFFF"/>
                </a:clrFrom>
                <a:clrTo>
                  <a:srgbClr val="FFFFFF">
                    <a:alpha val="0"/>
                  </a:srgbClr>
                </a:clrTo>
              </a:clrChange>
            </a:blip>
            <a:srcRect l="36879" t="19663" r="54537" b="63404"/>
            <a:stretch/>
          </p:blipFill>
          <p:spPr>
            <a:xfrm>
              <a:off x="6626946" y="1748140"/>
              <a:ext cx="1252595" cy="1544462"/>
            </a:xfrm>
            <a:prstGeom prst="rect">
              <a:avLst/>
            </a:prstGeom>
          </p:spPr>
        </p:pic>
      </p:grpSp>
      <p:sp>
        <p:nvSpPr>
          <p:cNvPr id="6" name="Slide Number Placeholder 5">
            <a:extLst>
              <a:ext uri="{FF2B5EF4-FFF2-40B4-BE49-F238E27FC236}">
                <a16:creationId xmlns:a16="http://schemas.microsoft.com/office/drawing/2014/main" id="{7AAA0D78-45E6-0A45-A6D8-55DAA292A1A3}"/>
              </a:ext>
            </a:extLst>
          </p:cNvPr>
          <p:cNvSpPr>
            <a:spLocks noGrp="1"/>
          </p:cNvSpPr>
          <p:nvPr>
            <p:ph type="sldNum" sz="quarter" idx="13"/>
          </p:nvPr>
        </p:nvSpPr>
        <p:spPr/>
        <p:txBody>
          <a:bodyPr/>
          <a:lstStyle/>
          <a:p>
            <a:fld id="{5818BEF9-6AEC-154B-B50F-057E6E327BFC}" type="slidenum">
              <a:rPr lang="en-SE" smtClean="0"/>
              <a:t>85</a:t>
            </a:fld>
            <a:endParaRPr lang="en-SE" dirty="0"/>
          </a:p>
        </p:txBody>
      </p:sp>
    </p:spTree>
    <p:extLst>
      <p:ext uri="{BB962C8B-B14F-4D97-AF65-F5344CB8AC3E}">
        <p14:creationId xmlns:p14="http://schemas.microsoft.com/office/powerpoint/2010/main" val="41238358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899BEE-59E1-4E41-8953-8ACC0113E7DE}"/>
              </a:ext>
            </a:extLst>
          </p:cNvPr>
          <p:cNvSpPr>
            <a:spLocks noGrp="1"/>
          </p:cNvSpPr>
          <p:nvPr>
            <p:ph idx="1"/>
          </p:nvPr>
        </p:nvSpPr>
        <p:spPr>
          <a:xfrm>
            <a:off x="392113" y="1275911"/>
            <a:ext cx="4543488" cy="5070914"/>
          </a:xfrm>
        </p:spPr>
        <p:txBody>
          <a:bodyPr>
            <a:normAutofit/>
          </a:bodyPr>
          <a:lstStyle/>
          <a:p>
            <a:pPr fontAlgn="base">
              <a:lnSpc>
                <a:spcPct val="110000"/>
              </a:lnSpc>
              <a:spcBef>
                <a:spcPct val="50000"/>
              </a:spcBef>
            </a:pPr>
            <a:r>
              <a:rPr lang="sv-SE" altLang="sv-SE" dirty="0">
                <a:solidFill>
                  <a:srgbClr val="000000"/>
                </a:solidFill>
              </a:rPr>
              <a:t>Motståndet i skinnet varierar stort. </a:t>
            </a:r>
            <a:br>
              <a:rPr lang="sv-SE" altLang="sv-SE" dirty="0">
                <a:solidFill>
                  <a:srgbClr val="000000"/>
                </a:solidFill>
              </a:rPr>
            </a:br>
            <a:r>
              <a:rPr lang="sv-SE" altLang="sv-SE" dirty="0">
                <a:solidFill>
                  <a:srgbClr val="000000"/>
                </a:solidFill>
              </a:rPr>
              <a:t>(Hudtjocklek, fuktighet)</a:t>
            </a:r>
          </a:p>
          <a:p>
            <a:pPr fontAlgn="base">
              <a:lnSpc>
                <a:spcPct val="110000"/>
              </a:lnSpc>
              <a:spcBef>
                <a:spcPct val="50000"/>
              </a:spcBef>
            </a:pPr>
            <a:r>
              <a:rPr lang="sv-SE" altLang="sv-SE" dirty="0">
                <a:solidFill>
                  <a:srgbClr val="000000"/>
                </a:solidFill>
              </a:rPr>
              <a:t>Hudens motstånd vid spänningar över 100 Volt är nästan noll ohm!</a:t>
            </a:r>
          </a:p>
          <a:p>
            <a:pPr fontAlgn="base">
              <a:lnSpc>
                <a:spcPct val="110000"/>
              </a:lnSpc>
              <a:spcBef>
                <a:spcPct val="50000"/>
              </a:spcBef>
            </a:pPr>
            <a:r>
              <a:rPr lang="sv-SE" altLang="sv-SE" dirty="0">
                <a:solidFill>
                  <a:srgbClr val="000000"/>
                </a:solidFill>
              </a:rPr>
              <a:t>Fullständig genomträngning som resultat!</a:t>
            </a:r>
          </a:p>
          <a:p>
            <a:pPr fontAlgn="base">
              <a:lnSpc>
                <a:spcPct val="110000"/>
              </a:lnSpc>
              <a:spcBef>
                <a:spcPct val="50000"/>
              </a:spcBef>
            </a:pPr>
            <a:r>
              <a:rPr lang="sv-SE" altLang="sv-SE" dirty="0">
                <a:solidFill>
                  <a:srgbClr val="000000"/>
                </a:solidFill>
              </a:rPr>
              <a:t>Vid växelström: </a:t>
            </a:r>
            <a:br>
              <a:rPr lang="sv-SE" altLang="sv-SE" dirty="0">
                <a:solidFill>
                  <a:srgbClr val="000000"/>
                </a:solidFill>
              </a:rPr>
            </a:br>
            <a:r>
              <a:rPr lang="sv-SE" altLang="sv-SE" dirty="0">
                <a:solidFill>
                  <a:srgbClr val="000000"/>
                </a:solidFill>
              </a:rPr>
              <a:t>Ett strömflöde över hjärtat i 10-15 </a:t>
            </a:r>
            <a:r>
              <a:rPr lang="sv-SE" altLang="sv-SE" dirty="0" err="1">
                <a:solidFill>
                  <a:srgbClr val="000000"/>
                </a:solidFill>
              </a:rPr>
              <a:t>ms</a:t>
            </a:r>
            <a:r>
              <a:rPr lang="sv-SE" altLang="sv-SE" dirty="0">
                <a:solidFill>
                  <a:srgbClr val="000000"/>
                </a:solidFill>
              </a:rPr>
              <a:t> är dödligt! </a:t>
            </a:r>
            <a:br>
              <a:rPr lang="sv-SE" altLang="sv-SE" dirty="0">
                <a:solidFill>
                  <a:srgbClr val="000000"/>
                </a:solidFill>
              </a:rPr>
            </a:br>
            <a:r>
              <a:rPr lang="sv-SE" altLang="sv-SE" dirty="0">
                <a:solidFill>
                  <a:srgbClr val="000000"/>
                </a:solidFill>
              </a:rPr>
              <a:t>Störning av hjärtrytmen (Ventrikelflimmer) </a:t>
            </a:r>
          </a:p>
          <a:p>
            <a:pPr>
              <a:lnSpc>
                <a:spcPct val="110000"/>
              </a:lnSpc>
            </a:pPr>
            <a:endParaRPr lang="en-SE" dirty="0"/>
          </a:p>
        </p:txBody>
      </p:sp>
      <p:sp>
        <p:nvSpPr>
          <p:cNvPr id="2" name="Title 1">
            <a:extLst>
              <a:ext uri="{FF2B5EF4-FFF2-40B4-BE49-F238E27FC236}">
                <a16:creationId xmlns:a16="http://schemas.microsoft.com/office/drawing/2014/main" id="{CF72DC42-A756-054D-99DF-88B13812E983}"/>
              </a:ext>
            </a:extLst>
          </p:cNvPr>
          <p:cNvSpPr>
            <a:spLocks noGrp="1"/>
          </p:cNvSpPr>
          <p:nvPr>
            <p:ph type="title"/>
          </p:nvPr>
        </p:nvSpPr>
        <p:spPr/>
        <p:txBody>
          <a:bodyPr>
            <a:normAutofit/>
          </a:bodyPr>
          <a:lstStyle/>
          <a:p>
            <a:r>
              <a:rPr lang="sv-SE" altLang="sv-SE" kern="0" dirty="0"/>
              <a:t>Kroppens motstånd</a:t>
            </a:r>
            <a:endParaRPr lang="en-SE" dirty="0"/>
          </a:p>
        </p:txBody>
      </p:sp>
      <p:sp>
        <p:nvSpPr>
          <p:cNvPr id="3" name="Text Placeholder 2">
            <a:extLst>
              <a:ext uri="{FF2B5EF4-FFF2-40B4-BE49-F238E27FC236}">
                <a16:creationId xmlns:a16="http://schemas.microsoft.com/office/drawing/2014/main" id="{02EE5B2A-C489-2846-B83F-499678770B7E}"/>
              </a:ext>
            </a:extLst>
          </p:cNvPr>
          <p:cNvSpPr>
            <a:spLocks noGrp="1"/>
          </p:cNvSpPr>
          <p:nvPr>
            <p:ph type="body" sz="quarter" idx="10"/>
          </p:nvPr>
        </p:nvSpPr>
        <p:spPr/>
        <p:txBody>
          <a:bodyPr>
            <a:normAutofit lnSpcReduction="10000"/>
          </a:bodyPr>
          <a:lstStyle/>
          <a:p>
            <a:r>
              <a:rPr lang="en-SE" dirty="0"/>
              <a:t>3.1 Risker</a:t>
            </a:r>
          </a:p>
        </p:txBody>
      </p:sp>
      <p:grpSp>
        <p:nvGrpSpPr>
          <p:cNvPr id="53" name="Group 91"/>
          <p:cNvGrpSpPr>
            <a:grpSpLocks/>
          </p:cNvGrpSpPr>
          <p:nvPr/>
        </p:nvGrpSpPr>
        <p:grpSpPr bwMode="auto">
          <a:xfrm>
            <a:off x="5370362" y="924162"/>
            <a:ext cx="4019550" cy="4465637"/>
            <a:chOff x="3093" y="1003"/>
            <a:chExt cx="2532" cy="2813"/>
          </a:xfrm>
        </p:grpSpPr>
        <p:sp>
          <p:nvSpPr>
            <p:cNvPr id="54" name="Line 74"/>
            <p:cNvSpPr>
              <a:spLocks noChangeShapeType="1"/>
            </p:cNvSpPr>
            <p:nvPr/>
          </p:nvSpPr>
          <p:spPr bwMode="auto">
            <a:xfrm flipH="1">
              <a:off x="3288" y="2358"/>
              <a:ext cx="113" cy="0"/>
            </a:xfrm>
            <a:prstGeom prst="line">
              <a:avLst/>
            </a:prstGeom>
            <a:noFill/>
            <a:ln w="38100">
              <a:solidFill>
                <a:srgbClr val="E6111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55" name="Line 61"/>
            <p:cNvSpPr>
              <a:spLocks noChangeShapeType="1"/>
            </p:cNvSpPr>
            <p:nvPr/>
          </p:nvSpPr>
          <p:spPr bwMode="auto">
            <a:xfrm flipV="1">
              <a:off x="5425" y="1320"/>
              <a:ext cx="3" cy="862"/>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56" name="Oval 4"/>
            <p:cNvSpPr>
              <a:spLocks noChangeArrowheads="1"/>
            </p:cNvSpPr>
            <p:nvPr/>
          </p:nvSpPr>
          <p:spPr bwMode="auto">
            <a:xfrm>
              <a:off x="4669" y="2318"/>
              <a:ext cx="616" cy="206"/>
            </a:xfrm>
            <a:prstGeom prst="ellipse">
              <a:avLst/>
            </a:prstGeom>
            <a:solidFill>
              <a:srgbClr val="DCDCDC"/>
            </a:solidFill>
            <a:ln w="28575">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57" name="Oval 5"/>
            <p:cNvSpPr>
              <a:spLocks noChangeArrowheads="1"/>
            </p:cNvSpPr>
            <p:nvPr/>
          </p:nvSpPr>
          <p:spPr bwMode="auto">
            <a:xfrm>
              <a:off x="3542" y="2316"/>
              <a:ext cx="616" cy="206"/>
            </a:xfrm>
            <a:prstGeom prst="ellipse">
              <a:avLst/>
            </a:prstGeom>
            <a:solidFill>
              <a:srgbClr val="DCDCDC"/>
            </a:solidFill>
            <a:ln w="28575">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58" name="Line 8"/>
            <p:cNvSpPr>
              <a:spLocks noChangeShapeType="1"/>
            </p:cNvSpPr>
            <p:nvPr/>
          </p:nvSpPr>
          <p:spPr bwMode="auto">
            <a:xfrm>
              <a:off x="3513" y="2422"/>
              <a:ext cx="1814"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65" name="Oval 15"/>
            <p:cNvSpPr>
              <a:spLocks noChangeArrowheads="1"/>
            </p:cNvSpPr>
            <p:nvPr/>
          </p:nvSpPr>
          <p:spPr bwMode="auto">
            <a:xfrm>
              <a:off x="4029" y="2129"/>
              <a:ext cx="771" cy="1346"/>
            </a:xfrm>
            <a:prstGeom prst="ellipse">
              <a:avLst/>
            </a:prstGeom>
            <a:solidFill>
              <a:srgbClr val="DCDCDC"/>
            </a:solidFill>
            <a:ln w="28575">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66" name="Line 16"/>
            <p:cNvSpPr>
              <a:spLocks noChangeShapeType="1"/>
            </p:cNvSpPr>
            <p:nvPr/>
          </p:nvSpPr>
          <p:spPr bwMode="auto">
            <a:xfrm flipV="1">
              <a:off x="3924" y="2422"/>
              <a:ext cx="102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75" name="Rectangle 17"/>
            <p:cNvSpPr>
              <a:spLocks noChangeArrowheads="1"/>
            </p:cNvSpPr>
            <p:nvPr/>
          </p:nvSpPr>
          <p:spPr bwMode="auto">
            <a:xfrm>
              <a:off x="4280" y="2364"/>
              <a:ext cx="271" cy="113"/>
            </a:xfrm>
            <a:prstGeom prst="rect">
              <a:avLst/>
            </a:prstGeom>
            <a:solidFill>
              <a:srgbClr val="FFFFFF"/>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pic>
          <p:nvPicPr>
            <p:cNvPr id="76" name="Picture 18" descr="Herz"/>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32" y="1911"/>
              <a:ext cx="209"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ectangle 19"/>
            <p:cNvSpPr>
              <a:spLocks noChangeArrowheads="1"/>
            </p:cNvSpPr>
            <p:nvPr/>
          </p:nvSpPr>
          <p:spPr bwMode="auto">
            <a:xfrm>
              <a:off x="3672" y="2363"/>
              <a:ext cx="340" cy="113"/>
            </a:xfrm>
            <a:prstGeom prst="rect">
              <a:avLst/>
            </a:prstGeom>
            <a:solidFill>
              <a:srgbClr val="FFFFFF"/>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78" name="Rectangle 20"/>
            <p:cNvSpPr>
              <a:spLocks noChangeArrowheads="1"/>
            </p:cNvSpPr>
            <p:nvPr/>
          </p:nvSpPr>
          <p:spPr bwMode="auto">
            <a:xfrm>
              <a:off x="4815" y="2364"/>
              <a:ext cx="340" cy="113"/>
            </a:xfrm>
            <a:prstGeom prst="rect">
              <a:avLst/>
            </a:prstGeom>
            <a:solidFill>
              <a:srgbClr val="FFFFFF"/>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79" name="Text Box 21"/>
            <p:cNvSpPr txBox="1">
              <a:spLocks noChangeArrowheads="1"/>
            </p:cNvSpPr>
            <p:nvPr/>
          </p:nvSpPr>
          <p:spPr bwMode="auto">
            <a:xfrm>
              <a:off x="4802" y="2148"/>
              <a:ext cx="431" cy="192"/>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ctr" eaLnBrk="1" fontAlgn="auto" hangingPunct="1">
                <a:lnSpc>
                  <a:spcPct val="100000"/>
                </a:lnSpc>
                <a:spcBef>
                  <a:spcPct val="50000"/>
                </a:spcBef>
                <a:spcAft>
                  <a:spcPts val="0"/>
                </a:spcAft>
                <a:defRPr/>
              </a:pPr>
              <a:r>
                <a:rPr lang="de-DE" sz="1400" b="1" kern="0" dirty="0">
                  <a:solidFill>
                    <a:sysClr val="windowText" lastClr="000000"/>
                  </a:solidFill>
                  <a:latin typeface="VWAG TheSans" panose="020B0502050302020203" pitchFamily="34" charset="0"/>
                </a:rPr>
                <a:t>500 Ω</a:t>
              </a:r>
            </a:p>
          </p:txBody>
        </p:sp>
        <p:sp>
          <p:nvSpPr>
            <p:cNvPr id="80" name="Text Box 22"/>
            <p:cNvSpPr txBox="1">
              <a:spLocks noChangeArrowheads="1"/>
            </p:cNvSpPr>
            <p:nvPr/>
          </p:nvSpPr>
          <p:spPr bwMode="auto">
            <a:xfrm>
              <a:off x="3655" y="2150"/>
              <a:ext cx="431" cy="192"/>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ctr" eaLnBrk="1" fontAlgn="auto" hangingPunct="1">
                <a:lnSpc>
                  <a:spcPct val="100000"/>
                </a:lnSpc>
                <a:spcBef>
                  <a:spcPct val="50000"/>
                </a:spcBef>
                <a:spcAft>
                  <a:spcPts val="0"/>
                </a:spcAft>
                <a:defRPr/>
              </a:pPr>
              <a:r>
                <a:rPr lang="de-DE" sz="1400" b="1" kern="0" dirty="0">
                  <a:solidFill>
                    <a:sysClr val="windowText" lastClr="000000"/>
                  </a:solidFill>
                  <a:latin typeface="VWAG TheSans" panose="020B0502050302020203" pitchFamily="34" charset="0"/>
                </a:rPr>
                <a:t>500 Ω</a:t>
              </a:r>
            </a:p>
          </p:txBody>
        </p:sp>
        <p:sp>
          <p:nvSpPr>
            <p:cNvPr id="120" name="Text Box 23"/>
            <p:cNvSpPr txBox="1">
              <a:spLocks noChangeArrowheads="1"/>
            </p:cNvSpPr>
            <p:nvPr/>
          </p:nvSpPr>
          <p:spPr bwMode="auto">
            <a:xfrm>
              <a:off x="4238" y="2185"/>
              <a:ext cx="431" cy="192"/>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ctr" eaLnBrk="1" fontAlgn="auto" hangingPunct="1">
                <a:lnSpc>
                  <a:spcPct val="100000"/>
                </a:lnSpc>
                <a:spcBef>
                  <a:spcPct val="50000"/>
                </a:spcBef>
                <a:spcAft>
                  <a:spcPts val="0"/>
                </a:spcAft>
                <a:defRPr/>
              </a:pPr>
              <a:r>
                <a:rPr lang="de-DE" sz="1400" b="1" kern="0" dirty="0">
                  <a:solidFill>
                    <a:sysClr val="windowText" lastClr="000000"/>
                  </a:solidFill>
                  <a:latin typeface="VWAG TheSans" panose="020B0502050302020203" pitchFamily="34" charset="0"/>
                </a:rPr>
                <a:t>80 Ω</a:t>
              </a:r>
            </a:p>
          </p:txBody>
        </p:sp>
        <p:sp>
          <p:nvSpPr>
            <p:cNvPr id="121" name="Line 24"/>
            <p:cNvSpPr>
              <a:spLocks noChangeShapeType="1"/>
            </p:cNvSpPr>
            <p:nvPr/>
          </p:nvSpPr>
          <p:spPr bwMode="auto">
            <a:xfrm flipV="1">
              <a:off x="4510" y="2092"/>
              <a:ext cx="250" cy="317"/>
            </a:xfrm>
            <a:prstGeom prst="line">
              <a:avLst/>
            </a:prstGeom>
            <a:noFill/>
            <a:ln w="19050">
              <a:solidFill>
                <a:srgbClr val="000000"/>
              </a:solidFill>
              <a:round/>
              <a:headEnd/>
              <a:tailEnd/>
            </a:ln>
            <a:effectLst>
              <a:outerShdw dist="12700" dir="5400000" algn="ctr" rotWithShape="0">
                <a:srgbClr val="FFFFFF"/>
              </a:outerShdw>
            </a:effectLst>
            <a:extLst>
              <a:ext uri="{909E8E84-426E-40DD-AFC4-6F175D3DCCD1}">
                <a14:hiddenFill xmlns:a14="http://schemas.microsoft.com/office/drawing/2010/main">
                  <a:noFill/>
                </a14:hiddenFill>
              </a:ext>
            </a:extLst>
          </p:spPr>
          <p:txBody>
            <a:bodyPr wrap="none" anchor="ct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22" name="Text Box 25"/>
            <p:cNvSpPr txBox="1">
              <a:spLocks noChangeArrowheads="1"/>
            </p:cNvSpPr>
            <p:nvPr/>
          </p:nvSpPr>
          <p:spPr bwMode="auto">
            <a:xfrm>
              <a:off x="5000" y="1865"/>
              <a:ext cx="113" cy="288"/>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ct val="50000"/>
                </a:spcBef>
                <a:spcAft>
                  <a:spcPts val="0"/>
                </a:spcAft>
                <a:defRPr/>
              </a:pPr>
              <a:r>
                <a:rPr lang="de-DE" sz="2400" b="1" kern="0">
                  <a:solidFill>
                    <a:sysClr val="windowText" lastClr="000000"/>
                  </a:solidFill>
                </a:rPr>
                <a:t>!</a:t>
              </a:r>
            </a:p>
          </p:txBody>
        </p:sp>
        <p:sp>
          <p:nvSpPr>
            <p:cNvPr id="123" name="Line 28"/>
            <p:cNvSpPr>
              <a:spLocks noChangeShapeType="1"/>
            </p:cNvSpPr>
            <p:nvPr/>
          </p:nvSpPr>
          <p:spPr bwMode="auto">
            <a:xfrm rot="-5400000">
              <a:off x="5350" y="2329"/>
              <a:ext cx="68" cy="113"/>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24" name="Line 29"/>
            <p:cNvSpPr>
              <a:spLocks noChangeShapeType="1"/>
            </p:cNvSpPr>
            <p:nvPr/>
          </p:nvSpPr>
          <p:spPr bwMode="auto">
            <a:xfrm>
              <a:off x="5309" y="2420"/>
              <a:ext cx="13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25" name="Line 30"/>
            <p:cNvSpPr>
              <a:spLocks noChangeShapeType="1"/>
            </p:cNvSpPr>
            <p:nvPr/>
          </p:nvSpPr>
          <p:spPr bwMode="auto">
            <a:xfrm rot="5400000" flipV="1">
              <a:off x="5350" y="2397"/>
              <a:ext cx="68" cy="113"/>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26" name="Line 31"/>
            <p:cNvSpPr>
              <a:spLocks noChangeShapeType="1"/>
            </p:cNvSpPr>
            <p:nvPr/>
          </p:nvSpPr>
          <p:spPr bwMode="auto">
            <a:xfrm rot="5400000" flipH="1">
              <a:off x="3421" y="2330"/>
              <a:ext cx="68" cy="113"/>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27" name="Line 32"/>
            <p:cNvSpPr>
              <a:spLocks noChangeShapeType="1"/>
            </p:cNvSpPr>
            <p:nvPr/>
          </p:nvSpPr>
          <p:spPr bwMode="auto">
            <a:xfrm flipH="1">
              <a:off x="3380" y="2421"/>
              <a:ext cx="13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28" name="Line 33"/>
            <p:cNvSpPr>
              <a:spLocks noChangeShapeType="1"/>
            </p:cNvSpPr>
            <p:nvPr/>
          </p:nvSpPr>
          <p:spPr bwMode="auto">
            <a:xfrm rot="-5400000" flipH="1" flipV="1">
              <a:off x="3421" y="2399"/>
              <a:ext cx="68" cy="113"/>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29" name="Oval 38"/>
            <p:cNvSpPr>
              <a:spLocks noChangeArrowheads="1"/>
            </p:cNvSpPr>
            <p:nvPr/>
          </p:nvSpPr>
          <p:spPr bwMode="auto">
            <a:xfrm>
              <a:off x="4644" y="2400"/>
              <a:ext cx="45" cy="45"/>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30" name="Oval 39"/>
            <p:cNvSpPr>
              <a:spLocks noChangeArrowheads="1"/>
            </p:cNvSpPr>
            <p:nvPr/>
          </p:nvSpPr>
          <p:spPr bwMode="auto">
            <a:xfrm>
              <a:off x="4132" y="2398"/>
              <a:ext cx="45" cy="45"/>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31" name="Line 60"/>
            <p:cNvSpPr>
              <a:spLocks noChangeShapeType="1"/>
            </p:cNvSpPr>
            <p:nvPr/>
          </p:nvSpPr>
          <p:spPr bwMode="auto">
            <a:xfrm flipV="1">
              <a:off x="3399" y="1320"/>
              <a:ext cx="0" cy="862"/>
            </a:xfrm>
            <a:prstGeom prst="line">
              <a:avLst/>
            </a:prstGeom>
            <a:noFill/>
            <a:ln w="38100">
              <a:solidFill>
                <a:srgbClr val="E6111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32" name="Line 62"/>
            <p:cNvSpPr>
              <a:spLocks noChangeShapeType="1"/>
            </p:cNvSpPr>
            <p:nvPr/>
          </p:nvSpPr>
          <p:spPr bwMode="auto">
            <a:xfrm>
              <a:off x="3394" y="1328"/>
              <a:ext cx="708" cy="0"/>
            </a:xfrm>
            <a:prstGeom prst="line">
              <a:avLst/>
            </a:prstGeom>
            <a:noFill/>
            <a:ln w="38100">
              <a:solidFill>
                <a:srgbClr val="E6111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33" name="Line 63"/>
            <p:cNvSpPr>
              <a:spLocks noChangeShapeType="1"/>
            </p:cNvSpPr>
            <p:nvPr/>
          </p:nvSpPr>
          <p:spPr bwMode="auto">
            <a:xfrm>
              <a:off x="4720" y="1328"/>
              <a:ext cx="708"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34" name="Line 64"/>
            <p:cNvSpPr>
              <a:spLocks noChangeShapeType="1"/>
            </p:cNvSpPr>
            <p:nvPr/>
          </p:nvSpPr>
          <p:spPr bwMode="auto">
            <a:xfrm flipH="1">
              <a:off x="3543" y="1328"/>
              <a:ext cx="113" cy="0"/>
            </a:xfrm>
            <a:prstGeom prst="line">
              <a:avLst/>
            </a:prstGeom>
            <a:noFill/>
            <a:ln w="38100">
              <a:solidFill>
                <a:srgbClr val="E6111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35" name="Line 65"/>
            <p:cNvSpPr>
              <a:spLocks noChangeShapeType="1"/>
            </p:cNvSpPr>
            <p:nvPr/>
          </p:nvSpPr>
          <p:spPr bwMode="auto">
            <a:xfrm flipH="1">
              <a:off x="5193" y="1328"/>
              <a:ext cx="113"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36" name="Text Box 66"/>
            <p:cNvSpPr txBox="1">
              <a:spLocks noChangeArrowheads="1"/>
            </p:cNvSpPr>
            <p:nvPr/>
          </p:nvSpPr>
          <p:spPr bwMode="auto">
            <a:xfrm>
              <a:off x="4714" y="1003"/>
              <a:ext cx="318" cy="365"/>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ct val="50000"/>
                </a:spcBef>
                <a:spcAft>
                  <a:spcPts val="0"/>
                </a:spcAft>
                <a:defRPr/>
              </a:pPr>
              <a:r>
                <a:rPr lang="de-DE" sz="3200" kern="0">
                  <a:solidFill>
                    <a:sysClr val="windowText" lastClr="000000"/>
                  </a:solidFill>
                </a:rPr>
                <a:t>-</a:t>
              </a:r>
            </a:p>
          </p:txBody>
        </p:sp>
        <p:sp>
          <p:nvSpPr>
            <p:cNvPr id="137" name="Text Box 67"/>
            <p:cNvSpPr txBox="1">
              <a:spLocks noChangeArrowheads="1"/>
            </p:cNvSpPr>
            <p:nvPr/>
          </p:nvSpPr>
          <p:spPr bwMode="auto">
            <a:xfrm>
              <a:off x="3875" y="1071"/>
              <a:ext cx="318" cy="288"/>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eaLnBrk="1" fontAlgn="auto" hangingPunct="1">
                <a:lnSpc>
                  <a:spcPct val="100000"/>
                </a:lnSpc>
                <a:spcBef>
                  <a:spcPct val="50000"/>
                </a:spcBef>
                <a:spcAft>
                  <a:spcPts val="0"/>
                </a:spcAft>
                <a:defRPr/>
              </a:pPr>
              <a:r>
                <a:rPr lang="de-DE" sz="2400" kern="0">
                  <a:solidFill>
                    <a:sysClr val="windowText" lastClr="000000"/>
                  </a:solidFill>
                </a:rPr>
                <a:t>+</a:t>
              </a:r>
            </a:p>
          </p:txBody>
        </p:sp>
        <p:sp>
          <p:nvSpPr>
            <p:cNvPr id="138" name="Text Box 68"/>
            <p:cNvSpPr txBox="1">
              <a:spLocks noChangeArrowheads="1"/>
            </p:cNvSpPr>
            <p:nvPr/>
          </p:nvSpPr>
          <p:spPr bwMode="auto">
            <a:xfrm>
              <a:off x="4088" y="1320"/>
              <a:ext cx="726" cy="23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ctr" eaLnBrk="1" fontAlgn="auto" hangingPunct="1">
                <a:lnSpc>
                  <a:spcPct val="100000"/>
                </a:lnSpc>
                <a:spcBef>
                  <a:spcPct val="50000"/>
                </a:spcBef>
                <a:spcAft>
                  <a:spcPts val="0"/>
                </a:spcAft>
                <a:defRPr/>
              </a:pPr>
              <a:r>
                <a:rPr lang="de-DE" sz="1800" kern="0" dirty="0">
                  <a:solidFill>
                    <a:sysClr val="windowText" lastClr="000000"/>
                  </a:solidFill>
                  <a:latin typeface="VW Headline Semibold" panose="020B0500000000000000" pitchFamily="34" charset="0"/>
                </a:rPr>
                <a:t>222 V</a:t>
              </a:r>
            </a:p>
          </p:txBody>
        </p:sp>
        <p:pic>
          <p:nvPicPr>
            <p:cNvPr id="139" name="Picture 69" descr="warnschild_hochspann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 y="1046"/>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Line 70"/>
            <p:cNvSpPr>
              <a:spLocks noChangeShapeType="1"/>
            </p:cNvSpPr>
            <p:nvPr/>
          </p:nvSpPr>
          <p:spPr bwMode="auto">
            <a:xfrm>
              <a:off x="3402" y="2159"/>
              <a:ext cx="0" cy="204"/>
            </a:xfrm>
            <a:prstGeom prst="line">
              <a:avLst/>
            </a:prstGeom>
            <a:noFill/>
            <a:ln w="38100">
              <a:solidFill>
                <a:srgbClr val="E6111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41" name="Rectangle 54"/>
            <p:cNvSpPr>
              <a:spLocks noChangeArrowheads="1"/>
            </p:cNvSpPr>
            <p:nvPr/>
          </p:nvSpPr>
          <p:spPr bwMode="auto">
            <a:xfrm rot="5400000">
              <a:off x="3267" y="2049"/>
              <a:ext cx="271" cy="113"/>
            </a:xfrm>
            <a:prstGeom prst="rect">
              <a:avLst/>
            </a:prstGeom>
            <a:solidFill>
              <a:srgbClr val="FFFFFF"/>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42" name="Line 71"/>
            <p:cNvSpPr>
              <a:spLocks noChangeShapeType="1"/>
            </p:cNvSpPr>
            <p:nvPr/>
          </p:nvSpPr>
          <p:spPr bwMode="auto">
            <a:xfrm>
              <a:off x="5430" y="2159"/>
              <a:ext cx="0" cy="20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43" name="Rectangle 56"/>
            <p:cNvSpPr>
              <a:spLocks noChangeArrowheads="1"/>
            </p:cNvSpPr>
            <p:nvPr/>
          </p:nvSpPr>
          <p:spPr bwMode="auto">
            <a:xfrm rot="5400000">
              <a:off x="5296" y="2045"/>
              <a:ext cx="271" cy="113"/>
            </a:xfrm>
            <a:prstGeom prst="rect">
              <a:avLst/>
            </a:prstGeom>
            <a:solidFill>
              <a:srgbClr val="FFFFFF"/>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44" name="Oval 72"/>
            <p:cNvSpPr>
              <a:spLocks noChangeArrowheads="1"/>
            </p:cNvSpPr>
            <p:nvPr/>
          </p:nvSpPr>
          <p:spPr bwMode="auto">
            <a:xfrm>
              <a:off x="3381" y="2333"/>
              <a:ext cx="45" cy="45"/>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45" name="Oval 73"/>
            <p:cNvSpPr>
              <a:spLocks noChangeArrowheads="1"/>
            </p:cNvSpPr>
            <p:nvPr/>
          </p:nvSpPr>
          <p:spPr bwMode="auto">
            <a:xfrm>
              <a:off x="5404" y="2330"/>
              <a:ext cx="45" cy="45"/>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46" name="Line 75"/>
            <p:cNvSpPr>
              <a:spLocks noChangeShapeType="1"/>
            </p:cNvSpPr>
            <p:nvPr/>
          </p:nvSpPr>
          <p:spPr bwMode="auto">
            <a:xfrm flipH="1">
              <a:off x="5425" y="2356"/>
              <a:ext cx="113"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47" name="Line 76"/>
            <p:cNvSpPr>
              <a:spLocks noChangeShapeType="1"/>
            </p:cNvSpPr>
            <p:nvPr/>
          </p:nvSpPr>
          <p:spPr bwMode="auto">
            <a:xfrm>
              <a:off x="3295" y="2359"/>
              <a:ext cx="0" cy="1225"/>
            </a:xfrm>
            <a:prstGeom prst="line">
              <a:avLst/>
            </a:prstGeom>
            <a:noFill/>
            <a:ln w="38100">
              <a:solidFill>
                <a:srgbClr val="E6111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48" name="Line 77"/>
            <p:cNvSpPr>
              <a:spLocks noChangeShapeType="1"/>
            </p:cNvSpPr>
            <p:nvPr/>
          </p:nvSpPr>
          <p:spPr bwMode="auto">
            <a:xfrm>
              <a:off x="5525" y="2359"/>
              <a:ext cx="0" cy="122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49" name="Text Box 78"/>
            <p:cNvSpPr txBox="1">
              <a:spLocks noChangeArrowheads="1"/>
            </p:cNvSpPr>
            <p:nvPr/>
          </p:nvSpPr>
          <p:spPr bwMode="auto">
            <a:xfrm>
              <a:off x="3093" y="3510"/>
              <a:ext cx="318" cy="288"/>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eaLnBrk="1" fontAlgn="auto" hangingPunct="1">
                <a:lnSpc>
                  <a:spcPct val="100000"/>
                </a:lnSpc>
                <a:spcBef>
                  <a:spcPct val="50000"/>
                </a:spcBef>
                <a:spcAft>
                  <a:spcPts val="0"/>
                </a:spcAft>
                <a:defRPr/>
              </a:pPr>
              <a:r>
                <a:rPr lang="de-DE" sz="2400" kern="0">
                  <a:solidFill>
                    <a:sysClr val="windowText" lastClr="000000"/>
                  </a:solidFill>
                </a:rPr>
                <a:t>+</a:t>
              </a:r>
            </a:p>
          </p:txBody>
        </p:sp>
        <p:sp>
          <p:nvSpPr>
            <p:cNvPr id="150" name="Text Box 79"/>
            <p:cNvSpPr txBox="1">
              <a:spLocks noChangeArrowheads="1"/>
            </p:cNvSpPr>
            <p:nvPr/>
          </p:nvSpPr>
          <p:spPr bwMode="auto">
            <a:xfrm>
              <a:off x="5307" y="3451"/>
              <a:ext cx="318" cy="365"/>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eaLnBrk="1" fontAlgn="auto" hangingPunct="1">
                <a:lnSpc>
                  <a:spcPct val="100000"/>
                </a:lnSpc>
                <a:spcBef>
                  <a:spcPct val="50000"/>
                </a:spcBef>
                <a:spcAft>
                  <a:spcPts val="0"/>
                </a:spcAft>
                <a:defRPr/>
              </a:pPr>
              <a:r>
                <a:rPr lang="de-DE" sz="3200" kern="0">
                  <a:solidFill>
                    <a:sysClr val="windowText" lastClr="000000"/>
                  </a:solidFill>
                </a:rPr>
                <a:t>-</a:t>
              </a:r>
            </a:p>
          </p:txBody>
        </p:sp>
        <p:sp>
          <p:nvSpPr>
            <p:cNvPr id="151" name="Line 83"/>
            <p:cNvSpPr>
              <a:spLocks noChangeShapeType="1"/>
            </p:cNvSpPr>
            <p:nvPr/>
          </p:nvSpPr>
          <p:spPr bwMode="auto">
            <a:xfrm>
              <a:off x="3398" y="2346"/>
              <a:ext cx="480" cy="1129"/>
            </a:xfrm>
            <a:prstGeom prst="line">
              <a:avLst/>
            </a:prstGeom>
            <a:noFill/>
            <a:ln w="19050">
              <a:solidFill>
                <a:srgbClr val="000000"/>
              </a:solidFill>
              <a:round/>
              <a:headEnd/>
              <a:tailEnd/>
            </a:ln>
            <a:effectLst>
              <a:outerShdw dist="12700" dir="5400000" algn="ctr" rotWithShape="0">
                <a:srgbClr val="FFFFFF"/>
              </a:outerShdw>
            </a:effectLst>
            <a:extLst>
              <a:ext uri="{909E8E84-426E-40DD-AFC4-6F175D3DCCD1}">
                <a14:hiddenFill xmlns:a14="http://schemas.microsoft.com/office/drawing/2010/main">
                  <a:noFill/>
                </a14:hiddenFill>
              </a:ext>
            </a:extLst>
          </p:spPr>
          <p:txBody>
            <a:bodyPr wrap="none" anchor="ct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52" name="Line 84"/>
            <p:cNvSpPr>
              <a:spLocks noChangeShapeType="1"/>
            </p:cNvSpPr>
            <p:nvPr/>
          </p:nvSpPr>
          <p:spPr bwMode="auto">
            <a:xfrm flipH="1">
              <a:off x="4967" y="2341"/>
              <a:ext cx="464" cy="1134"/>
            </a:xfrm>
            <a:prstGeom prst="line">
              <a:avLst/>
            </a:prstGeom>
            <a:noFill/>
            <a:ln w="19050">
              <a:solidFill>
                <a:srgbClr val="000000"/>
              </a:solidFill>
              <a:round/>
              <a:headEnd/>
              <a:tailEnd/>
            </a:ln>
            <a:effectLst>
              <a:outerShdw dist="12700" dir="5400000" algn="ctr" rotWithShape="0">
                <a:srgbClr val="FFFFFF"/>
              </a:outerShdw>
            </a:effectLst>
            <a:extLst>
              <a:ext uri="{909E8E84-426E-40DD-AFC4-6F175D3DCCD1}">
                <a14:hiddenFill xmlns:a14="http://schemas.microsoft.com/office/drawing/2010/main">
                  <a:noFill/>
                </a14:hiddenFill>
              </a:ext>
            </a:extLst>
          </p:spPr>
          <p:txBody>
            <a:bodyPr wrap="none" anchor="ctr"/>
            <a:lstStyle/>
            <a:p>
              <a:pPr eaLnBrk="1" fontAlgn="auto" hangingPunct="1">
                <a:lnSpc>
                  <a:spcPct val="100000"/>
                </a:lnSpc>
                <a:spcBef>
                  <a:spcPts val="0"/>
                </a:spcBef>
                <a:spcAft>
                  <a:spcPts val="0"/>
                </a:spcAft>
                <a:defRPr/>
              </a:pPr>
              <a:endParaRPr lang="sv-SE" sz="1800" kern="0">
                <a:solidFill>
                  <a:sysClr val="windowText" lastClr="000000"/>
                </a:solidFill>
              </a:endParaRPr>
            </a:p>
          </p:txBody>
        </p:sp>
        <p:sp>
          <p:nvSpPr>
            <p:cNvPr id="153" name="Line 87"/>
            <p:cNvSpPr>
              <a:spLocks noChangeShapeType="1"/>
            </p:cNvSpPr>
            <p:nvPr/>
          </p:nvSpPr>
          <p:spPr bwMode="auto">
            <a:xfrm>
              <a:off x="4309" y="2573"/>
              <a:ext cx="227" cy="0"/>
            </a:xfrm>
            <a:prstGeom prst="line">
              <a:avLst/>
            </a:prstGeom>
            <a:noFill/>
            <a:ln w="38100">
              <a:solidFill>
                <a:srgbClr val="E6111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fontAlgn="auto" hangingPunct="1">
                <a:lnSpc>
                  <a:spcPct val="100000"/>
                </a:lnSpc>
                <a:spcBef>
                  <a:spcPts val="0"/>
                </a:spcBef>
                <a:spcAft>
                  <a:spcPts val="0"/>
                </a:spcAft>
                <a:defRPr/>
              </a:pPr>
              <a:endParaRPr lang="sv-SE" sz="1800" kern="0">
                <a:solidFill>
                  <a:sysClr val="windowText" lastClr="000000"/>
                </a:solidFill>
              </a:endParaRPr>
            </a:p>
          </p:txBody>
        </p:sp>
      </p:grpSp>
      <p:pic>
        <p:nvPicPr>
          <p:cNvPr id="156" name="Obrázek 10"/>
          <p:cNvPicPr>
            <a:picLocks noChangeAspect="1"/>
          </p:cNvPicPr>
          <p:nvPr/>
        </p:nvPicPr>
        <p:blipFill rotWithShape="1">
          <a:blip r:embed="rId5">
            <a:clrChange>
              <a:clrFrom>
                <a:srgbClr val="FFFFFF"/>
              </a:clrFrom>
              <a:clrTo>
                <a:srgbClr val="FFFFFF">
                  <a:alpha val="0"/>
                </a:srgbClr>
              </a:clrTo>
            </a:clrChange>
          </a:blip>
          <a:srcRect l="36879" t="19663" r="54537" b="63404"/>
          <a:stretch/>
        </p:blipFill>
        <p:spPr>
          <a:xfrm>
            <a:off x="6959377" y="1468201"/>
            <a:ext cx="1089967" cy="1343940"/>
          </a:xfrm>
          <a:prstGeom prst="rect">
            <a:avLst/>
          </a:prstGeom>
        </p:spPr>
      </p:pic>
      <p:sp>
        <p:nvSpPr>
          <p:cNvPr id="5" name="Slide Number Placeholder 4">
            <a:extLst>
              <a:ext uri="{FF2B5EF4-FFF2-40B4-BE49-F238E27FC236}">
                <a16:creationId xmlns:a16="http://schemas.microsoft.com/office/drawing/2014/main" id="{3143DD6F-7B99-2845-95A6-25DA2D95C6DD}"/>
              </a:ext>
            </a:extLst>
          </p:cNvPr>
          <p:cNvSpPr>
            <a:spLocks noGrp="1"/>
          </p:cNvSpPr>
          <p:nvPr>
            <p:ph type="sldNum" sz="quarter" idx="13"/>
          </p:nvPr>
        </p:nvSpPr>
        <p:spPr/>
        <p:txBody>
          <a:bodyPr/>
          <a:lstStyle/>
          <a:p>
            <a:fld id="{5818BEF9-6AEC-154B-B50F-057E6E327BFC}" type="slidenum">
              <a:rPr lang="en-SE" smtClean="0"/>
              <a:t>86</a:t>
            </a:fld>
            <a:endParaRPr lang="en-SE" dirty="0"/>
          </a:p>
        </p:txBody>
      </p:sp>
    </p:spTree>
    <p:extLst>
      <p:ext uri="{BB962C8B-B14F-4D97-AF65-F5344CB8AC3E}">
        <p14:creationId xmlns:p14="http://schemas.microsoft.com/office/powerpoint/2010/main" val="27826328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1"/>
          <p:cNvSpPr>
            <a:spLocks noGrp="1"/>
          </p:cNvSpPr>
          <p:nvPr>
            <p:ph idx="1"/>
          </p:nvPr>
        </p:nvSpPr>
        <p:spPr/>
        <p:txBody>
          <a:bodyPr>
            <a:normAutofit/>
          </a:bodyPr>
          <a:lstStyle/>
          <a:p>
            <a:pPr marL="0" lvl="1" indent="0">
              <a:buNone/>
              <a:defRPr/>
            </a:pPr>
            <a:r>
              <a:rPr lang="sv-SE" sz="1800" dirty="0"/>
              <a:t>Personer med aktiva implantat som vistas vid HV system, direkt inpå eller i dess närhet, utsätts för magnetiska fält alstrat av t ex elmaskinen eller andra delar i HV systemet.</a:t>
            </a:r>
          </a:p>
          <a:p>
            <a:pPr marL="0" lvl="1" indent="0">
              <a:buNone/>
              <a:defRPr/>
            </a:pPr>
            <a:r>
              <a:rPr lang="sv-SE" sz="1800" dirty="0"/>
              <a:t>Det kan påverka funktionen på </a:t>
            </a:r>
            <a:r>
              <a:rPr lang="sv-SE" altLang="sv-SE" sz="1800" dirty="0"/>
              <a:t>aktiva implantat</a:t>
            </a:r>
            <a:r>
              <a:rPr lang="sv-SE" sz="1800" dirty="0"/>
              <a:t>, </a:t>
            </a:r>
            <a:r>
              <a:rPr lang="sv-SE" sz="1800" b="1" dirty="0"/>
              <a:t>personer som har dessa implantat får inte arbeta med högvoltsfordon.</a:t>
            </a:r>
          </a:p>
          <a:p>
            <a:pPr marL="0" lvl="1" indent="0">
              <a:buNone/>
              <a:defRPr/>
            </a:pPr>
            <a:endParaRPr lang="sv-SE" sz="1800" dirty="0"/>
          </a:p>
          <a:p>
            <a:pPr marL="0" lvl="1" indent="0">
              <a:buNone/>
              <a:defRPr/>
            </a:pPr>
            <a:r>
              <a:rPr lang="sv-SE" sz="1800" dirty="0"/>
              <a:t>Med elektriskt </a:t>
            </a:r>
            <a:r>
              <a:rPr lang="sv-SE" altLang="sv-SE" sz="1800" dirty="0"/>
              <a:t>aktiva implantat</a:t>
            </a:r>
            <a:r>
              <a:rPr lang="sv-SE" sz="1800" dirty="0"/>
              <a:t> menas:</a:t>
            </a:r>
          </a:p>
          <a:p>
            <a:pPr marL="0" lvl="1" indent="0" eaLnBrk="1" hangingPunct="1">
              <a:buClr>
                <a:schemeClr val="tx1"/>
              </a:buClr>
              <a:defRPr/>
            </a:pPr>
            <a:r>
              <a:rPr lang="sv-SE" sz="1800" dirty="0"/>
              <a:t>  Infusionspump för insulin, smärtstillande eller andra medel</a:t>
            </a:r>
          </a:p>
          <a:p>
            <a:pPr marL="0" lvl="1" indent="0" eaLnBrk="1" hangingPunct="1">
              <a:buClr>
                <a:schemeClr val="tx1"/>
              </a:buClr>
              <a:defRPr/>
            </a:pPr>
            <a:r>
              <a:rPr lang="sv-SE" sz="1800" dirty="0"/>
              <a:t>  Inopererad defibrillator</a:t>
            </a:r>
          </a:p>
          <a:p>
            <a:pPr marL="0" lvl="1" indent="0" eaLnBrk="1" hangingPunct="1">
              <a:buClr>
                <a:schemeClr val="tx1"/>
              </a:buClr>
              <a:defRPr/>
            </a:pPr>
            <a:r>
              <a:rPr lang="sv-SE" sz="1800" dirty="0"/>
              <a:t>  Pacemaker</a:t>
            </a:r>
          </a:p>
          <a:p>
            <a:pPr marL="0" lvl="1" indent="0" eaLnBrk="1" hangingPunct="1">
              <a:buClr>
                <a:schemeClr val="tx1"/>
              </a:buClr>
              <a:defRPr/>
            </a:pPr>
            <a:r>
              <a:rPr lang="sv-SE" sz="1800" dirty="0"/>
              <a:t>  Pacemaker för hjärnan </a:t>
            </a:r>
          </a:p>
          <a:p>
            <a:pPr marL="0" lvl="1" indent="0" eaLnBrk="1" hangingPunct="1">
              <a:buClr>
                <a:schemeClr val="tx1"/>
              </a:buClr>
              <a:defRPr/>
            </a:pPr>
            <a:r>
              <a:rPr lang="sv-SE" sz="1800" dirty="0"/>
              <a:t>  Hörapparat</a:t>
            </a:r>
          </a:p>
          <a:p>
            <a:pPr marL="0" lvl="1" indent="0" eaLnBrk="1" hangingPunct="1">
              <a:buClr>
                <a:schemeClr val="tx1"/>
              </a:buClr>
              <a:defRPr/>
            </a:pPr>
            <a:r>
              <a:rPr lang="sv-SE" sz="1800" dirty="0"/>
              <a:t>  Med mera……….</a:t>
            </a:r>
          </a:p>
          <a:p>
            <a:pPr marL="0" indent="0" eaLnBrk="1" hangingPunct="1">
              <a:spcBef>
                <a:spcPct val="50000"/>
              </a:spcBef>
              <a:buFont typeface="Arial" pitchFamily="34" charset="0"/>
              <a:buNone/>
              <a:defRPr/>
            </a:pPr>
            <a:r>
              <a:rPr lang="sv-SE" dirty="0">
                <a:solidFill>
                  <a:srgbClr val="C00000"/>
                </a:solidFill>
              </a:rPr>
              <a:t>Anställda som bär dessa aktiva implantat och samtidigt arbetar </a:t>
            </a:r>
            <a:br>
              <a:rPr lang="sv-SE" dirty="0">
                <a:solidFill>
                  <a:srgbClr val="C00000"/>
                </a:solidFill>
              </a:rPr>
            </a:br>
            <a:r>
              <a:rPr lang="sv-SE" dirty="0">
                <a:solidFill>
                  <a:srgbClr val="C00000"/>
                </a:solidFill>
              </a:rPr>
              <a:t>med högvoltsfordon utsätter sig för mycket stora hälsorisker </a:t>
            </a:r>
            <a:br>
              <a:rPr lang="sv-SE" dirty="0">
                <a:solidFill>
                  <a:srgbClr val="C00000"/>
                </a:solidFill>
              </a:rPr>
            </a:br>
            <a:r>
              <a:rPr lang="sv-SE" dirty="0">
                <a:solidFill>
                  <a:srgbClr val="C00000"/>
                </a:solidFill>
              </a:rPr>
              <a:t>som kan leda till mycket allvarliga komplikationer!</a:t>
            </a:r>
          </a:p>
          <a:p>
            <a:pPr eaLnBrk="1" hangingPunct="1">
              <a:spcBef>
                <a:spcPct val="50000"/>
              </a:spcBef>
              <a:buFont typeface="Arial" pitchFamily="34" charset="0"/>
              <a:buNone/>
              <a:defRPr/>
            </a:pPr>
            <a:endParaRPr lang="en-US" dirty="0"/>
          </a:p>
        </p:txBody>
      </p:sp>
      <p:sp>
        <p:nvSpPr>
          <p:cNvPr id="3" name="Rubrik 2"/>
          <p:cNvSpPr>
            <a:spLocks noGrp="1"/>
          </p:cNvSpPr>
          <p:nvPr>
            <p:ph type="title"/>
          </p:nvPr>
        </p:nvSpPr>
        <p:spPr/>
        <p:txBody>
          <a:bodyPr/>
          <a:lstStyle/>
          <a:p>
            <a:r>
              <a:rPr lang="sv-SE" b="1" dirty="0">
                <a:solidFill>
                  <a:schemeClr val="tx1"/>
                </a:solidFill>
              </a:rPr>
              <a:t>Risker för personer med implantat</a:t>
            </a:r>
          </a:p>
        </p:txBody>
      </p:sp>
      <p:sp>
        <p:nvSpPr>
          <p:cNvPr id="2" name="Text Placeholder 1">
            <a:extLst>
              <a:ext uri="{FF2B5EF4-FFF2-40B4-BE49-F238E27FC236}">
                <a16:creationId xmlns:a16="http://schemas.microsoft.com/office/drawing/2014/main" id="{18B09334-F376-4448-8416-41C16DB43DED}"/>
              </a:ext>
            </a:extLst>
          </p:cNvPr>
          <p:cNvSpPr>
            <a:spLocks noGrp="1"/>
          </p:cNvSpPr>
          <p:nvPr>
            <p:ph type="body" sz="quarter" idx="10"/>
          </p:nvPr>
        </p:nvSpPr>
        <p:spPr/>
        <p:txBody>
          <a:bodyPr>
            <a:normAutofit lnSpcReduction="10000"/>
          </a:bodyPr>
          <a:lstStyle/>
          <a:p>
            <a:r>
              <a:rPr lang="en-SE" dirty="0"/>
              <a:t>3.1 Risker</a:t>
            </a:r>
          </a:p>
        </p:txBody>
      </p:sp>
      <p:pic>
        <p:nvPicPr>
          <p:cNvPr id="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734" y="2658327"/>
            <a:ext cx="2307776" cy="230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E0519B4D-89B1-0D47-830C-19E98C510673}"/>
              </a:ext>
            </a:extLst>
          </p:cNvPr>
          <p:cNvSpPr>
            <a:spLocks noGrp="1"/>
          </p:cNvSpPr>
          <p:nvPr>
            <p:ph type="sldNum" sz="quarter" idx="13"/>
          </p:nvPr>
        </p:nvSpPr>
        <p:spPr/>
        <p:txBody>
          <a:bodyPr/>
          <a:lstStyle/>
          <a:p>
            <a:fld id="{5818BEF9-6AEC-154B-B50F-057E6E327BFC}" type="slidenum">
              <a:rPr lang="en-SE" smtClean="0"/>
              <a:t>87</a:t>
            </a:fld>
            <a:endParaRPr lang="en-SE" dirty="0"/>
          </a:p>
        </p:txBody>
      </p:sp>
    </p:spTree>
    <p:extLst>
      <p:ext uri="{BB962C8B-B14F-4D97-AF65-F5344CB8AC3E}">
        <p14:creationId xmlns:p14="http://schemas.microsoft.com/office/powerpoint/2010/main" val="2274751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A3F9A-2113-B141-A74D-F3ED7039E8E2}"/>
              </a:ext>
            </a:extLst>
          </p:cNvPr>
          <p:cNvSpPr>
            <a:spLocks noGrp="1"/>
          </p:cNvSpPr>
          <p:nvPr>
            <p:ph idx="1"/>
          </p:nvPr>
        </p:nvSpPr>
        <p:spPr>
          <a:xfrm>
            <a:off x="392113" y="1275911"/>
            <a:ext cx="5192050" cy="5070914"/>
          </a:xfrm>
        </p:spPr>
        <p:txBody>
          <a:bodyPr/>
          <a:lstStyle/>
          <a:p>
            <a:pPr marL="285750" indent="-285750">
              <a:buFont typeface="Arial" panose="020B0604020202020204" pitchFamily="34" charset="0"/>
              <a:buChar char="•"/>
            </a:pPr>
            <a:r>
              <a:rPr lang="sv-SE" dirty="0"/>
              <a:t>Muskelkramper (hyperstimulering)</a:t>
            </a:r>
          </a:p>
          <a:p>
            <a:pPr marL="285750" indent="-285750">
              <a:buFont typeface="Arial" panose="020B0604020202020204" pitchFamily="34" charset="0"/>
              <a:buChar char="•"/>
            </a:pPr>
            <a:r>
              <a:rPr lang="sv-SE" dirty="0"/>
              <a:t>Elektrisk chock (panik reaktion)</a:t>
            </a:r>
          </a:p>
          <a:p>
            <a:pPr marL="285750" indent="-285750">
              <a:buFont typeface="Arial" panose="020B0604020202020204" pitchFamily="34" charset="0"/>
              <a:buChar char="•"/>
            </a:pPr>
            <a:r>
              <a:rPr lang="sv-SE" dirty="0"/>
              <a:t>Andning / hjärt-stillestånd</a:t>
            </a:r>
          </a:p>
          <a:p>
            <a:pPr marL="285750" indent="-285750">
              <a:buFont typeface="Arial" panose="020B0604020202020204" pitchFamily="34" charset="0"/>
              <a:buChar char="•"/>
            </a:pPr>
            <a:r>
              <a:rPr lang="sv-SE" dirty="0"/>
              <a:t>Termisk effekt (brännskador)</a:t>
            </a:r>
          </a:p>
          <a:p>
            <a:pPr marL="285750" indent="-285750">
              <a:buFont typeface="Arial" panose="020B0604020202020204" pitchFamily="34" charset="0"/>
              <a:buChar char="•"/>
            </a:pPr>
            <a:r>
              <a:rPr lang="sv-SE" dirty="0"/>
              <a:t>Kemisk effekt (Blodförgiftning)</a:t>
            </a:r>
          </a:p>
          <a:p>
            <a:pPr marL="285750" indent="-285750">
              <a:buFont typeface="Arial" panose="020B0604020202020204" pitchFamily="34" charset="0"/>
              <a:buChar char="•"/>
            </a:pPr>
            <a:endParaRPr lang="sv-SE" dirty="0"/>
          </a:p>
          <a:p>
            <a:r>
              <a:rPr lang="sv-SE" b="1" dirty="0"/>
              <a:t>Olyckor med DC: </a:t>
            </a:r>
          </a:p>
          <a:p>
            <a:r>
              <a:rPr lang="sv-SE" dirty="0" err="1"/>
              <a:t>Pga</a:t>
            </a:r>
            <a:r>
              <a:rPr lang="sv-SE" dirty="0"/>
              <a:t> kroppens motstånd genereras värme. Detta leder till brännskador både på huden och inne i kroppen.</a:t>
            </a:r>
          </a:p>
          <a:p>
            <a:endParaRPr lang="sv-SE" dirty="0"/>
          </a:p>
          <a:p>
            <a:r>
              <a:rPr lang="sv-SE" b="1" dirty="0"/>
              <a:t>Olyckor med AC: </a:t>
            </a:r>
          </a:p>
          <a:p>
            <a:r>
              <a:rPr lang="sv-SE" dirty="0"/>
              <a:t>Muskelkramper gör det omöjligt att släppa objektet. Risken för hjärtflimmer är mycket hög vid AC olyckor.</a:t>
            </a:r>
          </a:p>
          <a:p>
            <a:endParaRPr lang="sv-SE" dirty="0"/>
          </a:p>
          <a:p>
            <a:endParaRPr lang="sv-SE" dirty="0"/>
          </a:p>
        </p:txBody>
      </p:sp>
      <p:sp>
        <p:nvSpPr>
          <p:cNvPr id="3" name="Rubrik 2"/>
          <p:cNvSpPr>
            <a:spLocks noGrp="1"/>
          </p:cNvSpPr>
          <p:nvPr>
            <p:ph type="title"/>
          </p:nvPr>
        </p:nvSpPr>
        <p:spPr/>
        <p:txBody>
          <a:bodyPr/>
          <a:lstStyle/>
          <a:p>
            <a:r>
              <a:rPr lang="sv-SE" altLang="sv-SE" dirty="0"/>
              <a:t>Effekter vid strömgenomgång</a:t>
            </a:r>
            <a:endParaRPr lang="sv-SE" dirty="0"/>
          </a:p>
        </p:txBody>
      </p:sp>
      <p:sp>
        <p:nvSpPr>
          <p:cNvPr id="4" name="Text Placeholder 3">
            <a:extLst>
              <a:ext uri="{FF2B5EF4-FFF2-40B4-BE49-F238E27FC236}">
                <a16:creationId xmlns:a16="http://schemas.microsoft.com/office/drawing/2014/main" id="{C6E52B48-7603-AA4A-AE8E-6B0C20AF1A0C}"/>
              </a:ext>
            </a:extLst>
          </p:cNvPr>
          <p:cNvSpPr>
            <a:spLocks noGrp="1"/>
          </p:cNvSpPr>
          <p:nvPr>
            <p:ph type="body" sz="quarter" idx="10"/>
          </p:nvPr>
        </p:nvSpPr>
        <p:spPr/>
        <p:txBody>
          <a:bodyPr>
            <a:normAutofit lnSpcReduction="10000"/>
          </a:bodyPr>
          <a:lstStyle/>
          <a:p>
            <a:r>
              <a:rPr lang="en-SE" dirty="0"/>
              <a:t>3.1 Risker</a:t>
            </a:r>
          </a:p>
        </p:txBody>
      </p:sp>
      <p:pic>
        <p:nvPicPr>
          <p:cNvPr id="12" name="Bildobjekt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8010" y="3811368"/>
            <a:ext cx="3361402" cy="1890789"/>
          </a:xfrm>
          <a:prstGeom prst="rect">
            <a:avLst/>
          </a:prstGeom>
        </p:spPr>
      </p:pic>
      <p:sp>
        <p:nvSpPr>
          <p:cNvPr id="5" name="Slide Number Placeholder 4">
            <a:extLst>
              <a:ext uri="{FF2B5EF4-FFF2-40B4-BE49-F238E27FC236}">
                <a16:creationId xmlns:a16="http://schemas.microsoft.com/office/drawing/2014/main" id="{5871B8FC-4FB2-1C44-95F3-90AC1ED12C04}"/>
              </a:ext>
            </a:extLst>
          </p:cNvPr>
          <p:cNvSpPr>
            <a:spLocks noGrp="1"/>
          </p:cNvSpPr>
          <p:nvPr>
            <p:ph type="sldNum" sz="quarter" idx="13"/>
          </p:nvPr>
        </p:nvSpPr>
        <p:spPr/>
        <p:txBody>
          <a:bodyPr/>
          <a:lstStyle/>
          <a:p>
            <a:fld id="{5818BEF9-6AEC-154B-B50F-057E6E327BFC}" type="slidenum">
              <a:rPr lang="en-SE" smtClean="0"/>
              <a:t>88</a:t>
            </a:fld>
            <a:endParaRPr lang="en-SE" dirty="0"/>
          </a:p>
        </p:txBody>
      </p:sp>
    </p:spTree>
    <p:extLst>
      <p:ext uri="{BB962C8B-B14F-4D97-AF65-F5344CB8AC3E}">
        <p14:creationId xmlns:p14="http://schemas.microsoft.com/office/powerpoint/2010/main" val="26875761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92EBC5-F5B0-4B4A-A357-996D4B0D7687}"/>
              </a:ext>
            </a:extLst>
          </p:cNvPr>
          <p:cNvSpPr>
            <a:spLocks noGrp="1"/>
          </p:cNvSpPr>
          <p:nvPr>
            <p:ph idx="1"/>
          </p:nvPr>
        </p:nvSpPr>
        <p:spPr/>
        <p:txBody>
          <a:bodyPr/>
          <a:lstStyle/>
          <a:p>
            <a:r>
              <a:rPr lang="sv-SE" dirty="0"/>
              <a:t>Gnistor och ljusbågar leder till:</a:t>
            </a:r>
          </a:p>
          <a:p>
            <a:pPr marL="285750" indent="-285750">
              <a:buFont typeface="Arial" panose="020B0604020202020204" pitchFamily="34" charset="0"/>
              <a:buChar char="•"/>
            </a:pPr>
            <a:r>
              <a:rPr lang="sv-SE" dirty="0"/>
              <a:t>Akustiska effekter (kraftig knall)</a:t>
            </a:r>
          </a:p>
          <a:p>
            <a:pPr marL="285750" indent="-285750">
              <a:buFont typeface="Arial" panose="020B0604020202020204" pitchFamily="34" charset="0"/>
              <a:buChar char="•"/>
            </a:pPr>
            <a:r>
              <a:rPr lang="sv-SE" dirty="0"/>
              <a:t>Termiska effekter (brännskador på huden)</a:t>
            </a:r>
          </a:p>
          <a:p>
            <a:pPr marL="285750" indent="-285750">
              <a:buFont typeface="Arial" panose="020B0604020202020204" pitchFamily="34" charset="0"/>
              <a:buChar char="•"/>
            </a:pPr>
            <a:r>
              <a:rPr lang="sv-SE" dirty="0"/>
              <a:t>Optiska effekter (ögonskador)</a:t>
            </a:r>
          </a:p>
          <a:p>
            <a:pPr marL="285750" indent="-285750">
              <a:buFont typeface="Arial" panose="020B0604020202020204" pitchFamily="34" charset="0"/>
              <a:buChar char="•"/>
            </a:pPr>
            <a:r>
              <a:rPr lang="sv-SE" dirty="0"/>
              <a:t>Kemiska effekter (förgiftning)</a:t>
            </a:r>
          </a:p>
          <a:p>
            <a:endParaRPr lang="en-GB" dirty="0"/>
          </a:p>
          <a:p>
            <a:endParaRPr lang="en-SE" dirty="0"/>
          </a:p>
        </p:txBody>
      </p:sp>
      <p:sp>
        <p:nvSpPr>
          <p:cNvPr id="3" name="Rubrik 2"/>
          <p:cNvSpPr>
            <a:spLocks noGrp="1"/>
          </p:cNvSpPr>
          <p:nvPr>
            <p:ph type="title"/>
          </p:nvPr>
        </p:nvSpPr>
        <p:spPr/>
        <p:txBody>
          <a:bodyPr/>
          <a:lstStyle/>
          <a:p>
            <a:r>
              <a:rPr lang="sv-SE" altLang="sv-SE" dirty="0"/>
              <a:t>Effekter vid strömgenomgång</a:t>
            </a:r>
            <a:endParaRPr lang="sv-SE" b="1" dirty="0">
              <a:solidFill>
                <a:schemeClr val="tx1"/>
              </a:solidFill>
            </a:endParaRPr>
          </a:p>
        </p:txBody>
      </p:sp>
      <p:sp>
        <p:nvSpPr>
          <p:cNvPr id="4" name="Text Placeholder 3">
            <a:extLst>
              <a:ext uri="{FF2B5EF4-FFF2-40B4-BE49-F238E27FC236}">
                <a16:creationId xmlns:a16="http://schemas.microsoft.com/office/drawing/2014/main" id="{003559B0-BA41-E54F-A967-37C9DCD0F4F5}"/>
              </a:ext>
            </a:extLst>
          </p:cNvPr>
          <p:cNvSpPr>
            <a:spLocks noGrp="1"/>
          </p:cNvSpPr>
          <p:nvPr>
            <p:ph type="body" sz="quarter" idx="10"/>
          </p:nvPr>
        </p:nvSpPr>
        <p:spPr/>
        <p:txBody>
          <a:bodyPr>
            <a:normAutofit lnSpcReduction="10000"/>
          </a:bodyPr>
          <a:lstStyle/>
          <a:p>
            <a:r>
              <a:rPr lang="en-SE" dirty="0"/>
              <a:t>3.1 Risker</a:t>
            </a:r>
          </a:p>
        </p:txBody>
      </p:sp>
      <p:pic>
        <p:nvPicPr>
          <p:cNvPr id="16" name="Bildobjekt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112" y="1272626"/>
            <a:ext cx="2962278" cy="1653473"/>
          </a:xfrm>
          <a:prstGeom prst="rect">
            <a:avLst/>
          </a:prstGeom>
        </p:spPr>
      </p:pic>
      <p:pic>
        <p:nvPicPr>
          <p:cNvPr id="17" name="Bildobjekt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587" y="3209824"/>
            <a:ext cx="4564803" cy="1653473"/>
          </a:xfrm>
          <a:prstGeom prst="rect">
            <a:avLst/>
          </a:prstGeom>
        </p:spPr>
      </p:pic>
      <p:sp>
        <p:nvSpPr>
          <p:cNvPr id="5" name="Slide Number Placeholder 4">
            <a:extLst>
              <a:ext uri="{FF2B5EF4-FFF2-40B4-BE49-F238E27FC236}">
                <a16:creationId xmlns:a16="http://schemas.microsoft.com/office/drawing/2014/main" id="{EA62DF1B-14AF-F741-9932-BE1E90EBD593}"/>
              </a:ext>
            </a:extLst>
          </p:cNvPr>
          <p:cNvSpPr>
            <a:spLocks noGrp="1"/>
          </p:cNvSpPr>
          <p:nvPr>
            <p:ph type="sldNum" sz="quarter" idx="13"/>
          </p:nvPr>
        </p:nvSpPr>
        <p:spPr/>
        <p:txBody>
          <a:bodyPr/>
          <a:lstStyle/>
          <a:p>
            <a:fld id="{5818BEF9-6AEC-154B-B50F-057E6E327BFC}" type="slidenum">
              <a:rPr lang="en-SE" smtClean="0"/>
              <a:t>89</a:t>
            </a:fld>
            <a:endParaRPr lang="en-SE" dirty="0"/>
          </a:p>
        </p:txBody>
      </p:sp>
    </p:spTree>
    <p:extLst>
      <p:ext uri="{BB962C8B-B14F-4D97-AF65-F5344CB8AC3E}">
        <p14:creationId xmlns:p14="http://schemas.microsoft.com/office/powerpoint/2010/main" val="22916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E3EDFD-3EB3-8046-86DC-31C2A3D1D17F}"/>
              </a:ext>
            </a:extLst>
          </p:cNvPr>
          <p:cNvSpPr>
            <a:spLocks noGrp="1"/>
          </p:cNvSpPr>
          <p:nvPr>
            <p:ph idx="1"/>
          </p:nvPr>
        </p:nvSpPr>
        <p:spPr/>
        <p:txBody>
          <a:bodyPr/>
          <a:lstStyle/>
          <a:p>
            <a:r>
              <a:rPr lang="en-SE" dirty="0"/>
              <a:t>I växelspänning varierar spänningen upp och ner i de båda polerna, mot varandra. Det vanligaste exemplet är spänningen i våra vägguttag som svänger upp och ner 50 gånger per sekund (50 Hz). </a:t>
            </a:r>
          </a:p>
          <a:p>
            <a:r>
              <a:rPr lang="en-SE" dirty="0"/>
              <a:t>Växelspänning i en sluten krets ger upphov till växelström som rör sig fram och tillbaka hela tiden (AC eller </a:t>
            </a:r>
            <a:r>
              <a:rPr lang="en-SE" i="1" dirty="0"/>
              <a:t>alternating current</a:t>
            </a:r>
            <a:r>
              <a:rPr lang="en-SE" dirty="0"/>
              <a:t>). </a:t>
            </a:r>
          </a:p>
          <a:p>
            <a:endParaRPr lang="en-SE" dirty="0"/>
          </a:p>
        </p:txBody>
      </p:sp>
      <p:sp>
        <p:nvSpPr>
          <p:cNvPr id="3" name="Title 2">
            <a:extLst>
              <a:ext uri="{FF2B5EF4-FFF2-40B4-BE49-F238E27FC236}">
                <a16:creationId xmlns:a16="http://schemas.microsoft.com/office/drawing/2014/main" id="{F8E9D5DD-B16A-154B-980D-7493D84C43D2}"/>
              </a:ext>
            </a:extLst>
          </p:cNvPr>
          <p:cNvSpPr>
            <a:spLocks noGrp="1"/>
          </p:cNvSpPr>
          <p:nvPr>
            <p:ph type="title"/>
          </p:nvPr>
        </p:nvSpPr>
        <p:spPr/>
        <p:txBody>
          <a:bodyPr>
            <a:normAutofit/>
          </a:bodyPr>
          <a:lstStyle/>
          <a:p>
            <a:r>
              <a:rPr lang="en-SE" b="1" dirty="0"/>
              <a:t>Växelspänning och likspänning</a:t>
            </a:r>
            <a:endParaRPr lang="en-SE" dirty="0"/>
          </a:p>
        </p:txBody>
      </p:sp>
      <p:sp>
        <p:nvSpPr>
          <p:cNvPr id="5" name="Text Placeholder 4">
            <a:extLst>
              <a:ext uri="{FF2B5EF4-FFF2-40B4-BE49-F238E27FC236}">
                <a16:creationId xmlns:a16="http://schemas.microsoft.com/office/drawing/2014/main" id="{82573D07-DF60-044F-9F9F-323F1395C161}"/>
              </a:ext>
            </a:extLst>
          </p:cNvPr>
          <p:cNvSpPr>
            <a:spLocks noGrp="1"/>
          </p:cNvSpPr>
          <p:nvPr>
            <p:ph type="body" sz="quarter" idx="10"/>
          </p:nvPr>
        </p:nvSpPr>
        <p:spPr/>
        <p:txBody>
          <a:bodyPr>
            <a:normAutofit lnSpcReduction="10000"/>
          </a:bodyPr>
          <a:lstStyle/>
          <a:p>
            <a:r>
              <a:rPr lang="en-SE" dirty="0"/>
              <a:t>1.1 Grundläggande ellära</a:t>
            </a:r>
          </a:p>
        </p:txBody>
      </p:sp>
      <p:pic>
        <p:nvPicPr>
          <p:cNvPr id="4" name="Picture 3">
            <a:extLst>
              <a:ext uri="{FF2B5EF4-FFF2-40B4-BE49-F238E27FC236}">
                <a16:creationId xmlns:a16="http://schemas.microsoft.com/office/drawing/2014/main" id="{D7045CB9-71EF-A547-AFB0-5F4DA886AFA1}"/>
              </a:ext>
            </a:extLst>
          </p:cNvPr>
          <p:cNvPicPr/>
          <p:nvPr/>
        </p:nvPicPr>
        <p:blipFill>
          <a:blip r:embed="rId2">
            <a:extLst>
              <a:ext uri="{28A0092B-C50C-407E-A947-70E740481C1C}">
                <a14:useLocalDpi xmlns:a14="http://schemas.microsoft.com/office/drawing/2010/main" val="0"/>
              </a:ext>
            </a:extLst>
          </a:blip>
          <a:stretch>
            <a:fillRect/>
          </a:stretch>
        </p:blipFill>
        <p:spPr>
          <a:xfrm>
            <a:off x="392113" y="2681724"/>
            <a:ext cx="9108989" cy="3189156"/>
          </a:xfrm>
          <a:prstGeom prst="rect">
            <a:avLst/>
          </a:prstGeom>
        </p:spPr>
      </p:pic>
      <p:sp>
        <p:nvSpPr>
          <p:cNvPr id="6" name="Slide Number Placeholder 5">
            <a:extLst>
              <a:ext uri="{FF2B5EF4-FFF2-40B4-BE49-F238E27FC236}">
                <a16:creationId xmlns:a16="http://schemas.microsoft.com/office/drawing/2014/main" id="{EDEE1D3E-9CA9-6247-A44B-F3AAA99F4E93}"/>
              </a:ext>
            </a:extLst>
          </p:cNvPr>
          <p:cNvSpPr>
            <a:spLocks noGrp="1"/>
          </p:cNvSpPr>
          <p:nvPr>
            <p:ph type="sldNum" sz="quarter" idx="13"/>
          </p:nvPr>
        </p:nvSpPr>
        <p:spPr/>
        <p:txBody>
          <a:bodyPr/>
          <a:lstStyle/>
          <a:p>
            <a:fld id="{5818BEF9-6AEC-154B-B50F-057E6E327BFC}" type="slidenum">
              <a:rPr lang="en-SE" smtClean="0"/>
              <a:t>9</a:t>
            </a:fld>
            <a:endParaRPr lang="en-SE" dirty="0"/>
          </a:p>
        </p:txBody>
      </p:sp>
    </p:spTree>
    <p:extLst>
      <p:ext uri="{BB962C8B-B14F-4D97-AF65-F5344CB8AC3E}">
        <p14:creationId xmlns:p14="http://schemas.microsoft.com/office/powerpoint/2010/main" val="40541674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32855E-CE28-7946-B825-7C67B22EA3D4}"/>
              </a:ext>
            </a:extLst>
          </p:cNvPr>
          <p:cNvSpPr>
            <a:spLocks noGrp="1"/>
          </p:cNvSpPr>
          <p:nvPr>
            <p:ph idx="1"/>
          </p:nvPr>
        </p:nvSpPr>
        <p:spPr>
          <a:xfrm>
            <a:off x="392113" y="1275911"/>
            <a:ext cx="5192050" cy="5070914"/>
          </a:xfrm>
        </p:spPr>
        <p:txBody>
          <a:bodyPr/>
          <a:lstStyle/>
          <a:p>
            <a:r>
              <a:rPr lang="sv-SE" dirty="0"/>
              <a:t>Sekundära skador i samband med elektrisk chock:</a:t>
            </a:r>
          </a:p>
          <a:p>
            <a:pPr marL="285750" indent="-285750">
              <a:buFont typeface="Arial" panose="020B0604020202020204" pitchFamily="34" charset="0"/>
              <a:buChar char="•"/>
            </a:pPr>
            <a:r>
              <a:rPr lang="sv-SE" dirty="0"/>
              <a:t>Fallskador</a:t>
            </a:r>
          </a:p>
          <a:p>
            <a:pPr marL="285750" indent="-285750">
              <a:buFont typeface="Arial" panose="020B0604020202020204" pitchFamily="34" charset="0"/>
              <a:buChar char="•"/>
            </a:pPr>
            <a:r>
              <a:rPr lang="sv-SE" dirty="0"/>
              <a:t>Stickskador  </a:t>
            </a:r>
          </a:p>
          <a:p>
            <a:pPr marL="285750" indent="-285750">
              <a:buFont typeface="Arial" panose="020B0604020202020204" pitchFamily="34" charset="0"/>
              <a:buChar char="•"/>
            </a:pPr>
            <a:r>
              <a:rPr lang="sv-SE" dirty="0"/>
              <a:t>Skärskador</a:t>
            </a:r>
          </a:p>
          <a:p>
            <a:pPr marL="285750" indent="-285750">
              <a:buFont typeface="Arial" panose="020B0604020202020204" pitchFamily="34" charset="0"/>
              <a:buChar char="•"/>
            </a:pPr>
            <a:r>
              <a:rPr lang="sv-SE" dirty="0"/>
              <a:t>Krosskador</a:t>
            </a:r>
          </a:p>
          <a:p>
            <a:pPr marL="285750" indent="-285750">
              <a:buFont typeface="Arial" panose="020B0604020202020204" pitchFamily="34" charset="0"/>
              <a:buChar char="•"/>
            </a:pPr>
            <a:r>
              <a:rPr lang="sv-SE" dirty="0"/>
              <a:t>Skador under ”släpptröskeln” som ger sekundära skador (ej direkt elskada). När man t.ex. tappar balansen p.g.a. panik reaktion</a:t>
            </a:r>
          </a:p>
          <a:p>
            <a:endParaRPr lang="sv-SE" dirty="0"/>
          </a:p>
          <a:p>
            <a:endParaRPr lang="sv-SE" dirty="0"/>
          </a:p>
        </p:txBody>
      </p:sp>
      <p:sp>
        <p:nvSpPr>
          <p:cNvPr id="3" name="Rubrik 2"/>
          <p:cNvSpPr>
            <a:spLocks noGrp="1"/>
          </p:cNvSpPr>
          <p:nvPr>
            <p:ph type="title"/>
          </p:nvPr>
        </p:nvSpPr>
        <p:spPr/>
        <p:txBody>
          <a:bodyPr/>
          <a:lstStyle/>
          <a:p>
            <a:r>
              <a:rPr lang="sv-SE" altLang="sv-SE" dirty="0"/>
              <a:t>Effekter vid strömgenomgång</a:t>
            </a:r>
            <a:endParaRPr lang="sv-SE" b="1" dirty="0">
              <a:solidFill>
                <a:schemeClr val="tx1"/>
              </a:solidFill>
            </a:endParaRPr>
          </a:p>
        </p:txBody>
      </p:sp>
      <p:sp>
        <p:nvSpPr>
          <p:cNvPr id="4" name="Text Placeholder 3">
            <a:extLst>
              <a:ext uri="{FF2B5EF4-FFF2-40B4-BE49-F238E27FC236}">
                <a16:creationId xmlns:a16="http://schemas.microsoft.com/office/drawing/2014/main" id="{9C39CBD0-B952-9A4F-A057-F30077CD33CB}"/>
              </a:ext>
            </a:extLst>
          </p:cNvPr>
          <p:cNvSpPr>
            <a:spLocks noGrp="1"/>
          </p:cNvSpPr>
          <p:nvPr>
            <p:ph type="body" sz="quarter" idx="10"/>
          </p:nvPr>
        </p:nvSpPr>
        <p:spPr/>
        <p:txBody>
          <a:bodyPr>
            <a:normAutofit lnSpcReduction="10000"/>
          </a:bodyPr>
          <a:lstStyle/>
          <a:p>
            <a:r>
              <a:rPr lang="en-SE" dirty="0"/>
              <a:t>3.1 Risker</a:t>
            </a:r>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587" y="2537717"/>
            <a:ext cx="3809108" cy="3809108"/>
          </a:xfrm>
          <a:prstGeom prst="rect">
            <a:avLst/>
          </a:prstGeom>
        </p:spPr>
      </p:pic>
      <p:sp>
        <p:nvSpPr>
          <p:cNvPr id="5" name="Slide Number Placeholder 4">
            <a:extLst>
              <a:ext uri="{FF2B5EF4-FFF2-40B4-BE49-F238E27FC236}">
                <a16:creationId xmlns:a16="http://schemas.microsoft.com/office/drawing/2014/main" id="{D531F149-CD48-C94F-8AF0-6ECC17093BED}"/>
              </a:ext>
            </a:extLst>
          </p:cNvPr>
          <p:cNvSpPr>
            <a:spLocks noGrp="1"/>
          </p:cNvSpPr>
          <p:nvPr>
            <p:ph type="sldNum" sz="quarter" idx="13"/>
          </p:nvPr>
        </p:nvSpPr>
        <p:spPr/>
        <p:txBody>
          <a:bodyPr/>
          <a:lstStyle/>
          <a:p>
            <a:fld id="{5818BEF9-6AEC-154B-B50F-057E6E327BFC}" type="slidenum">
              <a:rPr lang="en-SE" smtClean="0"/>
              <a:t>90</a:t>
            </a:fld>
            <a:endParaRPr lang="en-SE" dirty="0"/>
          </a:p>
        </p:txBody>
      </p:sp>
    </p:spTree>
    <p:extLst>
      <p:ext uri="{BB962C8B-B14F-4D97-AF65-F5344CB8AC3E}">
        <p14:creationId xmlns:p14="http://schemas.microsoft.com/office/powerpoint/2010/main" val="37557641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b="1" dirty="0">
                <a:solidFill>
                  <a:schemeClr val="tx1"/>
                </a:solidFill>
              </a:rPr>
              <a:t>Elolycka</a:t>
            </a:r>
          </a:p>
        </p:txBody>
      </p:sp>
      <p:sp>
        <p:nvSpPr>
          <p:cNvPr id="5" name="Text Placeholder 4">
            <a:extLst>
              <a:ext uri="{FF2B5EF4-FFF2-40B4-BE49-F238E27FC236}">
                <a16:creationId xmlns:a16="http://schemas.microsoft.com/office/drawing/2014/main" id="{3BFE74D0-676E-EF42-AB0A-8499C5207D62}"/>
              </a:ext>
            </a:extLst>
          </p:cNvPr>
          <p:cNvSpPr>
            <a:spLocks noGrp="1"/>
          </p:cNvSpPr>
          <p:nvPr>
            <p:ph type="body" sz="quarter" idx="10"/>
          </p:nvPr>
        </p:nvSpPr>
        <p:spPr/>
        <p:txBody>
          <a:bodyPr>
            <a:normAutofit lnSpcReduction="10000"/>
          </a:bodyPr>
          <a:lstStyle/>
          <a:p>
            <a:r>
              <a:rPr lang="en-SE" dirty="0"/>
              <a:t>3.2 Elolycka</a:t>
            </a:r>
          </a:p>
        </p:txBody>
      </p:sp>
      <p:pic>
        <p:nvPicPr>
          <p:cNvPr id="8" name="Picture 4" descr="910">
            <a:extLst>
              <a:ext uri="{FF2B5EF4-FFF2-40B4-BE49-F238E27FC236}">
                <a16:creationId xmlns:a16="http://schemas.microsoft.com/office/drawing/2014/main" id="{272DBAA8-E4D1-D243-A35E-F5B21E9CCF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24666" y="1800666"/>
            <a:ext cx="3256667" cy="325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9C0EC65-04BC-F142-9D9C-A2871290E0DB}"/>
              </a:ext>
            </a:extLst>
          </p:cNvPr>
          <p:cNvSpPr>
            <a:spLocks noGrp="1"/>
          </p:cNvSpPr>
          <p:nvPr>
            <p:ph type="sldNum" sz="quarter" idx="13"/>
          </p:nvPr>
        </p:nvSpPr>
        <p:spPr/>
        <p:txBody>
          <a:bodyPr/>
          <a:lstStyle/>
          <a:p>
            <a:fld id="{5818BEF9-6AEC-154B-B50F-057E6E327BFC}" type="slidenum">
              <a:rPr lang="en-SE" smtClean="0"/>
              <a:t>91</a:t>
            </a:fld>
            <a:endParaRPr lang="en-SE" dirty="0"/>
          </a:p>
        </p:txBody>
      </p:sp>
    </p:spTree>
    <p:extLst>
      <p:ext uri="{BB962C8B-B14F-4D97-AF65-F5344CB8AC3E}">
        <p14:creationId xmlns:p14="http://schemas.microsoft.com/office/powerpoint/2010/main" val="7028243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3">
            <a:extLst>
              <a:ext uri="{28A0092B-C50C-407E-A947-70E740481C1C}">
                <a14:useLocalDpi xmlns:a14="http://schemas.microsoft.com/office/drawing/2010/main" val="0"/>
              </a:ext>
            </a:extLst>
          </a:blip>
          <a:srcRect t="29233" b="29995"/>
          <a:stretch/>
        </p:blipFill>
        <p:spPr>
          <a:xfrm>
            <a:off x="5330888" y="4171308"/>
            <a:ext cx="4182999" cy="1705512"/>
          </a:xfrm>
          <a:prstGeom prst="rect">
            <a:avLst/>
          </a:prstGeom>
        </p:spPr>
      </p:pic>
      <p:sp>
        <p:nvSpPr>
          <p:cNvPr id="2" name="Platshållare för innehåll 1"/>
          <p:cNvSpPr>
            <a:spLocks noGrp="1"/>
          </p:cNvSpPr>
          <p:nvPr>
            <p:ph idx="1"/>
          </p:nvPr>
        </p:nvSpPr>
        <p:spPr>
          <a:xfrm>
            <a:off x="392113" y="1275911"/>
            <a:ext cx="5566898" cy="5070914"/>
          </a:xfrm>
        </p:spPr>
        <p:txBody>
          <a:bodyPr>
            <a:normAutofit/>
          </a:bodyPr>
          <a:lstStyle/>
          <a:p>
            <a:r>
              <a:rPr lang="sv-SE" b="1" dirty="0"/>
              <a:t>Din egen säkerhet är prioritet 1.</a:t>
            </a:r>
          </a:p>
          <a:p>
            <a:pPr marL="285750" indent="-285750">
              <a:buFont typeface="Arial" panose="020B0604020202020204" pitchFamily="34" charset="0"/>
              <a:buChar char="•"/>
            </a:pPr>
            <a:r>
              <a:rPr lang="sv-SE" dirty="0"/>
              <a:t>Tänk först innan du agerar!</a:t>
            </a:r>
          </a:p>
          <a:p>
            <a:pPr marL="285750" indent="-285750">
              <a:buFont typeface="Arial" panose="020B0604020202020204" pitchFamily="34" charset="0"/>
              <a:buChar char="•"/>
            </a:pPr>
            <a:r>
              <a:rPr lang="sv-SE" dirty="0"/>
              <a:t>Vidrör inte en person som är i kontakt med spänning, akta dig även för strömförande komponenter.</a:t>
            </a:r>
          </a:p>
          <a:p>
            <a:pPr marL="285750" indent="-285750">
              <a:buFont typeface="Arial" panose="020B0604020202020204" pitchFamily="34" charset="0"/>
              <a:buChar char="•"/>
            </a:pPr>
            <a:r>
              <a:rPr lang="sv-SE" dirty="0"/>
              <a:t>Skydda dig själv, utsätt dig inte under några omständigheter för elektrisk chock.</a:t>
            </a:r>
          </a:p>
          <a:p>
            <a:r>
              <a:rPr lang="sv-SE" b="1" dirty="0" err="1"/>
              <a:t>Prio</a:t>
            </a:r>
            <a:r>
              <a:rPr lang="sv-SE" b="1" dirty="0"/>
              <a:t> 2: säkra området för att förhindra följdolyckor.</a:t>
            </a:r>
          </a:p>
          <a:p>
            <a:r>
              <a:rPr lang="sv-SE" dirty="0"/>
              <a:t>Är ni flera som hjälper till, fördela uppgifter.</a:t>
            </a:r>
          </a:p>
          <a:p>
            <a:pPr marL="285750" indent="-285750">
              <a:buFont typeface="Arial" panose="020B0604020202020204" pitchFamily="34" charset="0"/>
              <a:buChar char="•"/>
            </a:pPr>
            <a:r>
              <a:rPr lang="sv-SE" dirty="0"/>
              <a:t>Rädda</a:t>
            </a:r>
          </a:p>
          <a:p>
            <a:pPr marL="285750" indent="-285750">
              <a:buFont typeface="Arial" panose="020B0604020202020204" pitchFamily="34" charset="0"/>
              <a:buChar char="•"/>
            </a:pPr>
            <a:r>
              <a:rPr lang="sv-SE" dirty="0"/>
              <a:t>Larma</a:t>
            </a:r>
          </a:p>
          <a:p>
            <a:pPr marL="285750" indent="-285750">
              <a:buFont typeface="Arial" panose="020B0604020202020204" pitchFamily="34" charset="0"/>
              <a:buChar char="•"/>
            </a:pPr>
            <a:r>
              <a:rPr lang="sv-SE" dirty="0"/>
              <a:t>Åtgärda</a:t>
            </a:r>
          </a:p>
          <a:p>
            <a:r>
              <a:rPr lang="sv-SE" dirty="0"/>
              <a:t> </a:t>
            </a:r>
            <a:r>
              <a:rPr lang="sv-SE" b="1" dirty="0"/>
              <a:t>Ring alltid  112  vid olyckor med elektrisk ström </a:t>
            </a:r>
          </a:p>
          <a:p>
            <a:r>
              <a:rPr lang="sv-SE" b="1" dirty="0"/>
              <a:t> Lämna aldrig offret ensam.</a:t>
            </a:r>
          </a:p>
          <a:p>
            <a:pPr marL="92075"/>
            <a:endParaRPr lang="sv-SE" dirty="0"/>
          </a:p>
          <a:p>
            <a:pPr marL="92075" indent="0">
              <a:buNone/>
            </a:pPr>
            <a:endParaRPr lang="sv-SE" dirty="0"/>
          </a:p>
        </p:txBody>
      </p:sp>
      <p:sp>
        <p:nvSpPr>
          <p:cNvPr id="3" name="Title 2">
            <a:extLst>
              <a:ext uri="{FF2B5EF4-FFF2-40B4-BE49-F238E27FC236}">
                <a16:creationId xmlns:a16="http://schemas.microsoft.com/office/drawing/2014/main" id="{82F2C1E1-0A7B-6442-B068-09E940867597}"/>
              </a:ext>
            </a:extLst>
          </p:cNvPr>
          <p:cNvSpPr>
            <a:spLocks noGrp="1"/>
          </p:cNvSpPr>
          <p:nvPr>
            <p:ph type="title"/>
          </p:nvPr>
        </p:nvSpPr>
        <p:spPr/>
        <p:txBody>
          <a:bodyPr>
            <a:normAutofit/>
          </a:bodyPr>
          <a:lstStyle/>
          <a:p>
            <a:r>
              <a:rPr lang="sv-SE" dirty="0"/>
              <a:t>Åtgärder vid olycka</a:t>
            </a:r>
          </a:p>
        </p:txBody>
      </p:sp>
      <p:sp>
        <p:nvSpPr>
          <p:cNvPr id="4" name="Text Placeholder 3">
            <a:extLst>
              <a:ext uri="{FF2B5EF4-FFF2-40B4-BE49-F238E27FC236}">
                <a16:creationId xmlns:a16="http://schemas.microsoft.com/office/drawing/2014/main" id="{3E48545C-0715-9944-98E8-2256B92086D3}"/>
              </a:ext>
            </a:extLst>
          </p:cNvPr>
          <p:cNvSpPr>
            <a:spLocks noGrp="1"/>
          </p:cNvSpPr>
          <p:nvPr>
            <p:ph type="body" sz="quarter" idx="10"/>
          </p:nvPr>
        </p:nvSpPr>
        <p:spPr/>
        <p:txBody>
          <a:bodyPr>
            <a:normAutofit lnSpcReduction="10000"/>
          </a:bodyPr>
          <a:lstStyle/>
          <a:p>
            <a:r>
              <a:rPr lang="en-SE" dirty="0"/>
              <a:t>3.2 Elolycka</a:t>
            </a:r>
          </a:p>
        </p:txBody>
      </p:sp>
      <p:pic>
        <p:nvPicPr>
          <p:cNvPr id="8" name="Picture 4" descr="9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3712" y="339287"/>
            <a:ext cx="940132" cy="94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14053D75-60D6-8044-856D-B4DE786173CD}"/>
              </a:ext>
            </a:extLst>
          </p:cNvPr>
          <p:cNvSpPr>
            <a:spLocks noGrp="1"/>
          </p:cNvSpPr>
          <p:nvPr>
            <p:ph type="sldNum" sz="quarter" idx="13"/>
          </p:nvPr>
        </p:nvSpPr>
        <p:spPr/>
        <p:txBody>
          <a:bodyPr/>
          <a:lstStyle/>
          <a:p>
            <a:fld id="{5818BEF9-6AEC-154B-B50F-057E6E327BFC}" type="slidenum">
              <a:rPr lang="en-SE" smtClean="0"/>
              <a:t>92</a:t>
            </a:fld>
            <a:endParaRPr lang="en-SE" dirty="0"/>
          </a:p>
        </p:txBody>
      </p:sp>
    </p:spTree>
    <p:extLst>
      <p:ext uri="{BB962C8B-B14F-4D97-AF65-F5344CB8AC3E}">
        <p14:creationId xmlns:p14="http://schemas.microsoft.com/office/powerpoint/2010/main" val="13008422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1"/>
          <p:cNvPicPr>
            <a:picLocks noChangeAspect="1"/>
          </p:cNvPicPr>
          <p:nvPr/>
        </p:nvPicPr>
        <p:blipFill rotWithShape="1">
          <a:blip r:embed="rId3"/>
          <a:srcRect l="33268" t="19864" r="41732" b="37603"/>
          <a:stretch/>
        </p:blipFill>
        <p:spPr>
          <a:xfrm>
            <a:off x="6699463" y="1451307"/>
            <a:ext cx="1930118" cy="2052358"/>
          </a:xfrm>
          <a:prstGeom prst="rect">
            <a:avLst/>
          </a:prstGeom>
        </p:spPr>
      </p:pic>
      <p:sp>
        <p:nvSpPr>
          <p:cNvPr id="2" name="Platshållare för innehåll 1"/>
          <p:cNvSpPr>
            <a:spLocks noGrp="1"/>
          </p:cNvSpPr>
          <p:nvPr>
            <p:ph idx="1"/>
          </p:nvPr>
        </p:nvSpPr>
        <p:spPr>
          <a:xfrm>
            <a:off x="392113" y="1275911"/>
            <a:ext cx="5733744" cy="5070914"/>
          </a:xfrm>
        </p:spPr>
        <p:txBody>
          <a:bodyPr>
            <a:normAutofit/>
          </a:bodyPr>
          <a:lstStyle/>
          <a:p>
            <a:r>
              <a:rPr lang="sv-SE" b="1" dirty="0"/>
              <a:t>Tänk först Agera sedan:</a:t>
            </a:r>
          </a:p>
          <a:p>
            <a:pPr marL="285750" indent="-285750">
              <a:buFont typeface="Arial" panose="020B0604020202020204" pitchFamily="34" charset="0"/>
              <a:buChar char="•"/>
            </a:pPr>
            <a:r>
              <a:rPr lang="sv-SE" dirty="0"/>
              <a:t>Din egen säkerhet är prioritet 1, akta dig för att komma i kontakt med spänning.</a:t>
            </a:r>
          </a:p>
          <a:p>
            <a:pPr marL="285750" indent="-285750">
              <a:buFont typeface="Arial" panose="020B0604020202020204" pitchFamily="34" charset="0"/>
              <a:buChar char="•"/>
            </a:pPr>
            <a:r>
              <a:rPr lang="sv-SE" dirty="0"/>
              <a:t>Om möjligt, avaktivera spänningen på det elektriska systemet omedelbart! </a:t>
            </a:r>
          </a:p>
          <a:p>
            <a:pPr marL="285750" indent="-285750">
              <a:buFont typeface="Arial" panose="020B0604020202020204" pitchFamily="34" charset="0"/>
              <a:buChar char="•"/>
            </a:pPr>
            <a:r>
              <a:rPr lang="sv-SE" dirty="0"/>
              <a:t>Stäng av tändningen eller bryt serviceströmbrytaren. </a:t>
            </a:r>
          </a:p>
          <a:p>
            <a:endParaRPr lang="sv-SE" dirty="0"/>
          </a:p>
          <a:p>
            <a:r>
              <a:rPr lang="sv-SE" b="1" dirty="0"/>
              <a:t>Om spänning ej går att avaktivera:</a:t>
            </a:r>
          </a:p>
          <a:p>
            <a:pPr marL="285750" indent="-285750">
              <a:buFont typeface="Arial" panose="020B0604020202020204" pitchFamily="34" charset="0"/>
              <a:buChar char="•"/>
            </a:pPr>
            <a:r>
              <a:rPr lang="sv-SE" dirty="0"/>
              <a:t>Separera den elektriska ledaren från personen.</a:t>
            </a:r>
          </a:p>
          <a:p>
            <a:pPr marL="285750" indent="-285750">
              <a:buFont typeface="Arial" panose="020B0604020202020204" pitchFamily="34" charset="0"/>
              <a:buChar char="•"/>
            </a:pPr>
            <a:r>
              <a:rPr lang="sv-SE" dirty="0"/>
              <a:t>Separera den skadade från elen.</a:t>
            </a:r>
          </a:p>
          <a:p>
            <a:pPr marL="285750" indent="-285750">
              <a:buFont typeface="Arial" panose="020B0604020202020204" pitchFamily="34" charset="0"/>
              <a:buChar char="•"/>
            </a:pPr>
            <a:r>
              <a:rPr lang="sv-SE" dirty="0"/>
              <a:t>Använd för dessa separeringar ett icke ledande föremål </a:t>
            </a:r>
            <a:br>
              <a:rPr lang="sv-SE" dirty="0"/>
            </a:br>
            <a:r>
              <a:rPr lang="sv-SE" dirty="0"/>
              <a:t>(räddningsstång, bräda, kvasthandtag, etc.)</a:t>
            </a:r>
          </a:p>
          <a:p>
            <a:endParaRPr lang="sv-SE" dirty="0"/>
          </a:p>
          <a:p>
            <a:pPr indent="0">
              <a:buNone/>
            </a:pPr>
            <a:endParaRPr lang="sv-SE" dirty="0"/>
          </a:p>
        </p:txBody>
      </p:sp>
      <p:sp>
        <p:nvSpPr>
          <p:cNvPr id="3" name="Title 2">
            <a:extLst>
              <a:ext uri="{FF2B5EF4-FFF2-40B4-BE49-F238E27FC236}">
                <a16:creationId xmlns:a16="http://schemas.microsoft.com/office/drawing/2014/main" id="{C1F82B3C-63FC-0C4D-B7FC-F3B754F59D00}"/>
              </a:ext>
            </a:extLst>
          </p:cNvPr>
          <p:cNvSpPr>
            <a:spLocks noGrp="1"/>
          </p:cNvSpPr>
          <p:nvPr>
            <p:ph type="title"/>
          </p:nvPr>
        </p:nvSpPr>
        <p:spPr/>
        <p:txBody>
          <a:bodyPr>
            <a:normAutofit/>
          </a:bodyPr>
          <a:lstStyle/>
          <a:p>
            <a:r>
              <a:rPr lang="sv-SE" dirty="0"/>
              <a:t>Åtgärder vid olycka</a:t>
            </a:r>
          </a:p>
        </p:txBody>
      </p:sp>
      <p:sp>
        <p:nvSpPr>
          <p:cNvPr id="5" name="Text Placeholder 4">
            <a:extLst>
              <a:ext uri="{FF2B5EF4-FFF2-40B4-BE49-F238E27FC236}">
                <a16:creationId xmlns:a16="http://schemas.microsoft.com/office/drawing/2014/main" id="{BC4E26D0-66F0-0149-8422-9FFBC24A3384}"/>
              </a:ext>
            </a:extLst>
          </p:cNvPr>
          <p:cNvSpPr>
            <a:spLocks noGrp="1"/>
          </p:cNvSpPr>
          <p:nvPr>
            <p:ph type="body" sz="quarter" idx="10"/>
          </p:nvPr>
        </p:nvSpPr>
        <p:spPr/>
        <p:txBody>
          <a:bodyPr>
            <a:normAutofit lnSpcReduction="10000"/>
          </a:bodyPr>
          <a:lstStyle/>
          <a:p>
            <a:r>
              <a:rPr lang="en-SE" dirty="0"/>
              <a:t>3.2 Elolycka</a:t>
            </a:r>
          </a:p>
        </p:txBody>
      </p:sp>
      <p:pic>
        <p:nvPicPr>
          <p:cNvPr id="10" name="Obrázek 3"/>
          <p:cNvPicPr>
            <a:picLocks noChangeAspect="1"/>
          </p:cNvPicPr>
          <p:nvPr/>
        </p:nvPicPr>
        <p:blipFill rotWithShape="1">
          <a:blip r:embed="rId4"/>
          <a:srcRect l="31768" t="20664" r="49065" b="37870"/>
          <a:stretch/>
        </p:blipFill>
        <p:spPr>
          <a:xfrm>
            <a:off x="6740560" y="3503665"/>
            <a:ext cx="1518282" cy="2052982"/>
          </a:xfrm>
          <a:prstGeom prst="rect">
            <a:avLst/>
          </a:prstGeom>
        </p:spPr>
      </p:pic>
      <p:pic>
        <p:nvPicPr>
          <p:cNvPr id="12" name="Picture 4" descr="910">
            <a:extLst>
              <a:ext uri="{FF2B5EF4-FFF2-40B4-BE49-F238E27FC236}">
                <a16:creationId xmlns:a16="http://schemas.microsoft.com/office/drawing/2014/main" id="{1C7E505A-D499-C741-B723-1A77343657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3712" y="339287"/>
            <a:ext cx="940132" cy="94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2A742EB-B449-1143-BC7C-BDB140020EDA}"/>
              </a:ext>
            </a:extLst>
          </p:cNvPr>
          <p:cNvSpPr>
            <a:spLocks noGrp="1"/>
          </p:cNvSpPr>
          <p:nvPr>
            <p:ph type="sldNum" sz="quarter" idx="13"/>
          </p:nvPr>
        </p:nvSpPr>
        <p:spPr/>
        <p:txBody>
          <a:bodyPr/>
          <a:lstStyle/>
          <a:p>
            <a:fld id="{5818BEF9-6AEC-154B-B50F-057E6E327BFC}" type="slidenum">
              <a:rPr lang="en-SE" smtClean="0"/>
              <a:t>93</a:t>
            </a:fld>
            <a:endParaRPr lang="en-SE" dirty="0"/>
          </a:p>
        </p:txBody>
      </p:sp>
    </p:spTree>
    <p:extLst>
      <p:ext uri="{BB962C8B-B14F-4D97-AF65-F5344CB8AC3E}">
        <p14:creationId xmlns:p14="http://schemas.microsoft.com/office/powerpoint/2010/main" val="16230390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1433" y="748825"/>
            <a:ext cx="2071468" cy="2071468"/>
          </a:xfrm>
          <a:prstGeom prst="rect">
            <a:avLst/>
          </a:prstGeom>
        </p:spPr>
      </p:pic>
      <p:sp>
        <p:nvSpPr>
          <p:cNvPr id="2" name="Platshållare för innehåll 1"/>
          <p:cNvSpPr>
            <a:spLocks noGrp="1"/>
          </p:cNvSpPr>
          <p:nvPr>
            <p:ph idx="1"/>
          </p:nvPr>
        </p:nvSpPr>
        <p:spPr>
          <a:xfrm>
            <a:off x="392113" y="1275911"/>
            <a:ext cx="4200435" cy="5070914"/>
          </a:xfrm>
        </p:spPr>
        <p:txBody>
          <a:bodyPr>
            <a:normAutofit/>
          </a:bodyPr>
          <a:lstStyle/>
          <a:p>
            <a:r>
              <a:rPr lang="sv-SE" b="1" dirty="0"/>
              <a:t>Person vid medvetande:</a:t>
            </a:r>
            <a:endParaRPr lang="sv-SE" dirty="0"/>
          </a:p>
          <a:p>
            <a:pPr marL="285750" indent="-285750">
              <a:buFont typeface="Arial" panose="020B0604020202020204" pitchFamily="34" charset="0"/>
              <a:buChar char="•"/>
            </a:pPr>
            <a:r>
              <a:rPr lang="sv-SE" dirty="0"/>
              <a:t>Kyl och ta hand om brännskador. Täck med steril kompress! </a:t>
            </a:r>
          </a:p>
          <a:p>
            <a:pPr marL="285750" indent="-285750">
              <a:buFont typeface="Arial" panose="020B0604020202020204" pitchFamily="34" charset="0"/>
              <a:buChar char="•"/>
            </a:pPr>
            <a:r>
              <a:rPr lang="sv-SE" dirty="0"/>
              <a:t>Ta hand om sekundära skador, t ex stoppa blodflöde.</a:t>
            </a:r>
          </a:p>
          <a:p>
            <a:pPr marL="285750" indent="-285750">
              <a:buFont typeface="Arial" panose="020B0604020202020204" pitchFamily="34" charset="0"/>
              <a:buChar char="•"/>
            </a:pPr>
            <a:r>
              <a:rPr lang="sv-SE" dirty="0"/>
              <a:t>Den drabbade personen </a:t>
            </a:r>
            <a:r>
              <a:rPr lang="sv-SE" i="1" dirty="0"/>
              <a:t>MÅSTE</a:t>
            </a:r>
            <a:r>
              <a:rPr lang="sv-SE" dirty="0"/>
              <a:t> uppsöka sjukvård. Skadeeffekter kan visa sig vid senare tillfälle!  (Följ med personen!)</a:t>
            </a:r>
          </a:p>
          <a:p>
            <a:endParaRPr lang="sv-SE" dirty="0"/>
          </a:p>
          <a:p>
            <a:pPr indent="0">
              <a:buNone/>
            </a:pPr>
            <a:endParaRPr lang="sv-SE" dirty="0"/>
          </a:p>
        </p:txBody>
      </p:sp>
      <p:sp>
        <p:nvSpPr>
          <p:cNvPr id="3" name="Title 2">
            <a:extLst>
              <a:ext uri="{FF2B5EF4-FFF2-40B4-BE49-F238E27FC236}">
                <a16:creationId xmlns:a16="http://schemas.microsoft.com/office/drawing/2014/main" id="{4409C295-7FE4-9A42-B53F-F8D146339F46}"/>
              </a:ext>
            </a:extLst>
          </p:cNvPr>
          <p:cNvSpPr>
            <a:spLocks noGrp="1"/>
          </p:cNvSpPr>
          <p:nvPr>
            <p:ph type="title"/>
          </p:nvPr>
        </p:nvSpPr>
        <p:spPr/>
        <p:txBody>
          <a:bodyPr/>
          <a:lstStyle/>
          <a:p>
            <a:r>
              <a:rPr lang="sv-SE" dirty="0"/>
              <a:t>Elektriska faror och första hjälpen</a:t>
            </a:r>
            <a:endParaRPr lang="en-SE" dirty="0"/>
          </a:p>
        </p:txBody>
      </p:sp>
      <p:sp>
        <p:nvSpPr>
          <p:cNvPr id="11" name="Text Placeholder 10">
            <a:extLst>
              <a:ext uri="{FF2B5EF4-FFF2-40B4-BE49-F238E27FC236}">
                <a16:creationId xmlns:a16="http://schemas.microsoft.com/office/drawing/2014/main" id="{9D7282D3-84B7-D04B-92C5-6CE433ABEA2A}"/>
              </a:ext>
            </a:extLst>
          </p:cNvPr>
          <p:cNvSpPr>
            <a:spLocks noGrp="1"/>
          </p:cNvSpPr>
          <p:nvPr>
            <p:ph type="body" sz="quarter" idx="10"/>
          </p:nvPr>
        </p:nvSpPr>
        <p:spPr/>
        <p:txBody>
          <a:bodyPr>
            <a:normAutofit lnSpcReduction="10000"/>
          </a:bodyPr>
          <a:lstStyle/>
          <a:p>
            <a:r>
              <a:rPr lang="en-SE" dirty="0"/>
              <a:t>3.2 Elolycka</a:t>
            </a:r>
          </a:p>
        </p:txBody>
      </p:sp>
      <p:grpSp>
        <p:nvGrpSpPr>
          <p:cNvPr id="6" name="Grupp 5"/>
          <p:cNvGrpSpPr/>
          <p:nvPr/>
        </p:nvGrpSpPr>
        <p:grpSpPr>
          <a:xfrm>
            <a:off x="5751433" y="2898115"/>
            <a:ext cx="2194289" cy="2279186"/>
            <a:chOff x="6971937" y="4128875"/>
            <a:chExt cx="2194289" cy="2279186"/>
          </a:xfrm>
        </p:grpSpPr>
        <p:pic>
          <p:nvPicPr>
            <p:cNvPr id="7" name="Obrázek 4"/>
            <p:cNvPicPr>
              <a:picLocks noChangeAspect="1"/>
            </p:cNvPicPr>
            <p:nvPr/>
          </p:nvPicPr>
          <p:blipFill rotWithShape="1">
            <a:blip r:embed="rId4"/>
            <a:srcRect l="31685" t="18131" r="49315" b="38002"/>
            <a:stretch/>
          </p:blipFill>
          <p:spPr>
            <a:xfrm>
              <a:off x="7586729" y="4128875"/>
              <a:ext cx="1579497" cy="2279186"/>
            </a:xfrm>
            <a:prstGeom prst="rect">
              <a:avLst/>
            </a:prstGeom>
          </p:spPr>
        </p:pic>
        <p:sp>
          <p:nvSpPr>
            <p:cNvPr id="9" name="Oválný bublinový popisek 6"/>
            <p:cNvSpPr/>
            <p:nvPr/>
          </p:nvSpPr>
          <p:spPr>
            <a:xfrm>
              <a:off x="6971937" y="4282430"/>
              <a:ext cx="1124554" cy="852202"/>
            </a:xfrm>
            <a:prstGeom prst="wedgeEllipseCallout">
              <a:avLst>
                <a:gd name="adj1" fmla="val 63760"/>
                <a:gd name="adj2" fmla="val 235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cs-CZ" sz="1800">
                <a:solidFill>
                  <a:srgbClr val="FFFFFF"/>
                </a:solidFill>
                <a:latin typeface="Arial"/>
              </a:endParaRPr>
            </a:p>
          </p:txBody>
        </p:sp>
        <p:pic>
          <p:nvPicPr>
            <p:cNvPr id="10" name="Picture 4" descr="9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9467" y="4396499"/>
              <a:ext cx="624065" cy="62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Bildobjekt 17"/>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9042841" y="5893241"/>
            <a:ext cx="453584" cy="453584"/>
          </a:xfrm>
          <a:prstGeom prst="rect">
            <a:avLst/>
          </a:prstGeom>
        </p:spPr>
      </p:pic>
      <p:pic>
        <p:nvPicPr>
          <p:cNvPr id="14" name="Picture 4" descr="910">
            <a:extLst>
              <a:ext uri="{FF2B5EF4-FFF2-40B4-BE49-F238E27FC236}">
                <a16:creationId xmlns:a16="http://schemas.microsoft.com/office/drawing/2014/main" id="{FFE0236A-EFEA-2142-91C0-84D60E18BD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3712" y="339287"/>
            <a:ext cx="940132" cy="94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6C8F7CEA-96AA-AE42-B510-5BC4F28F8725}"/>
              </a:ext>
            </a:extLst>
          </p:cNvPr>
          <p:cNvSpPr>
            <a:spLocks noGrp="1"/>
          </p:cNvSpPr>
          <p:nvPr>
            <p:ph type="sldNum" sz="quarter" idx="13"/>
          </p:nvPr>
        </p:nvSpPr>
        <p:spPr/>
        <p:txBody>
          <a:bodyPr/>
          <a:lstStyle/>
          <a:p>
            <a:fld id="{5818BEF9-6AEC-154B-B50F-057E6E327BFC}" type="slidenum">
              <a:rPr lang="en-SE" smtClean="0"/>
              <a:t>94</a:t>
            </a:fld>
            <a:endParaRPr lang="en-SE" dirty="0"/>
          </a:p>
        </p:txBody>
      </p:sp>
    </p:spTree>
    <p:extLst>
      <p:ext uri="{BB962C8B-B14F-4D97-AF65-F5344CB8AC3E}">
        <p14:creationId xmlns:p14="http://schemas.microsoft.com/office/powerpoint/2010/main" val="3600418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0"/>
          <p:cNvPicPr>
            <a:picLocks noChangeAspect="1"/>
          </p:cNvPicPr>
          <p:nvPr/>
        </p:nvPicPr>
        <p:blipFill rotWithShape="1">
          <a:blip r:embed="rId5">
            <a:clrChange>
              <a:clrFrom>
                <a:srgbClr val="FFFFFF"/>
              </a:clrFrom>
              <a:clrTo>
                <a:srgbClr val="FFFFFF">
                  <a:alpha val="0"/>
                </a:srgbClr>
              </a:clrTo>
            </a:clrChange>
          </a:blip>
          <a:srcRect l="25268" t="18531" r="31899" b="38536"/>
          <a:stretch/>
        </p:blipFill>
        <p:spPr>
          <a:xfrm>
            <a:off x="5424422" y="3464229"/>
            <a:ext cx="2284506" cy="1431150"/>
          </a:xfrm>
          <a:prstGeom prst="rect">
            <a:avLst/>
          </a:prstGeom>
        </p:spPr>
      </p:pic>
      <p:sp>
        <p:nvSpPr>
          <p:cNvPr id="2" name="Platshållare för innehåll 1"/>
          <p:cNvSpPr>
            <a:spLocks noGrp="1"/>
          </p:cNvSpPr>
          <p:nvPr>
            <p:ph idx="1"/>
          </p:nvPr>
        </p:nvSpPr>
        <p:spPr>
          <a:xfrm>
            <a:off x="392113" y="1275911"/>
            <a:ext cx="4879807" cy="5070914"/>
          </a:xfrm>
        </p:spPr>
        <p:txBody>
          <a:bodyPr>
            <a:normAutofit/>
          </a:bodyPr>
          <a:lstStyle/>
          <a:p>
            <a:r>
              <a:rPr lang="sv-SE" b="1" dirty="0"/>
              <a:t>Medvetslös person:</a:t>
            </a:r>
          </a:p>
          <a:p>
            <a:pPr marL="285750" indent="-285750">
              <a:buFont typeface="Arial" panose="020B0604020202020204" pitchFamily="34" charset="0"/>
              <a:buChar char="•"/>
            </a:pPr>
            <a:r>
              <a:rPr lang="sv-SE" dirty="0"/>
              <a:t>Kontrollera vitala funktioner. Andning och cirkulation.</a:t>
            </a:r>
          </a:p>
          <a:p>
            <a:pPr marL="285750" indent="-285750">
              <a:buFont typeface="Arial" panose="020B0604020202020204" pitchFamily="34" charset="0"/>
              <a:buChar char="•"/>
            </a:pPr>
            <a:r>
              <a:rPr lang="sv-SE" dirty="0"/>
              <a:t>Larma 112, eller om du måste ta hand om den skadade, låt någon annan larma!</a:t>
            </a:r>
          </a:p>
          <a:p>
            <a:pPr marL="285750" indent="-285750">
              <a:buFont typeface="Arial" panose="020B0604020202020204" pitchFamily="34" charset="0"/>
              <a:buChar char="•"/>
            </a:pPr>
            <a:r>
              <a:rPr lang="sv-SE" dirty="0"/>
              <a:t>Utför vid behov första hjälpen, </a:t>
            </a:r>
            <a:r>
              <a:rPr lang="sv-SE" dirty="0" err="1"/>
              <a:t>hjärt</a:t>
            </a:r>
            <a:r>
              <a:rPr lang="sv-SE" dirty="0"/>
              <a:t>/lungräddning.</a:t>
            </a:r>
          </a:p>
          <a:p>
            <a:pPr marL="285750" indent="-285750">
              <a:buFont typeface="Arial" panose="020B0604020202020204" pitchFamily="34" charset="0"/>
              <a:buChar char="•"/>
            </a:pPr>
            <a:r>
              <a:rPr lang="sv-SE" dirty="0"/>
              <a:t>Om det behövs och tillgång finns, använd defibrillator.</a:t>
            </a:r>
          </a:p>
          <a:p>
            <a:endParaRPr lang="sv-SE" dirty="0"/>
          </a:p>
          <a:p>
            <a:pPr indent="0">
              <a:buNone/>
            </a:pPr>
            <a:endParaRPr lang="sv-SE" dirty="0"/>
          </a:p>
        </p:txBody>
      </p:sp>
      <p:sp>
        <p:nvSpPr>
          <p:cNvPr id="3" name="Rubrik 2"/>
          <p:cNvSpPr>
            <a:spLocks noGrp="1"/>
          </p:cNvSpPr>
          <p:nvPr>
            <p:ph type="title"/>
          </p:nvPr>
        </p:nvSpPr>
        <p:spPr/>
        <p:txBody>
          <a:bodyPr>
            <a:normAutofit/>
          </a:bodyPr>
          <a:lstStyle/>
          <a:p>
            <a:r>
              <a:rPr lang="sv-SE" dirty="0">
                <a:solidFill>
                  <a:schemeClr val="tx1"/>
                </a:solidFill>
              </a:rPr>
              <a:t>Elektriska faror och första hjälpen</a:t>
            </a:r>
          </a:p>
        </p:txBody>
      </p:sp>
      <p:sp>
        <p:nvSpPr>
          <p:cNvPr id="7" name="Text Placeholder 6">
            <a:extLst>
              <a:ext uri="{FF2B5EF4-FFF2-40B4-BE49-F238E27FC236}">
                <a16:creationId xmlns:a16="http://schemas.microsoft.com/office/drawing/2014/main" id="{EF470EA1-8F1F-1941-979E-0F3A053DD35C}"/>
              </a:ext>
            </a:extLst>
          </p:cNvPr>
          <p:cNvSpPr>
            <a:spLocks noGrp="1"/>
          </p:cNvSpPr>
          <p:nvPr>
            <p:ph type="body" sz="quarter" idx="10"/>
          </p:nvPr>
        </p:nvSpPr>
        <p:spPr/>
        <p:txBody>
          <a:bodyPr>
            <a:normAutofit lnSpcReduction="10000"/>
          </a:bodyPr>
          <a:lstStyle/>
          <a:p>
            <a:r>
              <a:rPr lang="en-SE" dirty="0"/>
              <a:t>3.2 Elolycka</a:t>
            </a:r>
          </a:p>
        </p:txBody>
      </p:sp>
      <p:pic>
        <p:nvPicPr>
          <p:cNvPr id="10" name="Obrázek 4"/>
          <p:cNvPicPr>
            <a:picLocks noChangeAspect="1"/>
          </p:cNvPicPr>
          <p:nvPr/>
        </p:nvPicPr>
        <p:blipFill rotWithShape="1">
          <a:blip r:embed="rId6"/>
          <a:srcRect l="29882" t="25032" r="33662" b="38512"/>
          <a:stretch/>
        </p:blipFill>
        <p:spPr>
          <a:xfrm>
            <a:off x="5706378" y="1141257"/>
            <a:ext cx="1857998" cy="1161249"/>
          </a:xfrm>
          <a:prstGeom prst="rect">
            <a:avLst/>
          </a:prstGeom>
        </p:spPr>
      </p:pic>
      <p:grpSp>
        <p:nvGrpSpPr>
          <p:cNvPr id="9" name="Group 8">
            <a:extLst>
              <a:ext uri="{FF2B5EF4-FFF2-40B4-BE49-F238E27FC236}">
                <a16:creationId xmlns:a16="http://schemas.microsoft.com/office/drawing/2014/main" id="{BFE27C10-8F13-D04A-9068-9C65A2408F9C}"/>
              </a:ext>
            </a:extLst>
          </p:cNvPr>
          <p:cNvGrpSpPr/>
          <p:nvPr/>
        </p:nvGrpSpPr>
        <p:grpSpPr>
          <a:xfrm>
            <a:off x="5744906" y="2293690"/>
            <a:ext cx="1726433" cy="1264719"/>
            <a:chOff x="3829394" y="4402748"/>
            <a:chExt cx="2483193" cy="1982705"/>
          </a:xfrm>
        </p:grpSpPr>
        <p:pic>
          <p:nvPicPr>
            <p:cNvPr id="13" name="Obrázek 3"/>
            <p:cNvPicPr>
              <a:picLocks noChangeAspect="1"/>
            </p:cNvPicPr>
            <p:nvPr/>
          </p:nvPicPr>
          <p:blipFill rotWithShape="1">
            <a:blip r:embed="rId7"/>
            <a:srcRect l="29756" t="18247" r="37650" b="35576"/>
            <a:stretch/>
          </p:blipFill>
          <p:spPr>
            <a:xfrm>
              <a:off x="3829394" y="4402748"/>
              <a:ext cx="2239240" cy="1982705"/>
            </a:xfrm>
            <a:prstGeom prst="rect">
              <a:avLst/>
            </a:prstGeom>
          </p:spPr>
        </p:pic>
        <p:sp>
          <p:nvSpPr>
            <p:cNvPr id="14" name="Oválný bublinový popisek 6"/>
            <p:cNvSpPr/>
            <p:nvPr/>
          </p:nvSpPr>
          <p:spPr>
            <a:xfrm>
              <a:off x="5515873" y="4505835"/>
              <a:ext cx="796714" cy="620526"/>
            </a:xfrm>
            <a:prstGeom prst="wedgeEllipseCallout">
              <a:avLst>
                <a:gd name="adj1" fmla="val -97131"/>
                <a:gd name="adj2" fmla="val 52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cs-CZ" sz="1800">
                <a:solidFill>
                  <a:srgbClr val="FFFFFF"/>
                </a:solidFill>
                <a:latin typeface="Arial"/>
              </a:endParaRPr>
            </a:p>
          </p:txBody>
        </p:sp>
        <p:pic>
          <p:nvPicPr>
            <p:cNvPr id="15" name="Picture 4" descr="9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95050" y="4596918"/>
              <a:ext cx="438360" cy="43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Bildobjekt 3"/>
          <p:cNvPicPr>
            <a:picLocks noChangeAspect="1"/>
          </p:cNvPicPr>
          <p:nvPr/>
        </p:nvPicPr>
        <p:blipFill rotWithShape="1">
          <a:blip r:embed="rId9" cstate="print">
            <a:extLst>
              <a:ext uri="{28A0092B-C50C-407E-A947-70E740481C1C}">
                <a14:useLocalDpi xmlns:a14="http://schemas.microsoft.com/office/drawing/2010/main" val="0"/>
              </a:ext>
            </a:extLst>
          </a:blip>
          <a:srcRect l="4119" t="7022" b="14077"/>
          <a:stretch/>
        </p:blipFill>
        <p:spPr>
          <a:xfrm>
            <a:off x="6460325" y="4876277"/>
            <a:ext cx="2047752" cy="1348079"/>
          </a:xfrm>
          <a:prstGeom prst="rect">
            <a:avLst/>
          </a:prstGeom>
        </p:spPr>
      </p:pic>
      <p:pic>
        <p:nvPicPr>
          <p:cNvPr id="16" name="Bildobjekt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0124" y="4957019"/>
            <a:ext cx="1281237" cy="1281237"/>
          </a:xfrm>
          <a:prstGeom prst="rect">
            <a:avLst/>
          </a:prstGeom>
        </p:spPr>
      </p:pic>
      <p:pic>
        <p:nvPicPr>
          <p:cNvPr id="6" name="y2mate.com - bee_gees_stayin_alive_1977_I_izvAbhExY">
            <a:hlinkClick r:id="" action="ppaction://media"/>
          </p:cNvPr>
          <p:cNvPicPr>
            <a:picLocks noChangeAspect="1"/>
          </p:cNvPicPr>
          <p:nvPr>
            <a:audioFile r:link="rId1"/>
            <p:extLst>
              <p:ext uri="{DAA4B4D4-6D71-4841-9C94-3DE7FCFB9230}">
                <p14:media xmlns:p14="http://schemas.microsoft.com/office/powerpoint/2010/main" r:embed="rId2">
                  <p14:trim st="40820" end="190123.6875"/>
                  <p14:fade in="2000" out="3000"/>
                </p14:media>
              </p:ext>
            </p:extLst>
          </p:nvPr>
        </p:nvPicPr>
        <p:blipFill>
          <a:blip r:embed="rId11"/>
          <a:stretch>
            <a:fillRect/>
          </a:stretch>
        </p:blipFill>
        <p:spPr>
          <a:xfrm>
            <a:off x="7131354" y="583575"/>
            <a:ext cx="406400" cy="406400"/>
          </a:xfrm>
          <a:prstGeom prst="rect">
            <a:avLst/>
          </a:prstGeom>
        </p:spPr>
      </p:pic>
      <p:pic>
        <p:nvPicPr>
          <p:cNvPr id="18" name="Picture 4" descr="910">
            <a:extLst>
              <a:ext uri="{FF2B5EF4-FFF2-40B4-BE49-F238E27FC236}">
                <a16:creationId xmlns:a16="http://schemas.microsoft.com/office/drawing/2014/main" id="{86F8EEC2-7597-AE4F-861D-B8E08F0EF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3712" y="339287"/>
            <a:ext cx="940132" cy="94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A31302D-775C-CA40-B5CE-6D7F988B8E2D}"/>
              </a:ext>
            </a:extLst>
          </p:cNvPr>
          <p:cNvSpPr>
            <a:spLocks noGrp="1"/>
          </p:cNvSpPr>
          <p:nvPr>
            <p:ph type="sldNum" sz="quarter" idx="13"/>
          </p:nvPr>
        </p:nvSpPr>
        <p:spPr/>
        <p:txBody>
          <a:bodyPr/>
          <a:lstStyle/>
          <a:p>
            <a:fld id="{5818BEF9-6AEC-154B-B50F-057E6E327BFC}" type="slidenum">
              <a:rPr lang="en-SE" smtClean="0"/>
              <a:t>95</a:t>
            </a:fld>
            <a:endParaRPr lang="en-SE" dirty="0"/>
          </a:p>
        </p:txBody>
      </p:sp>
    </p:spTree>
    <p:extLst>
      <p:ext uri="{BB962C8B-B14F-4D97-AF65-F5344CB8AC3E}">
        <p14:creationId xmlns:p14="http://schemas.microsoft.com/office/powerpoint/2010/main" val="3932095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381" y="2630184"/>
            <a:ext cx="4287776" cy="3573147"/>
          </a:xfrm>
          <a:prstGeom prst="rect">
            <a:avLst/>
          </a:prstGeom>
        </p:spPr>
      </p:pic>
      <p:sp>
        <p:nvSpPr>
          <p:cNvPr id="2" name="Platshållare för innehåll 1"/>
          <p:cNvSpPr>
            <a:spLocks noGrp="1"/>
          </p:cNvSpPr>
          <p:nvPr>
            <p:ph idx="1"/>
          </p:nvPr>
        </p:nvSpPr>
        <p:spPr>
          <a:xfrm>
            <a:off x="392112" y="1275911"/>
            <a:ext cx="4560887" cy="5070914"/>
          </a:xfrm>
        </p:spPr>
        <p:txBody>
          <a:bodyPr>
            <a:normAutofit/>
          </a:bodyPr>
          <a:lstStyle/>
          <a:p>
            <a:pPr marL="285750" indent="-285750">
              <a:buFont typeface="Arial" panose="020B0604020202020204" pitchFamily="34" charset="0"/>
              <a:buChar char="•"/>
            </a:pPr>
            <a:r>
              <a:rPr lang="sv-SE" dirty="0"/>
              <a:t>Vid hudkontakt av batterisyra, skölj rikligt med vatten!</a:t>
            </a:r>
          </a:p>
          <a:p>
            <a:pPr marL="285750" indent="-285750">
              <a:buFont typeface="Arial" panose="020B0604020202020204" pitchFamily="34" charset="0"/>
              <a:buChar char="•"/>
            </a:pPr>
            <a:r>
              <a:rPr lang="sv-SE" dirty="0"/>
              <a:t>Om gaser inandas, frisk luft utomhus!</a:t>
            </a:r>
          </a:p>
          <a:p>
            <a:pPr marL="285750" indent="-285750">
              <a:buFont typeface="Arial" panose="020B0604020202020204" pitchFamily="34" charset="0"/>
              <a:buChar char="•"/>
            </a:pPr>
            <a:r>
              <a:rPr lang="sv-SE" dirty="0"/>
              <a:t>Batterisyra i ögonen, skölj rikligt med vatten (minst 10 minuter)!</a:t>
            </a:r>
          </a:p>
          <a:p>
            <a:pPr marL="285750" indent="-285750">
              <a:buFont typeface="Arial" panose="020B0604020202020204" pitchFamily="34" charset="0"/>
              <a:buChar char="•"/>
            </a:pPr>
            <a:r>
              <a:rPr lang="sv-SE" dirty="0"/>
              <a:t>Vid förtäring av batterikomponenter, drick rikligt med vatten men framkalla ej kräkning!</a:t>
            </a:r>
          </a:p>
          <a:p>
            <a:pPr marL="285750" indent="-285750">
              <a:buFont typeface="Arial" panose="020B0604020202020204" pitchFamily="34" charset="0"/>
              <a:buChar char="•"/>
            </a:pPr>
            <a:r>
              <a:rPr lang="sv-SE" dirty="0"/>
              <a:t>Kontakta läkare!</a:t>
            </a:r>
          </a:p>
          <a:p>
            <a:endParaRPr lang="sv-SE" dirty="0"/>
          </a:p>
          <a:p>
            <a:pPr indent="0">
              <a:buNone/>
            </a:pPr>
            <a:endParaRPr lang="sv-SE" dirty="0"/>
          </a:p>
        </p:txBody>
      </p:sp>
      <p:sp>
        <p:nvSpPr>
          <p:cNvPr id="3" name="Rubrik 2"/>
          <p:cNvSpPr>
            <a:spLocks noGrp="1"/>
          </p:cNvSpPr>
          <p:nvPr>
            <p:ph type="title"/>
          </p:nvPr>
        </p:nvSpPr>
        <p:spPr/>
        <p:txBody>
          <a:bodyPr>
            <a:normAutofit/>
          </a:bodyPr>
          <a:lstStyle/>
          <a:p>
            <a:r>
              <a:rPr lang="sv-SE" dirty="0"/>
              <a:t>Elektriska faror och första hjälpen</a:t>
            </a:r>
            <a:endParaRPr lang="sv-SE" dirty="0">
              <a:solidFill>
                <a:schemeClr val="tx1"/>
              </a:solidFill>
            </a:endParaRPr>
          </a:p>
        </p:txBody>
      </p:sp>
      <p:sp>
        <p:nvSpPr>
          <p:cNvPr id="5" name="Text Placeholder 4">
            <a:extLst>
              <a:ext uri="{FF2B5EF4-FFF2-40B4-BE49-F238E27FC236}">
                <a16:creationId xmlns:a16="http://schemas.microsoft.com/office/drawing/2014/main" id="{83F57A90-166B-EF48-A466-14FE7EA637EF}"/>
              </a:ext>
            </a:extLst>
          </p:cNvPr>
          <p:cNvSpPr>
            <a:spLocks noGrp="1"/>
          </p:cNvSpPr>
          <p:nvPr>
            <p:ph type="body" sz="quarter" idx="10"/>
          </p:nvPr>
        </p:nvSpPr>
        <p:spPr/>
        <p:txBody>
          <a:bodyPr>
            <a:normAutofit lnSpcReduction="10000"/>
          </a:bodyPr>
          <a:lstStyle/>
          <a:p>
            <a:r>
              <a:rPr lang="en-SE" dirty="0"/>
              <a:t>3.2 Elolycka</a:t>
            </a:r>
          </a:p>
        </p:txBody>
      </p:sp>
      <p:pic>
        <p:nvPicPr>
          <p:cNvPr id="10" name="Picture 4" descr="910">
            <a:extLst>
              <a:ext uri="{FF2B5EF4-FFF2-40B4-BE49-F238E27FC236}">
                <a16:creationId xmlns:a16="http://schemas.microsoft.com/office/drawing/2014/main" id="{ADF65CF8-1DA8-ED45-8FB8-DBE628DFD1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3712" y="339287"/>
            <a:ext cx="940132" cy="94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BDBA30D-6877-DD4F-BEE4-850CF3A602D9}"/>
              </a:ext>
            </a:extLst>
          </p:cNvPr>
          <p:cNvSpPr>
            <a:spLocks noGrp="1"/>
          </p:cNvSpPr>
          <p:nvPr>
            <p:ph type="sldNum" sz="quarter" idx="13"/>
          </p:nvPr>
        </p:nvSpPr>
        <p:spPr/>
        <p:txBody>
          <a:bodyPr/>
          <a:lstStyle/>
          <a:p>
            <a:fld id="{5818BEF9-6AEC-154B-B50F-057E6E327BFC}" type="slidenum">
              <a:rPr lang="en-SE" smtClean="0"/>
              <a:t>96</a:t>
            </a:fld>
            <a:endParaRPr lang="en-SE" dirty="0"/>
          </a:p>
        </p:txBody>
      </p:sp>
    </p:spTree>
    <p:extLst>
      <p:ext uri="{BB962C8B-B14F-4D97-AF65-F5344CB8AC3E}">
        <p14:creationId xmlns:p14="http://schemas.microsoft.com/office/powerpoint/2010/main" val="20941583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13" y="853280"/>
            <a:ext cx="2616842" cy="1785995"/>
          </a:xfrm>
          <a:prstGeom prst="rect">
            <a:avLst/>
          </a:prstGeom>
        </p:spPr>
      </p:pic>
      <p:sp>
        <p:nvSpPr>
          <p:cNvPr id="2" name="Platshållare för innehåll 1"/>
          <p:cNvSpPr>
            <a:spLocks noGrp="1"/>
          </p:cNvSpPr>
          <p:nvPr>
            <p:ph idx="1"/>
          </p:nvPr>
        </p:nvSpPr>
        <p:spPr>
          <a:xfrm>
            <a:off x="392113" y="1275911"/>
            <a:ext cx="5073739" cy="5070914"/>
          </a:xfrm>
        </p:spPr>
        <p:txBody>
          <a:bodyPr>
            <a:normAutofit/>
          </a:bodyPr>
          <a:lstStyle/>
          <a:p>
            <a:pPr marL="285750" indent="-285750">
              <a:buFont typeface="Arial" panose="020B0604020202020204" pitchFamily="34" charset="0"/>
              <a:buChar char="•"/>
            </a:pPr>
            <a:r>
              <a:rPr lang="sv-SE" dirty="0"/>
              <a:t>Skydda dig själv genom att inte andas in röken.</a:t>
            </a:r>
          </a:p>
          <a:p>
            <a:pPr marL="285750" indent="-285750">
              <a:buFont typeface="Arial" panose="020B0604020202020204" pitchFamily="34" charset="0"/>
              <a:buChar char="•"/>
            </a:pPr>
            <a:r>
              <a:rPr lang="sv-SE" dirty="0"/>
              <a:t>Ring SOS alarm 112.</a:t>
            </a:r>
          </a:p>
          <a:p>
            <a:pPr marL="285750" indent="-285750">
              <a:buFont typeface="Arial" panose="020B0604020202020204" pitchFamily="34" charset="0"/>
              <a:buChar char="•"/>
            </a:pPr>
            <a:r>
              <a:rPr lang="sv-SE" dirty="0"/>
              <a:t>Berätta för brandpersonal att det rör sig om en brand i ett HV-fordon.</a:t>
            </a:r>
          </a:p>
          <a:p>
            <a:pPr marL="285750" indent="-285750">
              <a:buFont typeface="Arial" panose="020B0604020202020204" pitchFamily="34" charset="0"/>
              <a:buChar char="•"/>
            </a:pPr>
            <a:r>
              <a:rPr lang="sv-SE" dirty="0"/>
              <a:t>Ta bort eller skydda brännbart material.</a:t>
            </a:r>
          </a:p>
          <a:p>
            <a:pPr marL="285750" indent="-285750">
              <a:buFont typeface="Arial" panose="020B0604020202020204" pitchFamily="34" charset="0"/>
              <a:buChar char="•"/>
            </a:pPr>
            <a:r>
              <a:rPr lang="sv-SE" dirty="0"/>
              <a:t>Använd brandsläckare av typen, CO</a:t>
            </a:r>
            <a:r>
              <a:rPr lang="sv-SE" baseline="-25000" dirty="0"/>
              <a:t>2</a:t>
            </a:r>
            <a:r>
              <a:rPr lang="sv-SE" dirty="0"/>
              <a:t>, Pulver, Skum, eller AVD.</a:t>
            </a:r>
          </a:p>
          <a:p>
            <a:pPr marL="285750" indent="-285750">
              <a:buFont typeface="Arial" panose="020B0604020202020204" pitchFamily="34" charset="0"/>
              <a:buChar char="•"/>
            </a:pPr>
            <a:r>
              <a:rPr lang="sv-SE" dirty="0"/>
              <a:t>Försök aldrig att släcka en brinnande person med CO</a:t>
            </a:r>
            <a:r>
              <a:rPr lang="sv-SE" baseline="-25000" dirty="0"/>
              <a:t>2</a:t>
            </a:r>
            <a:r>
              <a:rPr lang="sv-SE" dirty="0"/>
              <a:t> (kolsyra) brandsläckare (risk för kvävning).</a:t>
            </a:r>
          </a:p>
          <a:p>
            <a:pPr indent="-285750">
              <a:buFont typeface="Arial" panose="020B0604020202020204" pitchFamily="34" charset="0"/>
              <a:buChar char="•"/>
            </a:pPr>
            <a:endParaRPr lang="sv-SE" dirty="0"/>
          </a:p>
          <a:p>
            <a:pPr indent="-285750">
              <a:buFont typeface="Arial" panose="020B0604020202020204" pitchFamily="34" charset="0"/>
              <a:buChar char="•"/>
            </a:pPr>
            <a:endParaRPr lang="sv-SE" dirty="0"/>
          </a:p>
        </p:txBody>
      </p:sp>
      <p:sp>
        <p:nvSpPr>
          <p:cNvPr id="3" name="Rubrik 2"/>
          <p:cNvSpPr>
            <a:spLocks noGrp="1"/>
          </p:cNvSpPr>
          <p:nvPr>
            <p:ph type="title"/>
          </p:nvPr>
        </p:nvSpPr>
        <p:spPr/>
        <p:txBody>
          <a:bodyPr>
            <a:normAutofit/>
          </a:bodyPr>
          <a:lstStyle/>
          <a:p>
            <a:r>
              <a:rPr lang="sv-SE" dirty="0"/>
              <a:t>Åtgärder vid elektrisk brand</a:t>
            </a:r>
            <a:endParaRPr lang="sv-SE" dirty="0">
              <a:solidFill>
                <a:schemeClr val="tx1"/>
              </a:solidFill>
            </a:endParaRPr>
          </a:p>
        </p:txBody>
      </p:sp>
      <p:sp>
        <p:nvSpPr>
          <p:cNvPr id="8" name="Text Placeholder 7">
            <a:extLst>
              <a:ext uri="{FF2B5EF4-FFF2-40B4-BE49-F238E27FC236}">
                <a16:creationId xmlns:a16="http://schemas.microsoft.com/office/drawing/2014/main" id="{5DB4CE7E-F29C-D74F-846E-52780A6052ED}"/>
              </a:ext>
            </a:extLst>
          </p:cNvPr>
          <p:cNvSpPr>
            <a:spLocks noGrp="1"/>
          </p:cNvSpPr>
          <p:nvPr>
            <p:ph type="body" sz="quarter" idx="10"/>
          </p:nvPr>
        </p:nvSpPr>
        <p:spPr/>
        <p:txBody>
          <a:bodyPr>
            <a:normAutofit lnSpcReduction="10000"/>
          </a:bodyPr>
          <a:lstStyle/>
          <a:p>
            <a:r>
              <a:rPr lang="en-SE" dirty="0"/>
              <a:t>3.2 Elolycka</a:t>
            </a:r>
          </a:p>
        </p:txBody>
      </p:sp>
      <p:pic>
        <p:nvPicPr>
          <p:cNvPr id="10" name="Bildobjekt 9"/>
          <p:cNvPicPr>
            <a:picLocks noChangeAspect="1"/>
          </p:cNvPicPr>
          <p:nvPr/>
        </p:nvPicPr>
        <p:blipFill rotWithShape="1">
          <a:blip r:embed="rId4" cstate="print">
            <a:extLst>
              <a:ext uri="{28A0092B-C50C-407E-A947-70E740481C1C}">
                <a14:useLocalDpi xmlns:a14="http://schemas.microsoft.com/office/drawing/2010/main" val="0"/>
              </a:ext>
            </a:extLst>
          </a:blip>
          <a:srcRect t="14673" b="13899"/>
          <a:stretch/>
        </p:blipFill>
        <p:spPr>
          <a:xfrm>
            <a:off x="6671013" y="2831753"/>
            <a:ext cx="2616842" cy="1051394"/>
          </a:xfrm>
          <a:prstGeom prst="rect">
            <a:avLst/>
          </a:prstGeom>
        </p:spPr>
      </p:pic>
      <p:grpSp>
        <p:nvGrpSpPr>
          <p:cNvPr id="9" name="Group 8">
            <a:extLst>
              <a:ext uri="{FF2B5EF4-FFF2-40B4-BE49-F238E27FC236}">
                <a16:creationId xmlns:a16="http://schemas.microsoft.com/office/drawing/2014/main" id="{302E2A8D-2623-1B47-B95C-556E5D7162BD}"/>
              </a:ext>
            </a:extLst>
          </p:cNvPr>
          <p:cNvGrpSpPr/>
          <p:nvPr/>
        </p:nvGrpSpPr>
        <p:grpSpPr>
          <a:xfrm>
            <a:off x="5894294" y="3981872"/>
            <a:ext cx="3619593" cy="2180018"/>
            <a:chOff x="5894294" y="4118841"/>
            <a:chExt cx="3619593" cy="2180018"/>
          </a:xfrm>
        </p:grpSpPr>
        <p:pic>
          <p:nvPicPr>
            <p:cNvPr id="7" name="Bildobjekt 6"/>
            <p:cNvPicPr>
              <a:picLocks noChangeAspect="1"/>
            </p:cNvPicPr>
            <p:nvPr/>
          </p:nvPicPr>
          <p:blipFill rotWithShape="1">
            <a:blip r:embed="rId5" cstate="print">
              <a:extLst>
                <a:ext uri="{28A0092B-C50C-407E-A947-70E740481C1C}">
                  <a14:useLocalDpi xmlns:a14="http://schemas.microsoft.com/office/drawing/2010/main" val="0"/>
                </a:ext>
              </a:extLst>
            </a:blip>
            <a:srcRect l="20320" r="24624"/>
            <a:stretch/>
          </p:blipFill>
          <p:spPr>
            <a:xfrm>
              <a:off x="5894294" y="4118841"/>
              <a:ext cx="1190267" cy="2161936"/>
            </a:xfrm>
            <a:prstGeom prst="rect">
              <a:avLst/>
            </a:prstGeom>
          </p:spPr>
        </p:pic>
        <p:pic>
          <p:nvPicPr>
            <p:cNvPr id="4" name="Bildobjekt 3"/>
            <p:cNvPicPr>
              <a:picLocks noChangeAspect="1"/>
            </p:cNvPicPr>
            <p:nvPr/>
          </p:nvPicPr>
          <p:blipFill rotWithShape="1">
            <a:blip r:embed="rId6" cstate="print">
              <a:extLst>
                <a:ext uri="{28A0092B-C50C-407E-A947-70E740481C1C}">
                  <a14:useLocalDpi xmlns:a14="http://schemas.microsoft.com/office/drawing/2010/main" val="0"/>
                </a:ext>
              </a:extLst>
            </a:blip>
            <a:srcRect l="20621" r="19103"/>
            <a:stretch/>
          </p:blipFill>
          <p:spPr>
            <a:xfrm>
              <a:off x="8231153" y="4135758"/>
              <a:ext cx="1282734" cy="2128102"/>
            </a:xfrm>
            <a:prstGeom prst="rect">
              <a:avLst/>
            </a:prstGeom>
          </p:spPr>
        </p:pic>
        <p:pic>
          <p:nvPicPr>
            <p:cNvPr id="6" name="Bildobjekt 5"/>
            <p:cNvPicPr>
              <a:picLocks noChangeAspect="1"/>
            </p:cNvPicPr>
            <p:nvPr/>
          </p:nvPicPr>
          <p:blipFill rotWithShape="1">
            <a:blip r:embed="rId7" cstate="print">
              <a:extLst>
                <a:ext uri="{28A0092B-C50C-407E-A947-70E740481C1C}">
                  <a14:useLocalDpi xmlns:a14="http://schemas.microsoft.com/office/drawing/2010/main" val="0"/>
                </a:ext>
              </a:extLst>
            </a:blip>
            <a:srcRect l="26496" r="24317" b="1086"/>
            <a:stretch/>
          </p:blipFill>
          <p:spPr>
            <a:xfrm>
              <a:off x="7178052" y="4170757"/>
              <a:ext cx="1058238" cy="2128102"/>
            </a:xfrm>
            <a:prstGeom prst="rect">
              <a:avLst/>
            </a:prstGeom>
          </p:spPr>
        </p:pic>
      </p:grpSp>
      <p:sp>
        <p:nvSpPr>
          <p:cNvPr id="5" name="Slide Number Placeholder 4">
            <a:extLst>
              <a:ext uri="{FF2B5EF4-FFF2-40B4-BE49-F238E27FC236}">
                <a16:creationId xmlns:a16="http://schemas.microsoft.com/office/drawing/2014/main" id="{DF168411-C67E-1346-9D03-E2EB3A1D574C}"/>
              </a:ext>
            </a:extLst>
          </p:cNvPr>
          <p:cNvSpPr>
            <a:spLocks noGrp="1"/>
          </p:cNvSpPr>
          <p:nvPr>
            <p:ph type="sldNum" sz="quarter" idx="13"/>
          </p:nvPr>
        </p:nvSpPr>
        <p:spPr/>
        <p:txBody>
          <a:bodyPr/>
          <a:lstStyle/>
          <a:p>
            <a:fld id="{5818BEF9-6AEC-154B-B50F-057E6E327BFC}" type="slidenum">
              <a:rPr lang="en-SE" smtClean="0"/>
              <a:t>97</a:t>
            </a:fld>
            <a:endParaRPr lang="en-SE" dirty="0"/>
          </a:p>
        </p:txBody>
      </p:sp>
    </p:spTree>
    <p:extLst>
      <p:ext uri="{BB962C8B-B14F-4D97-AF65-F5344CB8AC3E}">
        <p14:creationId xmlns:p14="http://schemas.microsoft.com/office/powerpoint/2010/main" val="1073134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696A60-81BF-414F-A7C7-2A8ACBABD359}"/>
              </a:ext>
            </a:extLst>
          </p:cNvPr>
          <p:cNvSpPr>
            <a:spLocks noGrp="1"/>
          </p:cNvSpPr>
          <p:nvPr>
            <p:ph type="title"/>
          </p:nvPr>
        </p:nvSpPr>
        <p:spPr/>
        <p:txBody>
          <a:bodyPr/>
          <a:lstStyle/>
          <a:p>
            <a:r>
              <a:rPr lang="en-SE" dirty="0"/>
              <a:t>Arbetsplatssäkerhet</a:t>
            </a:r>
          </a:p>
        </p:txBody>
      </p:sp>
      <p:sp>
        <p:nvSpPr>
          <p:cNvPr id="6" name="Text Placeholder 5">
            <a:extLst>
              <a:ext uri="{FF2B5EF4-FFF2-40B4-BE49-F238E27FC236}">
                <a16:creationId xmlns:a16="http://schemas.microsoft.com/office/drawing/2014/main" id="{5177ACBD-B822-BC40-9AA9-2612F847C543}"/>
              </a:ext>
            </a:extLst>
          </p:cNvPr>
          <p:cNvSpPr>
            <a:spLocks noGrp="1"/>
          </p:cNvSpPr>
          <p:nvPr>
            <p:ph type="body" sz="quarter" idx="10"/>
          </p:nvPr>
        </p:nvSpPr>
        <p:spPr/>
        <p:txBody>
          <a:bodyPr>
            <a:normAutofit lnSpcReduction="10000"/>
          </a:bodyPr>
          <a:lstStyle/>
          <a:p>
            <a:r>
              <a:rPr lang="en-SE" dirty="0"/>
              <a:t>3.3 Säkerhet</a:t>
            </a:r>
          </a:p>
        </p:txBody>
      </p:sp>
      <p:pic>
        <p:nvPicPr>
          <p:cNvPr id="7" name="Content Placeholder 6">
            <a:extLst>
              <a:ext uri="{FF2B5EF4-FFF2-40B4-BE49-F238E27FC236}">
                <a16:creationId xmlns:a16="http://schemas.microsoft.com/office/drawing/2014/main" id="{81121861-BCC6-B340-AA0D-39B184EBA057}"/>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39501" y="1276350"/>
            <a:ext cx="6809536" cy="5070475"/>
          </a:xfrm>
          <a:prstGeom prst="rect">
            <a:avLst/>
          </a:prstGeom>
          <a:noFill/>
          <a:ln>
            <a:noFill/>
          </a:ln>
        </p:spPr>
      </p:pic>
      <p:sp>
        <p:nvSpPr>
          <p:cNvPr id="2" name="Slide Number Placeholder 1">
            <a:extLst>
              <a:ext uri="{FF2B5EF4-FFF2-40B4-BE49-F238E27FC236}">
                <a16:creationId xmlns:a16="http://schemas.microsoft.com/office/drawing/2014/main" id="{A3FEE5E3-2706-8447-91C9-DF34946F3D07}"/>
              </a:ext>
            </a:extLst>
          </p:cNvPr>
          <p:cNvSpPr>
            <a:spLocks noGrp="1"/>
          </p:cNvSpPr>
          <p:nvPr>
            <p:ph type="sldNum" sz="quarter" idx="13"/>
          </p:nvPr>
        </p:nvSpPr>
        <p:spPr/>
        <p:txBody>
          <a:bodyPr/>
          <a:lstStyle/>
          <a:p>
            <a:fld id="{5818BEF9-6AEC-154B-B50F-057E6E327BFC}" type="slidenum">
              <a:rPr lang="en-SE" smtClean="0"/>
              <a:t>98</a:t>
            </a:fld>
            <a:endParaRPr lang="en-SE" dirty="0"/>
          </a:p>
        </p:txBody>
      </p:sp>
    </p:spTree>
    <p:extLst>
      <p:ext uri="{BB962C8B-B14F-4D97-AF65-F5344CB8AC3E}">
        <p14:creationId xmlns:p14="http://schemas.microsoft.com/office/powerpoint/2010/main" val="7504305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84FC672-9471-5449-9AF8-8983E92AF8E6}"/>
              </a:ext>
            </a:extLst>
          </p:cNvPr>
          <p:cNvSpPr>
            <a:spLocks noGrp="1"/>
          </p:cNvSpPr>
          <p:nvPr>
            <p:ph idx="1"/>
          </p:nvPr>
        </p:nvSpPr>
        <p:spPr/>
        <p:txBody>
          <a:bodyPr/>
          <a:lstStyle/>
          <a:p>
            <a:r>
              <a:rPr lang="sv-SE" dirty="0"/>
              <a:t>En arbetsplats där det finns en elektrisk fara ska vara tydligt uppmärkt och avspärrad för att inte utomstående ska kunna komma in i arbetsområdet och skada sig. Ansvarig för denna uppmärkning är </a:t>
            </a:r>
            <a:r>
              <a:rPr lang="sv-SE" dirty="0" err="1"/>
              <a:t>elarbetsansvarig</a:t>
            </a:r>
            <a:r>
              <a:rPr lang="sv-SE" dirty="0"/>
              <a:t>, d v s EVT-teknikern.</a:t>
            </a:r>
          </a:p>
          <a:p>
            <a:r>
              <a:rPr lang="sv-SE" dirty="0"/>
              <a:t>Arbetsplatsen ska vara fri från föremål som kan hindra arbetet med elsäkerheten, det är också viktigt att säkerställa fria utrymningsvägar i den händelse en olycka skulle ske.</a:t>
            </a:r>
          </a:p>
          <a:p>
            <a:r>
              <a:rPr lang="sv-SE" b="1" dirty="0"/>
              <a:t>Skyltar</a:t>
            </a:r>
          </a:p>
          <a:p>
            <a:r>
              <a:rPr lang="sv-SE" dirty="0"/>
              <a:t>På bilen ska skyltar placeras som uppmärksammar att inga obehöriga får beträda arbetsområdet och att farlig spänning kan finnas exponerad.</a:t>
            </a:r>
          </a:p>
          <a:p>
            <a:r>
              <a:rPr lang="sv-SE" dirty="0"/>
              <a:t>Även en skylt ska placeras synlig på bilen där det finns angivet:</a:t>
            </a:r>
          </a:p>
          <a:p>
            <a:r>
              <a:rPr lang="sv-SE" dirty="0"/>
              <a:t>• Namn på den för arbetet ansvarige personen (dvs. </a:t>
            </a:r>
            <a:r>
              <a:rPr lang="sv-SE" dirty="0" err="1"/>
              <a:t>elarbetsansvarig</a:t>
            </a:r>
            <a:r>
              <a:rPr lang="sv-SE" dirty="0"/>
              <a:t>/EVT-tekniker).</a:t>
            </a:r>
          </a:p>
          <a:p>
            <a:r>
              <a:rPr lang="sv-SE" dirty="0"/>
              <a:t>• Telefonnummer till den ansvarige personen. datum för arbetets start.</a:t>
            </a:r>
          </a:p>
        </p:txBody>
      </p:sp>
      <p:sp>
        <p:nvSpPr>
          <p:cNvPr id="4" name="Title 3">
            <a:extLst>
              <a:ext uri="{FF2B5EF4-FFF2-40B4-BE49-F238E27FC236}">
                <a16:creationId xmlns:a16="http://schemas.microsoft.com/office/drawing/2014/main" id="{D2696A60-81BF-414F-A7C7-2A8ACBABD359}"/>
              </a:ext>
            </a:extLst>
          </p:cNvPr>
          <p:cNvSpPr>
            <a:spLocks noGrp="1"/>
          </p:cNvSpPr>
          <p:nvPr>
            <p:ph type="title"/>
          </p:nvPr>
        </p:nvSpPr>
        <p:spPr/>
        <p:txBody>
          <a:bodyPr/>
          <a:lstStyle/>
          <a:p>
            <a:r>
              <a:rPr lang="en-SE" dirty="0"/>
              <a:t>Arbetsplatssäkerhet</a:t>
            </a:r>
          </a:p>
        </p:txBody>
      </p:sp>
      <p:sp>
        <p:nvSpPr>
          <p:cNvPr id="6" name="Text Placeholder 5">
            <a:extLst>
              <a:ext uri="{FF2B5EF4-FFF2-40B4-BE49-F238E27FC236}">
                <a16:creationId xmlns:a16="http://schemas.microsoft.com/office/drawing/2014/main" id="{5177ACBD-B822-BC40-9AA9-2612F847C543}"/>
              </a:ext>
            </a:extLst>
          </p:cNvPr>
          <p:cNvSpPr>
            <a:spLocks noGrp="1"/>
          </p:cNvSpPr>
          <p:nvPr>
            <p:ph type="body" sz="quarter" idx="10"/>
          </p:nvPr>
        </p:nvSpPr>
        <p:spPr/>
        <p:txBody>
          <a:bodyPr>
            <a:normAutofit lnSpcReduction="10000"/>
          </a:bodyPr>
          <a:lstStyle/>
          <a:p>
            <a:r>
              <a:rPr lang="en-SE" dirty="0"/>
              <a:t>3.3 Säkerhet</a:t>
            </a:r>
          </a:p>
        </p:txBody>
      </p:sp>
      <p:sp>
        <p:nvSpPr>
          <p:cNvPr id="2" name="Slide Number Placeholder 1">
            <a:extLst>
              <a:ext uri="{FF2B5EF4-FFF2-40B4-BE49-F238E27FC236}">
                <a16:creationId xmlns:a16="http://schemas.microsoft.com/office/drawing/2014/main" id="{CC1FF9B4-BB6F-7849-9C1D-860825075A60}"/>
              </a:ext>
            </a:extLst>
          </p:cNvPr>
          <p:cNvSpPr>
            <a:spLocks noGrp="1"/>
          </p:cNvSpPr>
          <p:nvPr>
            <p:ph type="sldNum" sz="quarter" idx="13"/>
          </p:nvPr>
        </p:nvSpPr>
        <p:spPr/>
        <p:txBody>
          <a:bodyPr/>
          <a:lstStyle/>
          <a:p>
            <a:fld id="{5818BEF9-6AEC-154B-B50F-057E6E327BFC}" type="slidenum">
              <a:rPr lang="en-SE" smtClean="0"/>
              <a:t>99</a:t>
            </a:fld>
            <a:endParaRPr lang="en-SE" dirty="0"/>
          </a:p>
        </p:txBody>
      </p:sp>
    </p:spTree>
    <p:extLst>
      <p:ext uri="{BB962C8B-B14F-4D97-AF65-F5344CB8AC3E}">
        <p14:creationId xmlns:p14="http://schemas.microsoft.com/office/powerpoint/2010/main" val="30695128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90000"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sz="1200" noProof="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3D35907F5FB014EAA3B0068FA9B990D" ma:contentTypeVersion="11" ma:contentTypeDescription="Skapa ett nytt dokument." ma:contentTypeScope="" ma:versionID="087ff54e1d3aa651867782d6b604d93e">
  <xsd:schema xmlns:xsd="http://www.w3.org/2001/XMLSchema" xmlns:xs="http://www.w3.org/2001/XMLSchema" xmlns:p="http://schemas.microsoft.com/office/2006/metadata/properties" xmlns:ns2="87aa4d14-4c8f-468b-9e06-d4f8ccce7202" xmlns:ns3="55d79369-1191-414f-abf7-37710848e7b1" targetNamespace="http://schemas.microsoft.com/office/2006/metadata/properties" ma:root="true" ma:fieldsID="820bf1a84f12006620a276b2f7618207" ns2:_="" ns3:_="">
    <xsd:import namespace="87aa4d14-4c8f-468b-9e06-d4f8ccce7202"/>
    <xsd:import namespace="55d79369-1191-414f-abf7-37710848e7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aa4d14-4c8f-468b-9e06-d4f8ccce72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d79369-1191-414f-abf7-37710848e7b1"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2C1DD7-6461-455C-9AB7-75718BEDFE9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0032954-4C74-4693-8639-3E9E7FCD8B58}"/>
</file>

<file path=customXml/itemProps3.xml><?xml version="1.0" encoding="utf-8"?>
<ds:datastoreItem xmlns:ds="http://schemas.openxmlformats.org/officeDocument/2006/customXml" ds:itemID="{E7539AB0-6318-47FB-AF3B-CC3C1B2B37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2454</TotalTime>
  <Words>11987</Words>
  <Application>Microsoft Office PowerPoint</Application>
  <PresentationFormat>A4 (210 x 297 mm)</PresentationFormat>
  <Paragraphs>1206</Paragraphs>
  <Slides>113</Slides>
  <Notes>20</Notes>
  <HiddenSlides>0</HiddenSlides>
  <MMClips>1</MMClips>
  <ScaleCrop>false</ScaleCrop>
  <HeadingPairs>
    <vt:vector size="8" baseType="variant">
      <vt:variant>
        <vt:lpstr>Använt teckensnitt</vt:lpstr>
      </vt:variant>
      <vt:variant>
        <vt:i4>9</vt:i4>
      </vt:variant>
      <vt:variant>
        <vt:lpstr>Tema</vt:lpstr>
      </vt:variant>
      <vt:variant>
        <vt:i4>1</vt:i4>
      </vt:variant>
      <vt:variant>
        <vt:lpstr>Serverprogram för OLE-inbäddning</vt:lpstr>
      </vt:variant>
      <vt:variant>
        <vt:i4>1</vt:i4>
      </vt:variant>
      <vt:variant>
        <vt:lpstr>Bildrubriker</vt:lpstr>
      </vt:variant>
      <vt:variant>
        <vt:i4>113</vt:i4>
      </vt:variant>
    </vt:vector>
  </HeadingPairs>
  <TitlesOfParts>
    <vt:vector size="124" baseType="lpstr">
      <vt:lpstr>Arial</vt:lpstr>
      <vt:lpstr>Calibri</vt:lpstr>
      <vt:lpstr>Calibri Light</vt:lpstr>
      <vt:lpstr>CorpoS</vt:lpstr>
      <vt:lpstr>Lato</vt:lpstr>
      <vt:lpstr>Times New Roman</vt:lpstr>
      <vt:lpstr>Wingdings</vt:lpstr>
      <vt:lpstr>VW Headline Semibold</vt:lpstr>
      <vt:lpstr>VWAG TheSans</vt:lpstr>
      <vt:lpstr>Office Theme</vt:lpstr>
      <vt:lpstr>Bitmap Image</vt:lpstr>
      <vt:lpstr>Elteknik</vt:lpstr>
      <vt:lpstr>Grundläggande ellära och elektriska kretsar</vt:lpstr>
      <vt:lpstr>Vad är elektricitet?</vt:lpstr>
      <vt:lpstr>Ledare och isolatorer</vt:lpstr>
      <vt:lpstr>Elektricitet och magnetism</vt:lpstr>
      <vt:lpstr>Spänningskällor</vt:lpstr>
      <vt:lpstr>Prefix</vt:lpstr>
      <vt:lpstr>Växelspänning och likspänning</vt:lpstr>
      <vt:lpstr>Växelspänning och likspänning</vt:lpstr>
      <vt:lpstr>Ohms lag </vt:lpstr>
      <vt:lpstr>Ohms lag – spänningsvariation</vt:lpstr>
      <vt:lpstr>Ohms lag – spänningsvariation</vt:lpstr>
      <vt:lpstr>Ohms lag – resistansvariation</vt:lpstr>
      <vt:lpstr>Ohms lag – resistansvariation</vt:lpstr>
      <vt:lpstr>Ohms lag</vt:lpstr>
      <vt:lpstr>Det är strömmen som är farlig</vt:lpstr>
      <vt:lpstr>Effekt</vt:lpstr>
      <vt:lpstr>Effekt</vt:lpstr>
      <vt:lpstr>Effekt</vt:lpstr>
      <vt:lpstr>Ohms lag och effekt</vt:lpstr>
      <vt:lpstr>Energi</vt:lpstr>
      <vt:lpstr>Statisk elektricitet</vt:lpstr>
      <vt:lpstr>Statisk elektricitet (forts)</vt:lpstr>
      <vt:lpstr>Statisk elektricitet – rutiner och säkerhetsåtgärder</vt:lpstr>
      <vt:lpstr>Elektriska kretsar</vt:lpstr>
      <vt:lpstr>Batterier – seriekoppling</vt:lpstr>
      <vt:lpstr>Batterier – parallellkoppling</vt:lpstr>
      <vt:lpstr>Batterier – kapacitet, amperetimmar (Ah)</vt:lpstr>
      <vt:lpstr>Batterier – energi, wattimme (Wh)</vt:lpstr>
      <vt:lpstr>Elektriska kretsar</vt:lpstr>
      <vt:lpstr>Enkel eletrisk krets</vt:lpstr>
      <vt:lpstr>Seriekoppling</vt:lpstr>
      <vt:lpstr>Seriekoppling</vt:lpstr>
      <vt:lpstr>Parallellkoppling</vt:lpstr>
      <vt:lpstr>Parallellkoppling</vt:lpstr>
      <vt:lpstr>Parallellkoppling</vt:lpstr>
      <vt:lpstr>Parallellkoppling</vt:lpstr>
      <vt:lpstr>Parallellkoppling</vt:lpstr>
      <vt:lpstr>Parallellkoppling</vt:lpstr>
      <vt:lpstr>Serie- och parallellkoppling – analogi med vatten</vt:lpstr>
      <vt:lpstr>Kirchhoffs lagar</vt:lpstr>
      <vt:lpstr>Andra komponenter – kort översikt</vt:lpstr>
      <vt:lpstr>Andra komponenter – kort översikt</vt:lpstr>
      <vt:lpstr>Andra komponenter – översikt</vt:lpstr>
      <vt:lpstr>Elektriska kretsar – symboler</vt:lpstr>
      <vt:lpstr>Mätning och fordonsel</vt:lpstr>
      <vt:lpstr>Mätning - multimeter</vt:lpstr>
      <vt:lpstr>Mätning - multimeter</vt:lpstr>
      <vt:lpstr>Mätning - multimeter</vt:lpstr>
      <vt:lpstr>Mätning - multimeter</vt:lpstr>
      <vt:lpstr>Mätning - multimeter</vt:lpstr>
      <vt:lpstr>Mätning - multimeter</vt:lpstr>
      <vt:lpstr>Mätning - multimeter</vt:lpstr>
      <vt:lpstr>Mätning - multimeter</vt:lpstr>
      <vt:lpstr>Mätning - multimeter</vt:lpstr>
      <vt:lpstr>Mätning - tånginstrument</vt:lpstr>
      <vt:lpstr>Mätning - oscilloskop</vt:lpstr>
      <vt:lpstr>Mätning - oscilloskop</vt:lpstr>
      <vt:lpstr>Mätning - oscilloskop</vt:lpstr>
      <vt:lpstr>Elektrisk isolering, isolationsmätning, isolationsmätverktyg</vt:lpstr>
      <vt:lpstr>Isolationsmätverktyg, konstruktion och funktion</vt:lpstr>
      <vt:lpstr>Reläer</vt:lpstr>
      <vt:lpstr>Anslutningskoder reläer (Bosch)</vt:lpstr>
      <vt:lpstr>Anslutningskoder reläer (Bosch)</vt:lpstr>
      <vt:lpstr>Tvärsnittsarea och säkringar</vt:lpstr>
      <vt:lpstr>Tvärsnittsarea och säkringar</vt:lpstr>
      <vt:lpstr>Databussar i fordon</vt:lpstr>
      <vt:lpstr>CAN-buss</vt:lpstr>
      <vt:lpstr>CAN-buss (forts)</vt:lpstr>
      <vt:lpstr>LIN-buss</vt:lpstr>
      <vt:lpstr>MOST-buss</vt:lpstr>
      <vt:lpstr>Breakout-boxar</vt:lpstr>
      <vt:lpstr>Risker och säkerhet</vt:lpstr>
      <vt:lpstr>Risker med el</vt:lpstr>
      <vt:lpstr>Risker med el</vt:lpstr>
      <vt:lpstr>Risker med el</vt:lpstr>
      <vt:lpstr>Risker med el</vt:lpstr>
      <vt:lpstr>Risker med el</vt:lpstr>
      <vt:lpstr>Risker med el</vt:lpstr>
      <vt:lpstr>Varför är växelström farligare än likström?</vt:lpstr>
      <vt:lpstr>Elektricitetens påverkan på kroppen</vt:lpstr>
      <vt:lpstr>Kroppsimpedans växelström (AC)</vt:lpstr>
      <vt:lpstr>Kroppsimpedans likström (DC)</vt:lpstr>
      <vt:lpstr>Kroppsimpedans normalfördelning</vt:lpstr>
      <vt:lpstr>Kroppens motstånd</vt:lpstr>
      <vt:lpstr>Kroppens motstånd</vt:lpstr>
      <vt:lpstr>Risker för personer med implantat</vt:lpstr>
      <vt:lpstr>Effekter vid strömgenomgång</vt:lpstr>
      <vt:lpstr>Effekter vid strömgenomgång</vt:lpstr>
      <vt:lpstr>Effekter vid strömgenomgång</vt:lpstr>
      <vt:lpstr>Elolycka</vt:lpstr>
      <vt:lpstr>Åtgärder vid olycka</vt:lpstr>
      <vt:lpstr>Åtgärder vid olycka</vt:lpstr>
      <vt:lpstr>Elektriska faror och första hjälpen</vt:lpstr>
      <vt:lpstr>Elektriska faror och första hjälpen</vt:lpstr>
      <vt:lpstr>Elektriska faror och första hjälpen</vt:lpstr>
      <vt:lpstr>Åtgärder vid elektrisk brand</vt:lpstr>
      <vt:lpstr>Arbetsplatssäkerhet</vt:lpstr>
      <vt:lpstr>Arbetsplatssäkerhet</vt:lpstr>
      <vt:lpstr>Elektrisk spänning/spänningsnivåer</vt:lpstr>
      <vt:lpstr>Arbetsprocess</vt:lpstr>
      <vt:lpstr>Elektriskt arbete</vt:lpstr>
      <vt:lpstr>Elektriskt arbete – isolationsmätning</vt:lpstr>
      <vt:lpstr>Regler vid arbeten på elektrifierade fordon/anläggningar</vt:lpstr>
      <vt:lpstr>Regler vid arbeten på elektrifierade fordon/anläggningar</vt:lpstr>
      <vt:lpstr>Regler vid arbeten på elektrifierade fordon/anläggningar</vt:lpstr>
      <vt:lpstr>Regler vid arbeten på elektrifierade fordon/anläggningar</vt:lpstr>
      <vt:lpstr>Regler vid arbeten på elektrifierade fordon/anläggningar</vt:lpstr>
      <vt:lpstr>Regler vid arbeten på elektrifierade fordon/anläggningar</vt:lpstr>
      <vt:lpstr>Regler vid arbeten på elektrifierade fordon/anläggningar</vt:lpstr>
      <vt:lpstr>Regler vid arbeten på elektrifierade fordon/anläggningar</vt:lpstr>
      <vt:lpstr>Regler vid arbeten på elektrifierade fordon/anläggningar</vt:lpstr>
      <vt:lpstr>Regler vid arbeten på elektrifierade fordon/anläggningar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Micael Björklund</cp:lastModifiedBy>
  <cp:revision>177</cp:revision>
  <cp:lastPrinted>2020-04-28T14:59:51Z</cp:lastPrinted>
  <dcterms:created xsi:type="dcterms:W3CDTF">2020-04-26T16:00:00Z</dcterms:created>
  <dcterms:modified xsi:type="dcterms:W3CDTF">2021-11-30T17:37:09Z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100.000000000000</vt:lpwstr>
  </property>
  <property fmtid="{D5CDD505-2E9C-101B-9397-08002B2CF9AE}" pid="3" name="ContentTypeId">
    <vt:lpwstr>0x01010023D35907F5FB014EAA3B0068FA9B990D</vt:lpwstr>
  </property>
</Properties>
</file>