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77"/>
  </p:notesMasterIdLst>
  <p:sldIdLst>
    <p:sldId id="276" r:id="rId5"/>
    <p:sldId id="277" r:id="rId6"/>
    <p:sldId id="278" r:id="rId7"/>
    <p:sldId id="279" r:id="rId8"/>
    <p:sldId id="280" r:id="rId9"/>
    <p:sldId id="421" r:id="rId10"/>
    <p:sldId id="422" r:id="rId11"/>
    <p:sldId id="413" r:id="rId12"/>
    <p:sldId id="366" r:id="rId13"/>
    <p:sldId id="551" r:id="rId14"/>
    <p:sldId id="335" r:id="rId15"/>
    <p:sldId id="552" r:id="rId16"/>
    <p:sldId id="2187" r:id="rId17"/>
    <p:sldId id="2191" r:id="rId18"/>
    <p:sldId id="2190" r:id="rId19"/>
    <p:sldId id="1748" r:id="rId20"/>
    <p:sldId id="426" r:id="rId21"/>
    <p:sldId id="2184" r:id="rId22"/>
    <p:sldId id="1749" r:id="rId23"/>
    <p:sldId id="1743" r:id="rId24"/>
    <p:sldId id="2185" r:id="rId25"/>
    <p:sldId id="2186" r:id="rId26"/>
    <p:sldId id="1750" r:id="rId27"/>
    <p:sldId id="396" r:id="rId28"/>
    <p:sldId id="621" r:id="rId29"/>
    <p:sldId id="620" r:id="rId30"/>
    <p:sldId id="736" r:id="rId31"/>
    <p:sldId id="262" r:id="rId32"/>
    <p:sldId id="644" r:id="rId33"/>
    <p:sldId id="263" r:id="rId34"/>
    <p:sldId id="441" r:id="rId35"/>
    <p:sldId id="622" r:id="rId36"/>
    <p:sldId id="512" r:id="rId37"/>
    <p:sldId id="515" r:id="rId38"/>
    <p:sldId id="513" r:id="rId39"/>
    <p:sldId id="525" r:id="rId40"/>
    <p:sldId id="516" r:id="rId41"/>
    <p:sldId id="531" r:id="rId42"/>
    <p:sldId id="528" r:id="rId43"/>
    <p:sldId id="514" r:id="rId44"/>
    <p:sldId id="265" r:id="rId45"/>
    <p:sldId id="266" r:id="rId46"/>
    <p:sldId id="267" r:id="rId47"/>
    <p:sldId id="268" r:id="rId48"/>
    <p:sldId id="624" r:id="rId49"/>
    <p:sldId id="446" r:id="rId50"/>
    <p:sldId id="1742" r:id="rId51"/>
    <p:sldId id="655" r:id="rId52"/>
    <p:sldId id="447" r:id="rId53"/>
    <p:sldId id="627" r:id="rId54"/>
    <p:sldId id="647" r:id="rId55"/>
    <p:sldId id="654" r:id="rId56"/>
    <p:sldId id="632" r:id="rId57"/>
    <p:sldId id="630" r:id="rId58"/>
    <p:sldId id="631" r:id="rId59"/>
    <p:sldId id="639" r:id="rId60"/>
    <p:sldId id="640" r:id="rId61"/>
    <p:sldId id="633" r:id="rId62"/>
    <p:sldId id="634" r:id="rId63"/>
    <p:sldId id="635" r:id="rId64"/>
    <p:sldId id="636" r:id="rId65"/>
    <p:sldId id="637" r:id="rId66"/>
    <p:sldId id="638" r:id="rId67"/>
    <p:sldId id="642" r:id="rId68"/>
    <p:sldId id="643" r:id="rId69"/>
    <p:sldId id="2189" r:id="rId70"/>
    <p:sldId id="2188" r:id="rId71"/>
    <p:sldId id="2183" r:id="rId72"/>
    <p:sldId id="648" r:id="rId73"/>
    <p:sldId id="651" r:id="rId74"/>
    <p:sldId id="652" r:id="rId75"/>
    <p:sldId id="653" r:id="rId7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sida" id="{3F1C2951-7E50-9A41-B2D9-E4F91A0057B7}">
          <p14:sldIdLst>
            <p14:sldId id="276"/>
          </p14:sldIdLst>
        </p14:section>
        <p14:section name="1 Drivkoncept" id="{2AC27BE9-7349-F94C-8A02-C9CC33E112FB}">
          <p14:sldIdLst>
            <p14:sldId id="277"/>
            <p14:sldId id="278"/>
            <p14:sldId id="279"/>
            <p14:sldId id="280"/>
            <p14:sldId id="421"/>
            <p14:sldId id="422"/>
            <p14:sldId id="413"/>
            <p14:sldId id="366"/>
            <p14:sldId id="551"/>
            <p14:sldId id="335"/>
          </p14:sldIdLst>
        </p14:section>
        <p14:section name="2 Lagar och ansvar" id="{8EA3A8C5-2D74-E245-BEB9-D2D11ED81515}">
          <p14:sldIdLst>
            <p14:sldId id="552"/>
            <p14:sldId id="2187"/>
            <p14:sldId id="2191"/>
            <p14:sldId id="2190"/>
            <p14:sldId id="1748"/>
            <p14:sldId id="426"/>
            <p14:sldId id="2184"/>
            <p14:sldId id="1749"/>
            <p14:sldId id="1743"/>
            <p14:sldId id="2185"/>
            <p14:sldId id="2186"/>
          </p14:sldIdLst>
        </p14:section>
        <p14:section name="3 Batteriteknik" id="{5CDF662B-9375-4843-BBDD-4232D06E10DD}">
          <p14:sldIdLst>
            <p14:sldId id="1750"/>
            <p14:sldId id="396"/>
            <p14:sldId id="621"/>
            <p14:sldId id="620"/>
            <p14:sldId id="736"/>
          </p14:sldIdLst>
        </p14:section>
        <p14:section name="4 Högvolt säkerhet" id="{AF1666B9-2576-254C-ABF5-2CAFECB1B2DB}">
          <p14:sldIdLst>
            <p14:sldId id="262"/>
            <p14:sldId id="644"/>
            <p14:sldId id="263"/>
            <p14:sldId id="441"/>
            <p14:sldId id="622"/>
            <p14:sldId id="512"/>
            <p14:sldId id="515"/>
            <p14:sldId id="513"/>
            <p14:sldId id="525"/>
            <p14:sldId id="516"/>
            <p14:sldId id="531"/>
            <p14:sldId id="528"/>
            <p14:sldId id="514"/>
            <p14:sldId id="265"/>
            <p14:sldId id="266"/>
            <p14:sldId id="267"/>
            <p14:sldId id="268"/>
          </p14:sldIdLst>
        </p14:section>
        <p14:section name="5 Uppbyggnad och funktion" id="{7810A118-6F0D-BA40-8878-88DDBC1B0045}">
          <p14:sldIdLst>
            <p14:sldId id="624"/>
            <p14:sldId id="446"/>
            <p14:sldId id="1742"/>
            <p14:sldId id="655"/>
            <p14:sldId id="447"/>
            <p14:sldId id="627"/>
            <p14:sldId id="647"/>
            <p14:sldId id="654"/>
            <p14:sldId id="632"/>
            <p14:sldId id="630"/>
            <p14:sldId id="631"/>
            <p14:sldId id="639"/>
            <p14:sldId id="640"/>
            <p14:sldId id="633"/>
            <p14:sldId id="634"/>
            <p14:sldId id="635"/>
            <p14:sldId id="636"/>
            <p14:sldId id="637"/>
            <p14:sldId id="638"/>
            <p14:sldId id="642"/>
            <p14:sldId id="643"/>
            <p14:sldId id="2189"/>
            <p14:sldId id="2188"/>
          </p14:sldIdLst>
        </p14:section>
        <p14:section name="6 Frånkoppling och mätning" id="{5B9F68D6-6A59-734B-BB7B-07B158A5B6DA}">
          <p14:sldIdLst>
            <p14:sldId id="2183"/>
            <p14:sldId id="648"/>
            <p14:sldId id="651"/>
            <p14:sldId id="652"/>
            <p14:sldId id="6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0"/>
    <p:restoredTop sz="82456" autoAdjust="0"/>
  </p:normalViewPr>
  <p:slideViewPr>
    <p:cSldViewPr snapToGrid="0" snapToObjects="1">
      <p:cViewPr varScale="1">
        <p:scale>
          <a:sx n="53" d="100"/>
          <a:sy n="53" d="100"/>
        </p:scale>
        <p:origin x="1620" y="4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0:47:51.929"/>
    </inkml:context>
    <inkml:brush xml:id="br0">
      <inkml:brushProperty name="width" value="0.05" units="cm"/>
      <inkml:brushProperty name="height" value="0.05" units="cm"/>
      <inkml:brushProperty name="color" value="#BABABA"/>
    </inkml:brush>
  </inkml:definitions>
  <inkml:trace contextRef="#ctx0" brushRef="#br0">96 676 24575,'6'0'0,"4"0"0,-4 0 0,3 0 0,-2 0 0,-3 0 0,1 0 0,-2 0 0,-1 1 0,-1 1 0,-1 1 0,-3 0 0,-2-1 0,-5 2 0,1-3 0,-1 2 0,-1-2 0,3 2 0,-1-2 0,2 0 0,2-1 0,-1 0 0,2 2 0,1-2 0,11 1 0,-4-1 0,7 0 0,-6 0 0,-2 0 0,0 2 0,-1 0 0,-1 1 0,-1 0 0,0-11 0,0 3 0,0-11 0,0 5 0,0-3 0,0 0 0,2 3 0,-2 0 0,4 3 0,-4 1 0,3 1 0,-2 1 0,0 1 0,-1 1 0,0 3 0,0 8 0,0 2 0,0 15 0,0-6 0,0 3 0,0-1 0,0-9 0,0 2 0,0-6 0,0-3 0,0 0 0,0-2 0,0 1 0,0-23 0,0 6 0,-3-23 0,2 14 0,-1-8 0,-1 8 0,3-4 0,-3 8 0,1 1 0,2 6 0,-2 0 0,2 5 0,0 1 0,0 2 0,0 0 0,0 3 0,0 8 0,0 9 0,0 2 0,0 6 0,0-7 0,0 4 0,0-7 0,0 2 0,0-11 0,-2 2 0,2-5 0,-3 0 0,1-1 0,1-2 0,-1-7 0,2-2 0,0-8 0,0 2 0,0-6 0,0 3 0,0 0 0,0 4 0,2 0 0,1 6 0,1-5 0,2 4 0,-2 1 0,3 1 0,-3 3 0,1-1 0,-2 3 0,0 1 0,0 1 0,0 0 0,-1 6 0,0 5 0,-2 4 0,0 5 0,0-5 0,0 2 0,0-6 0,0-2 0,0-4 0,0-2 0,0 0 0,1-1 0,-1-10 0,2-1 0,-2-8 0,0 3 0,0 0 0,0 0 0,0 0 0,0 3 0,0 0 0,0 6 0,0-1 0,0 3 0,0 0 0,0 17 0,0-2 0,0 20 0,0-1 0,0 1 0,0 8 0,0-12 0,0 2 0,0-8 0,1-7 0,0-1 0,0-8 0,-1-1 0,0-2 0,0 0 0,0-3 0,0-5 0,0-4 0,0-8 0,0-6 0,0 1 0,0-8 0,0 8 0,0-4 0,0 5 0,0-1 0,0 1 0,0 2 0,0 5 0,0 1 0,0 6 0,0-3 0,0 7 0,0-3 0,2 5 0,-2 12 0,2 2 0,-2 12 0,0-4 0,0 5 0,0-7 0,0 6 0,0-11 0,0-1 0,-2 0 0,1-9 0,-1 4 0,2-5 0,-1 0 0,-1-1 0,-1-2 0,-1-4 0,0-5 0,0 1 0,-1-9 0,1 5 0,-1-5 0,3 0 0,-3-1 0,2-4 0,0 1 0,1-1 0,0 4 0,1-3 0,-1 7 0,2-1 0,0 7 0,0 0 0,0 5 0,0-3 0,0 18 0,0-7 0,0 12 0,0-9 0,0 0 0,0-1 0,0-1 0,0-1 0,0-2 0,0 1 0,0-1 0,0 0 0,0-3 0,0-5 0,0-12 0,0 2 0,3-10 0,-1 7 0,4-4 0,-1 4 0,0-3 0,-2 9 0,1-2 0,-2 7 0,0-1 0,1 2 0,-2 1 0,1 2 0,0 1 0,1 1 0,-1 10 0,-1 7 0,-1 16 0,0-5 0,0 8 0,0-9 0,0 5 0,0-8 0,0-2 0,0-10 0,2 0 0,-2-5 0,2-1 0,-2-7 0,0-4 0,0-8 0,0-1 0,0-6 0,0 3 0,0-3 0,0 3 0,0 0 0,2 7 0,-2 1 0,2 2 0,0 0 0,0 0 0,0 3 0,1-1 0,-3 3 0,3 0 0,-3 0 0,3 1 0,-2 2 0,0 7 0,-1 5 0,2 3 0,-2 2 0,4-6 0,-3 0 0,0-4 0,1-1 0,-1-1 0,1-2 0,1-1 0,-3-2 0,2-4 0,-4-4 0,-1-3 0,-1 0 0,-1-3 0,1 6 0,0-3 0,0 4 0,2-1 0,0 2 0,2-1 0,0 3 0,-1-3 0,0 1 0,-1-4 0,2 1 0,0-1 0,0 2 0,0 2 0,0-1 0,0 3 0,0-1 0,-1 7 0,0 4 0,-2 5 0,0 2 0,-1-1 0,1-2 0,-1 1 0,4-5 0,-4 4 0,4-7 0,-3 3 0,2-3 0,0 0 0,-1-1 0,2 0 0,-3-1 0,1 0 0,-1-1 0,0-1 0,0-3 0,-1-2 0,-1-2 0,0 1 0,1-4 0,1 5 0,1-4 0,0 6 0,-1-1 0,3 2 0,-2 0 0,2-1 0,0 1 0,0 0 0,0 0 0,0 0 0,0 0 0,0-1 0,0 1 0,0 0 0,2 1 0,0 1 0,1 1 0,0 0 0,0 0 0,0 0 0,0 0 0,0 0 0,0 1 0,-1 1 0,1 1 0,-3 0 0,2 0 0,-1-1 0,1-4 0,0-2 0,2-7 0,-4 0 0,2 0 0,0-2 0,-1 4 0,1-1 0,-2 4 0,0 1 0,1 2 0,-1 0 0,2 10 0,-2 4 0,0 7 0,0 3 0,-2-7 0,1 1 0,-1-5 0,0-2 0,2-2 0,-2-1 0,2-7 0,2-1 0,0-7 0,5-5 0,1 1 0,-1-1 0,0 2 0,-1 2 0,-1-1 0,1 4 0,-2 1 0,-3 3 0,3-1 0,-4 2 0,3 1 0,-3-1 0,1 4 0,-1 3 0,2 2 0,-1 3 0,0-3 0,1 1 0,-2-3 0,2 1 0,-2-2 0,0 0 0,0 0 0,0-8 0,0 1 0,0-5 0,0 2 0,0 1 0,1 0 0,2-1 0,-2 3 0,2-1 0,-1 3 0,1 0 0,0 1 0,0 0 0,1 1 0,-1 0 0,0 0 0,-1 1 0,-1 1 0,-1 1 0,0 2 0,0-1 0,0 3 0,0-3 0,0 3 0,0-4 0,0 5 0,0-5 0,0 2 0,0-1 0,0-1 0,0 0 0,-2-2 0,1 1 0,-2-2 0,-1 0 0,1 0 0,-2 0 0,-1-4 0,1 2 0,-3-3 0,4-1 0,-1 4 0,1-5 0,1 5 0,1-4 0,1 3 0,1 0 0,0 0 0,0 0 0,0 0 0,0-3 0,0 3 0,0-2 0,1 1 0,1 1 0,1-2 0,0 1 0,1-3 0,1 1 0,1-1 0,2 1 0,0-2 0,-3 4 0,3-1 0,-5 3 0,2-1 0,-3 4 0,-2-1 0,0 3 0,-3 0 0,1 1 0,-1-1 0,1 0 0,0-2 0,0 1 0,-1-2 0,0 1 0,-1 0 0,1 0 0,0 0 0,0 0 0,0 0 0,0-1 0,-1 0 0,1 0 0,0 0 0,0 0 0,0 0 0,0 0 0,0 0 0,-1 0 0,1 1 0,2 1 0,-2 1 0,1 0 0,-1 3 0,-1-1 0,0 1 0,1 1 0,-1-1 0,0-1 0,1 1 0,1-3 0,-1 0 0,3-3 0,-1-2 0,4-2 0,0-4 0,2 4 0,-1-3 0,1 3 0,-1-1 0,1 1 0,-2 1 0,0 1 0,-1 0 0,-2 1 0,-2 0 0,0-3 0,2 4 0,2-4 0,1 4 0,0 0 0,-1-1 0,1 0 0,-1 0 0,1 1 0,0 0 0,0 0 0,-1-3 0,-1 0 0,-1-2 0,1 2 0,1 0 0,1 1 0,0-1 0,0 2 0,1-3 0,-1 3 0,0-2 0,0 1 0,0 0 0,0 0 0,0 1 0,0 0 0,0 1 0,0 0 0,1 0 0,-1 0 0,0 0 0,0 0 0,0 0 0,0 0 0,0 0 0,0-2 0,0 2 0,1-3 0,-1 3 0,-2-3 0,2 3 0,-1-2 0,1 2 0,-8 0 0,4 2 0,-7-2 0,9 1 0,3-1 0,1 0 0,2 0 0,-4 0 0,0 0 0,0 0 0,0 0 0,0 0 0,-2 0 0,1 0 0,-2 0 0,3 0 0,1 0 0,-1 0 0,0 0 0,0 0 0,0 0 0,0 0 0,0 0 0,0 2 0,0 0 0,-1 1 0,1-2 0,-1 2 0,1-3 0,0 2 0,0-2 0,0 0 0,0 0 0,0 0 0,0 0 0,0 0 0,1 0 0,-1 0 0,0 0 0,0 0 0,0 0 0,0 0 0,0 0 0,0 0 0,0 0 0,1 0 0,-1 0 0,0 0 0,0 0 0,0 0 0,0 0 0,0 0 0,0 0 0,0 0 0,-1 1 0,-1 1 0,1 0 0,-2 0 0,3-1 0,-3 2 0,3-3 0,-1 1 0,1-1 0,0 0 0,0 0 0,0 0 0,-1 2 0,1-2 0,-9 1 0,5-1 0,-6 0 0,4 0 0,1-1 0,-1 1 0,3-3 0,-2 1 0,1 0 0,0 0 0,0 0 0,1-1 0,-1 1 0,0-1 0,0 1 0,1-1 0,0 0 0,0 0 0,0 0 0,-1 1 0,0-1 0,0 1 0,1-1 0,0 0 0,0 0 0,0 0 0,0 0 0,0 0 0,0-1 0,0 1 0,0 0 0,0 0 0,0 0 0,0 0 0,0 0 0,0-3 0,0 3 0,0 0 0,1 8 0,0-1 0,1 2 0,-1-4 0,1-1 0,-1 2 0,1-3 0,-1 3 0,0-2 0,1 1 0,-2 1 0,3-3 0,-2 3 0,3-1 0,-1-1 0,-2 2 0,2-2 0,-3 1 0,2 0 0,-2 1 0,0 0 0,0 0 0,0 0 0,1-1 0,0 1 0,0-1 0,-1 1 0,0 0 0,-1-3 0,-1 0 0,0-3 0,-1 1 0,1-1 0,-1 1 0,0-1 0,0 0 0,1 0 0,0 1 0,1-1 0,-2 3 0,2-1 0,-1-1 0,-1 2 0,1-1 0,-1 1 0,0 0 0,0 0 0,0 0 0,0 0 0,-1-2 0,1 2 0,0-2 0,0 2 0,0 0 0,0 0 0,0 0 0,-1 0 0,1 0 0,0 0 0,0 0 0,0 0 0,0 0 0,-1 0 0,1 0 0,0 0 0,-2 0 0,1 0 0,-1 0 0,2 0 0,0 0 0,0 0 0,0 0 0,-1 0 0,1 0 0,0 2 0,0-2 0,0 3 0,0-3 0,-1 2 0,1-1 0,0-1 0,0 2 0,1-1 0,-1-1 0,2 2 0,-2-1 0,-1 0 0,1 0 0,2 0 0,-2 0 0,1 0 0,-1 0 0,0 0 0,1 1 0,-1-1 0,1 0 0,-1-1 0,0 0 0,0 0 0,3 0 0,3 0 0,1 0 0,3 0 0,-4 0 0,0 0 0,0 0 0,0 0 0,0 0 0,-1-1 0,1 0 0,-1 0 0,-1 0 0,2 0 0,-1-1 0,1 1 0,-1-2 0,0 3 0,-1-3 0,1 3 0,-1-3 0,2 1 0,-2 1 0,1-2 0,1 1 0,-1-1 0,1 1 0,-2-1 0,2 3 0,-3-3 0,3 3 0,-2-3 0,1 1 0,-1-1 0,-1 1 0,-2 1 0,-1 1 0,0 0 0,-1 0 0,1 0 0,0 0 0,0 0 0,0 0 0,0 0 0,0 0 0,-1 0 0,1 0 0,0 0 0,0 0 0,1 1 0,-1 0 0,9-2 0,-4 1 0,6-2 0,-5 2 0,0 0 0,0 0 0,0-1 0,0 0 0,0 0 0,0 1 0,-1-1 0,1 0 0,-1 0 0,1 1 0,-2-2 0,2 2 0,-1-1 0,1 1 0,0 0 0,0-2 0,0 2 0,1-3 0,-1 3 0,0-2 0,-2 1 0,2 1 0,-1-2 0,1 2 0,0 0 0,0 0 0,-2 0 0,-7 2 0,2-1 0,-6 3 0,6-1 0,-1 0 0,2-1 0,-2 1 0,2-1 0,-1 0 0,2 1 0,-1-1 0,0 1 0,-1 0 0,1 0 0,0 0 0,0 0 0,-1 2 0,1-1 0,-1 3 0,1-3 0,-1 3 0,1-3 0,-1 3 0,-1-2 0,1 3 0,-2 0 0,1-2 0,0 1 0,0-1 0,1 0 0,1 0 0,-1 0 0,1-1 0,1 0 0,0-2 0,2 0 0,-1 0 0,1 0 0,-2 1 0,1-3 0,1-1 0,3-3 0,0-1 0,5-1 0,-4 0 0,3 0 0,-3 0 0,1 2 0,-1 0 0,-1 1 0,0-1 0,-1 1 0,-1-1 0,0 1 0,0 0 0,0 0 0,0-1 0,1-1 0,0 1 0,1 2 0,-3-2 0,3 2 0,-3-1 0,3 0 0,-1-1 0,1-2 0,0 1 0,1-1 0,-1 2 0,0-1 0,0 1 0,-1 0 0,0 0 0,-1 0 0,2 1 0,-3-1 0,1 1 0,1 1 0,-2-2 0,3 1 0,-2-1 0,3-2 0,-1 1 0,0-1 0,1 2 0,-1 0 0,0 0 0,-1-1 0,0 1 0,0 1 0,0 0 0,-1-2 0,1 2 0,-1-2 0,1 3 0,1 0 0,-2 0 0,3 1 0,-1 0 0,-2 1 0,2 0 0,-3 1 0,3-1 0,-2 2 0,1-2 0,0 2 0,1-1 0,-1 1 0,1-1 0,-2-1 0,1 2 0,0-1 0,-1 0 0,-1 0 0,3-1 0,-3 1 0,3-1 0,-1 2 0,1-2 0,0 1 0,-1 1 0,1-3 0,-2 1 0,1 1 0,1-2 0,-3 3 0,3-1 0,-1 1 0,1-1 0,-2 0 0,2-1 0,-2 1 0,0 0 0,-1 1 0,0 0 0,1-1 0,1 1 0,0-1 0,0-1 0,-1 2 0,0-1 0,1-1 0,-2 2 0,3-2 0,-2 0 0,1 0 0,0 1 0,-1 0 0,1 1 0,-1-2 0,2 1 0,-3 1 0,3-3 0,-1 3 0,1-1 0,-1 1 0,1-2 0,-2 2 0,2-2 0,-1 1 0,1-1 0,-3 1 0,3-1 0,-1 2 0,-1-2 0,2 1 0,-1 1 0,-2-3 0,-2 1 0,-1-1 0,-2 0 0,4-1 0,-2 1 0,1-2 0,-1 2 0,1-1 0,-1 1 0,2-2 0,-1 1 0,-1 0 0,1 0 0,1 0 0,-2 0 0,1 0 0,0-1 0,0 2 0,0-1 0,0-1 0,-1 2 0,1-3 0,-1 3 0,2-3 0,-2 3 0,2-3 0,0 1 0,0 0 0,0 0 0,0 0 0,-1 0 0,2-1 0,-3 3 0,3-3 0,-1 1 0,-1 1 0,2-2 0,-2 1 0,2-1 0,-1 0 0,1 0 0,-2-1 0,2 1 0,0 0 0,-1 1 0,1 0 0,-2 0 0,2-1 0,0 0 0,0-1 0,0 1 0,0 0 0,0 0 0,0 0 0,0 0 0,0 0 0,0-1 0,0 1 0,0 0 0,0 0 0,2 0 0,-2 0 0,3-1 0,-3 1 0,3 2 0,-3-2 0,3 1 0,-3-1 0,3 1 0,-3-1 0,3 3 0,-7 3 0,3-1 0,-3 4 0,1-3 0,1 2 0,-2 1 0,-1 2 0,2-1 0,-4-1 0,4 2 0,-2-2 0,1 1 0,2-1 0,-2 1 0,3-3 0,-3 1 0,2-2 0,1 0 0,-1 0 0,2 0 0,-1 1 0,1-1 0,0 0 0,0 0 0,0 0 0,0 0 0,0 0 0,0 0 0,0 0 0,0 1 0,0-1 0,0 0 0,0 2 0,0 1 0,0-1 0,0 2 0,0-3 0,0 3 0,0-3 0,0 1 0,0-2 0,0 0 0,1 0 0,-1 0 0,2 1 0,-2-1 0,0 0 0,0 0 0,0 0 0,0 0 0,0 0 0,0 0 0,0 0 0,0 1 0,0-1 0,0 0 0,0 0 0,0 0 0,0 0 0,0 0 0,0 0 0,0 0 0,0 1 0,0-1 0,-2 2 0,-2 3 0,-1 1 0,-4 4 0,5-2 0,-4 0 0,1 2 0,-2-2 0,2 3 0,-1-3 0,1 2 0,1-4 0,-1 1 0,3-2 0,-1-2 0,0 1 0,0-3 0,1 3 0,1-3 0,1 1 0,-1-2 0,3 0 0,-3-1 0,1 1 0,-1-1 0,-2 1 0,-1 1 0,-1-1 0,-1 1 0,0 2 0,0-2 0,-2 4 0,3-4 0,-3 2 0,7-3 0,-2 1 0,1-2 0,3-2 0,-1-7 0,2-2 0,0-5 0,0-3 0,0 2 0,3-6 0,-3 3 0,5 0 0,-2-3 0,1 7 0,1-1 0,-3 2 0,1 7 0,-2-4 0,2 4 0,-3 0 0,2 1 0,-1 2 0,0 0 0,1 0 0,-1-1 0,2-1 0,-1 1 0,1-3 0,1 4 0,-1-5 0,1 5 0,-1-3 0,0 1 0,1 2 0,-1-3 0,0 3 0,2 0 0,-1-3 0,4 2 0,-2-1 0,-1 1 0,0 1 0,-2-1 0,1 3 0,-1-2 0,0 2 0,-1-1 0,0 1 0,0-1 0,1 1 0,0-2 0,0 3 0,-1-3 0,-1 1 0,-1-1 0,-1 2 0,-1-2 0,-1 1 0,0-1 0,0 0 0,-2-1 0,1-1 0,-2 1 0,3-1 0,-2 0 0,1 1 0,-1-3 0,1 3 0,1-1 0,1 2 0,-1 0 0,2 1 0,-1-1 0,-1 3 0,1-2 0,-1 2 0,0 0 0,-2 0 0,-1 0 0,-4 0 0,-2 0 0,1 0 0,-5 0 0,4 2 0,-6 3 0,4 2 0,3 2 0,-2-2 0,5 0 0,-3-2 0,5 2 0,1-3 0,1 1 0,3-2 0,-1-5 0,7-2 0,0-2 0,4-3 0,-2 5 0,1-2 0,-2 0 0,1 2 0,-1-1 0,2 1 0,-2-2 0,1 2 0,-3-2 0,4 3 0,-5-1 0,2 1 0,-2 1 0,1 1 0,-1-1 0,0 2 0,-3-1 0,-4 1 0,-2 0 0,-3 1 0,1 1 0,1 4 0,-1-2 0,2 4 0,-2-2 0,4-1 0,-4 5 0,3-3 0,-4 6 0,0-2 0,0 3 0,-1 0 0,-2 0 0,4 0 0,-3-1 0,6-3 0,0-4 0,3-1 0,1-2 0,1 0 0,1-1 0,9-3 0,-3-2 0,14-8 0,-8 4 0,5-7 0,-3 2 0,-1 2 0,-2-2 0,-1 4 0,-3-3 0,0 3 0,-1-3 0,0 4 0,0-4 0,-1 3 0,0-3 0,0 5 0,-2-1 0,1 3 0,-1-1 0,-1 3 0,0-1 0,-1 4 0,-1 4 0,-6 8 0,0 1 0,-3 7 0,-2-3 0,4 4 0,-2-1 0,3-3 0,2-1 0,1-3 0,2 0 0,0-3 0,0 2 0,0-4 0,0 1 0,0 1 0,0 0 0,-2 3 0,2 0 0,-4-1 0,1 1 0,1 4 0,-2-4 0,1 3 0,-2-3 0,0 4 0,1-6 0,-1 4 0,1-8 0,0 6 0,-1-3 0,1 0 0,0 2 0,-1-2 0,1 3 0,-1 0 0,2-3 0,-1 2 0,4-4 0,-4 4 0,4-1 0,-2-2 0,2-1 0,0-3 0,-2 2 0,2 0 0,-2-3 0,2 2 0,0-3 0,0 3 0,0-3 0,0 3 0,0-3 0,0 3 0,0-3 0,0 1 0,0 0 0,0-2 0,0 3 0,0-3 0,0 0 0,0 0 0,0 0 0,0 2 0,0-2 0,0 2 0,0 0 0,0 0 0,0 3 0,0 0 0,2-1 0,-2 1 0,2 0 0,0 0 0,-2 2 0,2-4 0,-1 4 0,0-6 0,1 1 0,-2-2 0,0 0 0,0 0 0,0 1 0,1-3 0,-1 2 0,3-3 0,-3-8 0,2-4 0,0-9 0,-1-5 0,1 0 0,0-1 0,2-3 0,-1 4 0,2-1 0,-2 1 0,2 8 0,-2 4 0,1 1 0,-4 4 0,4 1 0,-4 2 0,3 3 0,-3 0 0,3 0 0,-1 1 0,1 1 0,0 2 0,-1 3 0,1 2 0,-3 4 0,4-1 0,-4 4 0,2-2 0,-2 6 0,0 1 0,0 4 0,0-1 0,0 1 0,0-1 0,0 1 0,0-4 0,0 2 0,0-8 0,0 2 0,0-6 0,0 0 0,0-1 0,0-1 0,0 1 0,0-3 0,0 1 0,0-2 0,0 0 0,0 0 0,0 0 0,-2 1 0,2-1 0,-1 0 0,-1-2 0,0 1 0,1 1 0,-1 12 0,2 1 0,0 14 0,-3 1 0,0-3 0,-3 6 0,3-11 0,-2-1 0,4-8 0,-2-3 0,2-6 0,-1 1 0,2-3 0,0 0 0,0 0 0,0 0 0,0 0 0,0 0 0,0-13 0,0 2 0,0-16 0,0 6 0,0-3 0,0-1 0,0 1 0,0-1 0,0 0 0,0 4 0,0-2 0,0 5 0,0-2 0,0 3 0,0 0 0,0 0 0,0 3 0,0 2 0,0 2 0,0 3 0,0-1 0,0 16 0,-2 0 0,-1 13 0,-2-6 0,-3 3 0,3-3 0,-6 4 0,5-1 0,1-3 0,1-1 0,3-3 0,-3-3 0,4 0 0,-2-3 0,2-1 0,0 1 0,0 0 0,0-3 0,0 3 0,0-3 0,0 3 0,0 0 0,0-1 0,0 4 0,2-3 0,-2 3 0,2-6 0,0 3 0,-2-5 0,2 4 0,-2-3 0,0 1 0,0-2 0,0-2 0,0-7 0,0-6 0,0-6 0,0-8 0,0 4 0,0-8 0,0 3 0,0 1 0,0 0 0,0 8 0,2 1 0,0 6 0,2 0 0,0 3 0,0 3 0,-1-1 0,0 3 0,0 0 0,0 0 0,0 1 0,1 1 0,-1 1 0,0 0 0,0 0 0,-1 1 0,1 9 0,-2 0 0,1 7 0,1 1 0,-3-4 0,3 7 0,-1-6 0,-2 2 0,2-3 0,-2 0 0,0-1 0,0-2 0,0 3 0,0-3 0,0 0 0,0 2 0,0-2 0,0 3 0,0-3 0,0 0 0,0-4 0,0 1 0,0-2 0,0-1 0,0 0 0,0-1 0,0 1 0,0-2 0,0 0 0,0 0 0,0 0 0,0 0 0,0 0 0,0 1 0,0-1 0,0 0 0,0 0 0,0 0 0,0 0 0,0 0 0,0 0 0,0 0 0,0 1 0,0-1 0,0 0 0,0-21 0,0 24 0,0-10 0,0 26 0,0 4 0,0-1 0,-2-2 0,1-1 0,-1-1 0,2-9 0,0 4 0,0-9 0,0 3 0,0-7 0,0 2 0,0-2 0,0-10 0,2-1 0,1-12 0,2 1 0,-2-2 0,2-1 0,-2 1 0,2 3 0,-2-3 0,1 6 0,-4-2 0,4 3 0,-3 3 0,1 0 0,-1 4 0,0-1 0,1 0 0,-2 0 0,0 1 0,0-1 0,0-3 0,0 3 0,0-3 0,0 1 0,0 2 0,0-3 0,0 1 0,1 1 0,0-1 0,2 4 0,-3-1 0,3 3 0,-3-1 0,3 2 0,-3 0 0,2-1 0,-1 3 0,1-1 0,1 2 0,0 0 0,0 2 0,1 4 0,0 0 0,0 8 0,1 0 0,-3 4 0,1 4 0,-3 8 0,0-6 0,0 6 0,0-5 0,0 2 0,0 0 0,0-2 0,-3-3 0,0-1 0,-2-3 0,0-1 0,1-3 0,1 0 0,-1 0 0,4-3 0,-4 0 0,3-6 0,0 0 0,1-1 0,0-1 0,0 0 0,-2-2 0,0-5 0,0-7 0,0-16 0,2-1 0,0-18 0,0 8 0,0-14 0,0 18 0,0-16 0,0 21 0,0-12 0,0 11 0,0 3 0,0 1 0,2 8 0,-2 4 0,2 3 0,-2 6 0,0-1 0,0 3 0,0 0 0,0 0 0,0 2 0,-2 7 0,-1 6 0,-1 3 0,-2 5 0,-2 3 0,2-1 0,-5 8 0,4-4 0,-4 5 0,4-5 0,-2 4 0,4-7 0,-1 2 0,1-7 0,2-1 0,-1-3 0,3 0 0,-1-3 0,1-2 0,1-2 0,-2-4 0,2 3 0,-1-3 0,1 0 0,-2 0 0,1-1 0,-1-1 0,0-4 0,1-4 0,1-5 0,0-2 0,0-3 0,0-1 0,0-3 0,0 2 0,0-1 0,0 2 0,0-1 0,0 2 0,2 3 0,0 0 0,3 3 0,-1 3 0,-2 3 0,0 1 0,0 1 0,0 0 0,1 1 0,-2 1 0,2 1 0,1 0 0,-1 6 0,1-1 0,0 8 0,1-2 0,-3 3 0,3 4 0,-2 0 0,0 0 0,1 2 0,-3-5 0,4 6 0,-5-3 0,3 3 0,-3-3 0,0 3 0,0-6 0,0 2 0,0-3 0,0 0 0,0-1 0,0-1 0,0 1 0,0-5 0,0 5 0,0-4 0,0 4 0,0-5 0,0 5 0,-2-4 0,2-1 0,-2-1 0,2-3 0,0 1 0,0-2 0,-2-1 0,1-1 0,-2-1 0,-1 0 0,1-3 0,1-4 0,-1-2 0,2-7 0,-3 4 0,4-9 0,-4 6 0,3-2 0,-1 3 0,1 3 0,0 1 0,-1 2 0,1 0 0,0 0 0,-2 3 0,3-1 0,-2 1 0,1 2 0,1 2 0,-2 4 0,2 5 0,0 0 0,0 2 0,0-2 0,0 3 0,0-3 0,0-1 0,0 1 0,2-2 0,-2 1 0,3-4 0,-3 3 0,1-3 0,1 0 0,-2 0 0,1 0 0,-1 0 0,2 0 0,-2 0 0,2 0 0,-2 1 0,1-3 0,-1 2 0,3-3 0,-3-2 0,2-2 0,-4-4 0,0 0 0,-2 1 0,2 1 0,-2-1 0,4 3 0,-2-1 0,1 3 0,1-1 0,-2 2 0,4 8 0,0-2 0,3 9 0,-3-4 0,1-1 0,-1 1 0,0-2 0,2-1 0,-4-1 0,4 1 0,-4-3 0,2 1 0,-2-2 0,0 0 0,0 5 0,0 1 0,0 2 0,0 3 0,0-6 0,0 2 0,0-2 0,0-2 0,0-1 0,0-2 0,0 0 0,0 0 0,0 0 0,0 1 0,0-1 0,0 0 0,0 0 0,0 0 0,0 0 0,0 0 0,0 0 0,0 0 0,0 0 0,0 1 0,0-1 0,0 0 0,0 0 0,0 0 0,1-1 0,1-1 0,1-1 0,-1-1 0,-1-1 0,-1-1 0,0 0 0,0 0 0,0-1 0,0 1 0,0 0 0,0-2 0,0 1 0,0-1 0,0 0 0,0 1 0,0-1 0,0 2 0,0 0 0,0-1 0,0 1 0,0 0 0,0 0 0,0 0 0,0 0 0,0 0 0,0-1 0,0 1 0,0 3 0,0 3 0,0 1 0,0 2 0,0-3 0,0 0 0,0 0 0,0 0 0,0 0 0,0 0 0,0 0 0,0 1 0,0-1 0,0 0 0,0 0 0,0 0 0,0 0 0,0 0 0,0 0 0,0 0 0,0 0 0,0 1 0,0-1 0,0 0 0,-1-1 0,-1-1 0,-1-1 0,1-4 0,-1 2 0,2-3 0,-1 2 0,-1-2 0,2 1 0,-1-3 0,1 1 0,0 0 0,-2-1 0,2 3 0,0-1 0,-1 0 0,2 1 0,-2-3 0,2 3 0,0-3 0,0 3 0,0-3 0,0 4 0,0-5 0,0 3 0,0-1 0,0 1 0,0 2 0,0-1 0,0-1 0,0 2 0,-2-3 0,2 3 0,-1 0 0,1 0 0,0 3 0,0 3 0,0 6 0,0 1 0,0 0 0,0-4 0,0 1 0,0-1 0,0-1 0,0 1 0,0-3 0,0 0 0,0 0 0,0 0 0,0 0 0,0 0 0,0 0 0,0 0 0,0 1 0,0-1 0,0 0 0,0 0 0,0 0 0,0 0 0,0 0 0,0 0 0,0 0 0,0 1 0,0-1 0,0 0 0,0 0 0,0 0 0,0 0 0,0 0 0,0 0 0,0 0 0,0 0 0,0 1 0,0-1 0,0 0 0,0 0 0,0 0 0,0 0 0,0 0 0,0 0 0,0 0 0,0 1 0,0-1 0,0 0 0,0 0 0,1-1 0,-1 0 0,2 0 0,-2 1 0,1 0 0,0 0 0,1 0 0,-1 1 0,1-3 0,-1 2 0,1-3 0,-1 3 0,0-1 0,1 0 0,-2 0 0,1 0 0,1 0 0,-2 1 0,3-3 0,-3 3 0,3-3 0,-3 3 0,3-3 0,-3 3 0,3-3 0,-3 3 0,3-3 0,-2 3 0,1-1 0,-1 1 0,0 0 0,0-1 0,0 1 0,0-2 0,-1 2 0,0 1 0,0-1 0,0 0 0,0 0 0,0 0 0,0 0 0,0 0 0,2-1 0,-2 1 0,1-2 0,-1 2 0,0 1 0,0-1 0,2-2 0,-2 2 0,1-1 0,-1 1 0,2 0 0,-2 0 0,1 0 0,1-1 0,0 1 0,-1-1 0,2-1 0,-3 2 0,3-3 0,-2 3 0,1-3 0,-1 3 0,1-2 0,-1 1 0,1-1 0,-1 1 0,2-1 0,-2 2 0,2-3 0,-1 3 0,1-3 0,-3 3 0,3-3 0,-3 3 0,3-3 0,-1 2 0,0-1 0,0-1 0,0 2 0,1-2 0,0 1 0,0-1 0,0 2 0,-1-1 0,1 0 0,-1 0 0,-1 0 0,2 0 0,-1 0 0,1-1 0,-1 1 0,1 0 0,-2 0 0,1 0 0,1 0 0,-2 0 0,3 1 0,-1-2 0,-2 0 0,-1-2 0,0-1 0,-1-2 0,-1 1 0,0-3 0,-1 1 0,0-2 0,0 1 0,1-1 0,0 0 0,-2 0 0,4 1 0,-4-4 0,3 3 0,-1-3 0,0 1 0,2 1 0,-2-1 0,0-1 0,1 3 0,-1-3 0,0 4 0,2-1 0,-2 0 0,1 0 0,0 3 0,-1-3 0,2 5 0,-1-5 0,0 5 0,0-2 0,1-1 0,0 3 0,-2-3 0,2 3 0,-2-2 0,2 1 0,0-3 0,0 4 0,-1-4 0,1 1 0,-2 1 0,2 0 0,0 2 0,0 0 0,0-2 0,0 1 0,0-1 0,0 2 0,0-1 0,0-1 0,0 2 0,0-3 0,0 3 0,0 0 0,0 0 0,0 3 0,0 3 0,0 0 0,0 3 0,0-3 0,0 1 0,0 1 0,0-2 0,0 2 0,0 1 0,0-3 0,0 2 0,0-1 0,0-1 0,0 0 0,0 0 0,0 0 0,0 0 0,0 0 0,0 0 0,0 0 0,0 0 0,0 1 0,0-1 0,0 0 0,0 0 0,0 0 0,0 0 0,0 0 0,0 0 0,0 0 0,0 1 0,0-1 0,0 0 0,0 0 0,0 0 0,0 0 0,0 0 0,0 0 0,0 0 0,0 1 0,0-1 0,0 0 0,0 0 0,0 0 0,0 0 0,0 0 0,0 0 0,0 0 0,0 0 0,0 1 0,0-1 0,0 0 0,0 0 0,-1-1 0,-1-1 0,-1-1 0,0-1 0,0-1 0,1-1 0,-1 0 0,3-1 0,-3-1 0,1 2 0,0-3 0,-1 3 0,3-2 0,-2 1 0,1-1 0,0 0 0,-1 1 0,1-3 0,0 1 0,-1 1 0,2-3 0,-1 3 0,1-3 0,0 0 0,-2 2 0,2-1 0,-1 3 0,1-1 0,0 2 0,0 0 0,0 3 0,0 3 0,0 0 0,0 3 0,0-3 0,1 1 0,-1-1 0,2 0 0,-1 2 0,1-1 0,0 1 0,1-2 0,-3 0 0,3 0 0,-3 0 0,3 0 0,-2 0 0,1-1 0,-1 1 0,0-1 0,-1 1 0,1-2 0,0 2 0,2-1 0,-2 1 0,2 0 0,-1 0 0,1 0 0,-1 0 0,-1 0 0,2-1 0,-4 0 0,-3-4 0,0 0 0,-2-1 0,2-1 0,1 1 0,0 2 0,1-2 0,0 1 0,0 0 0,0-1 0,-1 3 0,2-3 0,-3 3 0,1-1 0,0 1 0,3 1 0,-1 1 0,3 1 0,-1 0 0,2 2 0,-1-1 0,0 3 0,0-4 0,-1 5 0,2-5 0,-3 2 0,3-1 0,-3-1 0,1 0 0,-1 0 0,2 0 0,-2 0 0,2 0 0,-1 0 0,-1 0 0,3 0 0,-3 1 0,3-3 0,-3 2 0,2-1 0,-1 0 0,0 0 0,1-1 0,-4-4 0,1-2 0,-4-1 0,3-1 0,-1 1 0,1-2 0,-2 0 0,2 1 0,-2-1 0,2-3 0,0 3 0,-2-3 0,3 4 0,-2-1 0,3 0 0,-2 0 0,0 1 0,2-1 0,-2 0 0,2 0 0,0 1 0,0-4 0,0 3 0,0-3 0,0 3 0,0 1 0,0-1 0,0 0 0,0 0 0,0 1 0,0-1 0,0 0 0,0 0 0,0 0 0,0 3 0,2-3 0,-1 5 0,2-2 0,-1 1 0,-1 1 0,0 0 0,0 1 0,0 2 0,0 4 0,-1-1 0,0 1 0,0 0 0,0-1 0,0 0 0,0 2 0,0-1 0,0 1 0,0-2 0,0 0 0,0 0 0,0 0 0,0 2 0,0-1 0,0 3 0,0-3 0,0 1 0,0-2 0,0 0 0,0 0 0,0 0 0,0 0 0,0 1 0,0-1 0,0 0 0,0 0 0,0 0 0,0 0 0,0 0 0,0 0 0,0 0 0,0 0 0,0 1 0,0-1 0,0 0 0,0 0 0,0 0 0,0 0 0,0 0 0,0 0 0,0 0 0,0 1 0,0-1 0,0 0 0,0 0 0,0 0 0,0 0 0,0 0 0,0 0 0,0 0 0,0 1 0,0-1 0,0 0 0,0 0 0,0 0 0,0 0 0,0 0 0,0 0 0,0 0 0,0 0 0,0 1 0,0-1 0,0 0 0,0 0 0,0 0 0,0 0 0,0 0 0,0 0 0,0 0 0,0 1 0,0-1 0,0 0 0,0 0 0,0 0 0,1-1 0,0 0 0,2 0 0,-3 1 0,1 0 0,1 0 0,-2 1 0,1-1 0,1 0 0,-2 0 0,2 0 0,-2 0 0,1-1 0,-1 1 0,3-3 0,-3 3 0,0-3 0,-1 1 0,-3-1 0,1-1 0,0-1 0,0-1 0,0 0 0,-1-2 0,1 1 0,0-1 0,0 2 0,-1 0 0,3-1 0,-2 1 0,1 0 0,0 0 0,0 0 0,0 0 0,-1 0 0,1-1 0,-1 3 0,3-2 0,-3 1 0,1-1 0,-1 0 0,0 0 0,0 0 0,1-1 0,-1 3 0,3-2 0,-2 1 0,1 0 0,3 6 0,-1-2 0,2 5 0,-1-6 0,-1 1 0,-1 1 0,2-1 0,-2 1 0,1 0 0,-1 0 0,2 0 0,-2 0 0,1-1 0,0 1 0,0-2 0,-1 3 0,1-3 0,0 2 0,0-1 0,-1 1 0,0 0 0,1 0 0,0 0 0,0 0 0,-1 0 0,0 0 0,0 1 0,0-1 0,2-2 0,-2 2 0,1-1 0,-1 1 0,0 0 0,0 0 0,2-1 0,-2 1 0,1-2 0,1 1 0,-1 0 0,3-2 0,-3 1 0,1 1 0,-1-1 0,-1 2 0,3-3 0,-3 3 0,3-2 0,-2 1 0,1-1 0,0 1 0,1-1 0,-1 2 0,1-3 0,-3 3 0,3-3 0,-3 3 0,3-3 0,-1 1 0,1 1 0,0-2 0,-1 3 0,0-3 0,0 2 0,1-1 0,0-1 0,-1 3 0,1-2 0,-2 1 0,3-1 0,-3 1 0,2-1 0,-3 2 0,3-3 0,-1 1 0,1-1 0,0 0 0,0 0 0,0 0 0,0 0 0,1 0 0,-1 0 0,0 0 0,0 0 0,0 0 0,-1-1 0,-1-1 0,-1-3 0,0-1 0,0-2 0,0 1 0,0-1 0,0 0 0,0 0 0,0-2 0,0 1 0,0-1 0,0-1 0,0 3 0,0-5 0,0 2 0,0-3 0,0 0 0,0 0 0,0 0 0,0 0 0,0 0 0,0 0 0,0 0 0,0 1 0,0-1 0,0 0 0,2 0 0,-1 0 0,3 0 0,-4-3 0,4 2 0,-3-2 0,3 3 0,-4 0 0,3-3 0,-1 2 0,0-2 0,1 3 0,1 0 0,-2 0 0,3 3 0,1-6 0,-2 10 0,2-6 0,-3 9 0,0-1 0,0 3 0,1-1 0,-1 3 0,0-2 0,0 2 0,0 0 0,0 0 0,0 0 0,0 0 0,0 2 0,1 2 0,1 1 0,-1 3 0,4 0 0,-4-1 0,1 1 0,-1 0 0,0 0 0,0-1 0,0 4 0,0-3 0,1 5 0,-1-4 0,0 1 0,-2-2 0,1 0 0,-2-3 0,0 0 0,-1-1 0,0-1 0,0 0 0,0 0 0,-3-1 0,1-1 0,-4-1 0,3 0 0,0-1 0,1-3 0,-1-2 0,3-2 0,-2-2 0,2 1 0,0-4 0,0 2 0,0 0 0,0-2 0,0 4 0,0 1 0,0 0 0,0 5 0,2-4 0,0 3 0,3-2 0,4 5 0,-1-3 0,2 4 0,-2-2 0,0 2 0,-3 0 0,3 0 0,-5 0 0,2 0 0,-1 0 0,-1 0 0,0 0 0,0 0 0,0 0 0,-1-2 0,0 2 0,0-3 0,1 3 0,0-1 0,1 1 0,-1 0 0,0 0 0,0 0 0,-1 0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0:57:32.175"/>
    </inkml:context>
    <inkml:brush xml:id="br0">
      <inkml:brushProperty name="width" value="0.35" units="cm"/>
      <inkml:brushProperty name="height" value="0.35" units="cm"/>
      <inkml:brushProperty name="color" value="#FFFFFF"/>
    </inkml:brush>
  </inkml:definitions>
  <inkml:trace contextRef="#ctx0" brushRef="#br0">1028 0 24575,'79'0'0,"6"0"0,-12 0 0,15 5 0,-6 6 0,-14 0 0,8 5 0,-18-7 0,7 1 0,-3 0 0,-7-1 0,0 0 0,1-4 0,14 4 0,-22-8 0,19 4 0,-23-5 0,5 0 0,4 4 0,-16-3 0,9 3 0,-10 0 0,-1-3 0,5 3 0,-10-1 0,4-2 0,-5 2 0,5-3 0,8 0 0,0 0 0,0 0 0,-2 0 0,-5 0 0,6 0 0,13-7 0,-15 2 0,8-6 0,-19 4 0,1 3 0,-5-2 0,-1 5 0,0-5 0,-3 6 0,3-4 0,-4 4 0,-1-2 0,1 1 0,-1-2 0,5 3 0,-3 0 0,3 0 0,0 0 0,-3 0 0,3 0 0,0 0 0,-4 0 0,5 0 0,-6 0 0,13 0 0,-9 0 0,14 0 0,-12 0 0,5 0 0,-1 0 0,1 0 0,-5 0 0,4 0 0,-4 0 0,0 0 0,4 0 0,-8 0 0,3 0 0,-5 0 0,1 0 0,-1 0 0,5 0 0,-3 0 0,3 0 0,-4 0 0,-1 0 0,1 0 0,-1 0 0,-3 0 0,-1 0 0,-4 0 0,-2 0 0,3 0 0,-4 0 0,4 0 0,-2 2 0,-43-2 0,20 2 0,-51-2 0,26 0 0,-17 0 0,1-4 0,-15 3 0,-5-8 0,-15 8 0,0-4 0,22 5 0,-17 0 0,25 0 0,7 0 0,-1 0 0,-5 0 0,3 0 0,1 0 0,-2 0 0,-32 0 0,9 0-591,-1 0 591,-18 5 0,48-2 0,0 1 0,-3 2 0,-2 0 0,-4 3 0,0 1-492,-1 0 0,-1 0 359,-5 3 0,1 1 133,4-2 0,1 1 0,0 0 0,2 0-236,8-4 1,1 0 235,-1 3 0,3-2 0,-15 1 0,12-3 0,0 1 0,-9 0 0,-38 2 0,26 0 0,0-1-47,1 0 47,-1-4 0,-8-2 0,7-4 538,7 0-538,-2 0 983,10 0-714,-14 0 247,8 0-516,7 0 53,10 0-53,6 0 0,5 0 0,2 0 0,5 0 0,1-3 0,3 2 0,-2-5 0,7 2 0,-3 0 0,4-1 0,-4 4 0,7-2 0,-3 1 0,12 2 0,0-3 0,-3 3 0,61 0 0,-5 0 0,22 0 0,10 0-492,-8 0 0,2 0 0,25 3 0,3 2 376,-33-1 1,0 2-1,-1 0 116,22 1 0,1 3 0,-22-1 0,2 2 0,-1-1-492,27-1 0,0-1 164,-27 2 0,0 1 0,0-2 65,32 0 1,-2 0-230,-12 5 0,-3 0 215,-8-6 1,-3-1-99,-5 3 0,-1 0 375,-5-4 0,-1 0 0,-5 1 0,0-1 0,0 0 0,0 0 491,-4-3 1,0 1-379,3 2 1,0-1-114,38-4 0,7 9 0,-9-8 983,-22 6 0,8-7 0,-18 7 0,0-7 0,-4 8-768,-18-8 455,-2 5-670,-10-5 85,-1 2-85,-4-3 0,-1 0 0,1 3 0,4-2 0,-3 2 0,7-3 0,-3 0 0,5 0 0,0 0 0,-5 0 0,4 0 0,-9 0 0,4 0 0,-8 0 0,3 0 0,-7 0 0,3 0 0,-4 0 0,1 0 0,-1 0 0,-2 0 0,1 0 0,-53-13 0,12 6 0,-53-11 0,20 8 0,-14-1 0,5 1 0,-14-1 0,6 0-750,-17 5 750,49 1 0,-1-1-492,-8 2 0,-2 1 400,-5 0 1,-2-1 91,-4-2 0,-2 0-492,-11 5 0,0 0 98,6-2 0,-2 0 394,-9 3 0,-1 0 0,10 0 0,2 0 0,-1 0 0,1 0 0,5 0 0,5 0-842,-23 0 842,17 0 0,4 0 0,14 0 0,-15 0 0,-1 0 0,8 0 130,12 0 0,-1 0-130,-19 4 0,-15-2 0,6 7 0,-8-3 0,-9 1 0,7 3 0,-7-4 0,31 0 0,-9 3 983,27-3-948,-13 3 948,14 0-148,7-1 148,8-3-960,14-2 406,-3 0-429,15-3 0,-3 3 0,42-3 0,-6 0 0,45 5 0,-12 0 0,22 6-492,-31-5 0,3 0 461,2-3 0,5 0-297,9-1 0,7 1 0,-6-2-164,-2-1 0,0 0 441,10 0 0,9 0 0,-6 0 51,-1 0 0,0 0 0,-11 0 0,4 0 0,0 0-328,-1 0 0,0 0 0,0 0 0,0 0 0,0 0 0,-1 0 55,31 0 0,-2 0-219,-5 0 0,-3 0 219,-10 0 0,-4 0 326,-8 0 1,-4 0-54,31 4 0,-32-1 0,-3 1 0,-1 2 0,6 1 0,2-2 0,4-3 491,-22 3 1,1 0-76,37-4-416,-14 4 0,5-5 983,-21 0 0,3 0 0,-5 0 0,1 0 0,-1 0-520,-8 0-136,-7 0-327,-6 0 0,-5 0 0,-7 0 0,-5 0 0,-3 0 0,7 0 0,-9 0 0,5 0 0,-4 0 0,-2-3 0,5 0 0,-6-2 0,7 2 0,-7-2 0,0 2 0,-1 1 0,-3-2 0,2 2 0,1-1 0,-3 0 0,5 0 0,-4-1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1:05:26.469"/>
    </inkml:context>
    <inkml:brush xml:id="br0">
      <inkml:brushProperty name="width" value="0.2" units="cm"/>
      <inkml:brushProperty name="height" value="0.2" units="cm"/>
      <inkml:brushProperty name="color" value="#FFFFFF"/>
    </inkml:brush>
  </inkml:definitions>
  <inkml:trace contextRef="#ctx0" brushRef="#br0">1388 1 24575,'-21'0'0,"1"0"0,5 0 0,-4 0 0,10 0 0,-10 0 0,9 0 0,-4 0 0,6 0 0,0 0 0,-6 4 0,5-3 0,-5 4 0,6-5 0,0 0 0,3 3 0,-2-2 0,2 3 0,-3-4 0,0 0 0,0 0 0,-1 0 0,1 0 0,0 0 0,0 0 0,-1 0 0,1 0 0,0 0 0,0 0 0,0 0 0,-1 0 0,1 0 0,0 0 0,0 0 0,-1 0 0,1 0 0,0 0 0,0 0 0,-1 0 0,1 0 0,0 0 0,0 0 0,0 0 0,-1 0 0,1 0 0,0 0 0,0 0 0,-1 0 0,1 0 0,0 0 0,0 3 0,-1-2 0,1 3 0,0-4 0,0 0 0,0 0 0,-1 0 0,1 0 0,0 0 0,0 0 0,-1 0 0,1 0 0,0 3 0,0-2 0,-1 3 0,1-4 0,0 0 0,0 0 0,0 0 0,-1 0 0,1 0 0,0 0 0,0 0 0,-6 0 0,4 0 0,-3 0 0,5 0 0,-1 0 0,1 0 0,-5 0 0,3 0 0,-4 0 0,6 0 0,0 0 0,0 0 0,-1 0 0,1 0 0,0 0 0,0 0 0,-6 0 0,5 0 0,-5 0 0,6 0 0,0 0 0,-6 0 0,4 0 0,-3 0 0,-1 0 0,5 0 0,-5 0 0,6 0 0,0 0 0,-1 0 0,1 0 0,0 0 0,0 0 0,-1 0 0,1 0 0,0 0 0,-6 0 0,5 0 0,-5 0 0,6 0 0,0 0 0,0 0 0,-1 0 0,1 0 0,0 0 0,0 0 0,-1 0 0,1 0 0,0 0 0,0 0 0,-1 0 0,1 0 0,0 0 0,0 0 0,0 0 0,-1 0 0,1 0 0,0 0 0,0 0 0,-1 0 0,1 0 0,0 0 0,0 0 0,-1 0 0,1 0 0,0 0 0,0 0 0,0 0 0,3 4 0,-2-4 0,2 4 0,-3-4 0,0 0 0,-1 0 0,1 0 0,0 0 0,0 0 0,-1 0 0,1 0 0,4 0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0:48:26.614"/>
    </inkml:context>
    <inkml:brush xml:id="br0">
      <inkml:brushProperty name="width" value="0.05" units="cm"/>
      <inkml:brushProperty name="height" value="0.05" units="cm"/>
      <inkml:brushProperty name="color" value="#AAAAA8"/>
    </inkml:brush>
  </inkml:definitions>
  <inkml:trace contextRef="#ctx0" brushRef="#br0">0 0 24575,'0'5'0,"0"-1"0,0-1 0,0 1 0,0-1 0,1-2 0,0 2 0,2-2 0,-3 1 0,3-1 0,-2 1 0,2 0 0,1 0 0,-3 1 0,2-3 0,-3 3 0,3-3 0,-1 1 0,0 1 0,0-2 0,0 3 0,1-3 0,-1 3 0,1-3 0,-3 3 0,3-3 0,-3 3 0,3-1 0,-3 1 0,3-1 0,-1 1 0,1-2 0,0 2 0,0-1 0,-1 1 0,-1-1 0,1-1 0,-2 2 0,3-1 0,-3 1 0,3-1 0,-3 0 0,3-1 0,-3 2 0,3-2 0,-3 2 0,3-1 0,-3 1 0,2-1 0,-2 1 0,1-2 0,0 2 0,0-1 0,0 0 0,0 0 0,1-1 0,-1 1 0,0 0 0,0 0 0,1 1 0,0-2 0,1 1 0,-2 1 0,3-3 0,-3 3 0,1-1 0,-1-1 0,-1 2 0,2-1 0,-1 0 0,-1 0 0,3-1 0,-2 2 0,1-3 0,-1 3 0,1-3 0,-1 3 0,0-2 0,1 1 0,-2 1 0,3-3 0,-3 3 0,1-1 0,1 0 0,-2 0 0,3-1 0,-3 1 0,3-1 0,-3 1 0,2 0 0,-1 0 0,-1 1 0,3-3 0,-2 3 0,1-3 0,-1 3 0,1-3 0,-1 3 0,-1-3 0,-2 2 0,-1-4 0,0 2 0,0-1 0,-1-1 0,1 0 0,0 1 0,0-2 0,0 3 0,0-3 0,-1 1 0,1 0 0,2-1 0,-2 3 0,1-3 0,-1 2 0,0-1 0,0 0 0,1 1 0,-1 1 0,3-3 0,-3 3 0,1-2 0,0 1 0,0 0 0,1-1 0,0 0 0,1-1 0,1 1 0,1 1 0,1 1 0,0 1 0,0-1 0,0 2 0,-1-1 0,1-1 0,-3 3 0,3-3 0,-3 3 0,3-2 0,-1 1 0,1-1 0,-1 1 0,0-1 0,0 2 0,1-3 0,-1 3 0,1-3 0,-2 1 0,3 1 0,-1-1 0,0 1 0,0 1 0,0-3 0,0 3 0,0-3 0,0 3 0,0-2 0,0 0 0,-1 0 0,1 0 0,-1 1 0,1-1 0,-1 1 0,0-1 0,0 0 0,0 1 0,-1-1 0,0 1 0,0 1 0,2-3 0,-2 2 0,1-1 0,1-1 0,-3 3 0,3-3 0,-3 3 0,3-3 0,-3 3 0,0-2 0,-1 0 0,-3-1 0,1 0 0,0 0 0,0 0 0,0 0 0,0 0 0,1-1 0,-1 0 0,1-2 0,-1 3 0,0-3 0,0 1 0,0 1 0,0-2 0,0 3 0,-1-3 0,1 1 0,0 0 0,0-1 0,0 3 0,0-3 0,-1 3 0,3-3 0,-2 3 0,1-2 0,0 1 0,0 1 0,1-3 0,-2 1 0,3-1 0,-3 1 0,3-1 0,-3 2 0,1-2 0,1-1 0,-2 3 0,3-2 0,-3 3 0,2-3 0,-1 2 0,1-1 0,1 1 0,3 4 0,1-2 0,0 5 0,-1-6 0,0 3 0,1-2 0,-1 2 0,0-1 0,-1 1 0,0-3 0,-1 3 0,1-3 0,-1 3 0,1-3 0,-1 3 0,2-2 0,-2 0 0,1 0 0,1 0 0,-3 1 0,3-1 0,-1 0 0,1 1 0,0-2 0,0 3 0,0-3 0,0 3 0,0-3 0,0 2 0,0-1 0,1-1 0,-3 3 0,2-3 0,-1 2 0,-6-2 0,0 0 0,-3-2 0,1 2 0,3-3 0,0 1 0,0 1 0,0-2 0,0 3 0,1-3 0,-1 2 0,1 0 0,1 0 0,-2 0 0,1-2 0,-1 2 0,0-1 0,1-1 0,-1 1 0,1-1 0,-1 0 0,0 0 0,0 0 0,0 0 0,0-1 0,1 1 0,-1 2 0,3-2 0,-2 1 0,1 0 0,1-1 0,-3 2 0,3-2 0,-3-1 0,2 1 0,-1 2 0,1-2 0,0 1 0,-1 0 0,2-1 0,-3 3 0,3-3 0,-3 2 0,3-3 0,-3 3 0,3-2 0,-2 1 0,1-1 0,-1 0 0,0 0 0,0-1 0,0 1 0,0 0 0,1 0 0,-1 1 0,0 0 0,1 0 0,-2 0 0,3-1 0,-3 1 0,2-1 0,-1 2 0,1-2 0,-2 2 0,3-1 0,-1 0 0,-1 0 0,2-1 0,-3 3 0,3-3 0,-3 1 0,1-1 0,-1 2 0,1-2 0,0 2 0,1-1 0,0 0 0,-1 0 0,2-1 0,-3 2 0,3-3 0,-3 3 0,3-2 0,-3 1 0,3-1 0,-3 1 0,2-1 0,0 3 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0:50:25.104"/>
    </inkml:context>
    <inkml:brush xml:id="br0">
      <inkml:brushProperty name="width" value="0.05" units="cm"/>
      <inkml:brushProperty name="height" value="0.05" units="cm"/>
      <inkml:brushProperty name="color" value="#D4D4D4"/>
    </inkml:brush>
  </inkml:definitions>
  <inkml:trace contextRef="#ctx0" brushRef="#br0">103 248 24575,'0'5'0,"0"0"0,0-3 0,0 1 0,0-1 0,0 1 0,0-1 0,0 1 0,0-1 0,0 1 0,-1-1 0,1 1 0,-1-1 0,1 1 0,0-1 0,0 2 0,0-1 0,0 1 0,0-1 0,0-1 0,0 1 0,0-1 0,0 1 0,0-1 0,-1 1 0,0-1 0,0 1 0,1-1 0,0 1 0,0-1 0,0 1 0,0-1 0,0 1 0,0-1 0,0 1 0,0-1 0,0 0 0,0 1 0,0-1 0,0 1 0,0-1 0,0 1 0,0-1 0,0 1 0,0-1 0,0 1 0,0-1 0,0 1 0,0-1 0,0 1 0,0-1 0,0 1 0,0-1 0,0 1 0,0-1 0,1 1 0,0-1 0,0 1 0,-1-1 0,0 1 0,0-1 0,0 0 0,0 1 0,0-8 0,0 2 0,-1-5 0,0 2 0,0 3 0,1-2 0,0 2 0,0-3 0,0 3 0,0-3 0,0 3 0,0-3 0,0 2 0,0-2 0,0 0 0,0-3 0,-1 2 0,0-1 0,0 2 0,0 0 0,0 1 0,0-1 0,1 3 0,-1-1 0,1 2 0,-2-1 0,2 1 0,0-1 0,0 1 0,-1-1 0,1 1 0,-1-3 0,1 3 0,0-3 0,0 3 0,0-1 0,0 1 0,0-1 0,0 1 0,0-1 0,0 1 0,0-1 0,0 3 0,0 5 0,0-1 0,0 5 0,0-6 0,0 1 0,0-2 0,0 3 0,0-3 0,0 4 0,0-3 0,0 1 0,0 0 0,0 1 0,0-1 0,0 2 0,0-1 0,0 1 0,0-2 0,0 2 0,0-3 0,0 1 0,0-1 0,0-1 0,0 1 0,0-1 0,0 1 0,0-1 0,0 0 0,0 1 0,0-1 0,0 1 0,0-1 0,0 1 0,0-1 0,0 1 0,0-1 0,0 1 0,1-2 0,-1 1 0,1-6 0,-1 1 0,-1-6 0,1 3 0,-2 0 0,2 0 0,0 0 0,-1-1 0,1 3 0,-2-2 0,2 3 0,0-3 0,0 3 0,0-1 0,0 2 0,0-1 0,0 1 0,0-1 0,0 1 0,0-1 0,-1 2 0,1-2 0,-1 2 0,1-1 0,0-1 0,0 1 0,0-1 0,0 0 0,0 1 0,0-1 0,-1 2 0,0-1 0,0 8 0,1-3 0,0 6 0,0-3 0,0 1 0,0-1 0,0 0 0,0 0 0,0 0 0,0 0 0,0 1 0,0-1 0,0 0 0,0 2 0,0-1 0,0 1 0,0-3 0,0 1 0,0-4 0,-1 3 0,1-3 0,-1 1 0,1-1 0,0 0 0,0 1 0,0-1 0,-2-6 0,2 2 0,-2-7 0,1 4 0,0 1 0,0-2 0,0 2 0,0-3 0,1 1 0,-1 0 0,0 0 0,0 0 0,1-1 0,0 1 0,-1 2 0,0-1 0,0 1 0,1 1 0,0-1 0,0 2 0,-1-1 0,1 1 0,-1-1 0,0 1 0,0-1 0,-1 2 0,2-2 0,-2 2 0,1 1 0,0 2 0,1 2 0,0 2 0,0 1 0,0-1 0,0-2 0,0 2 0,0-3 0,0 3 0,0-3 0,0 2 0,0-2 0,0 1 0,0-1 0,0-1 0,0 1 0,0-1 0,0 1 0,0-1 0,0 1 0,0-1 0,0 1 0,0-1 0,0 1 0,0-1 0,0 1 0,0-1 0,0 0 0,0-6 0,0 3 0,0-6 0,0 4 0,0 1 0,0-1 0,0 1 0,0-1 0,0 1 0,0-1 0,0 1 0,0-1 0,0 1 0,0-1 0,0 1 0,0-1 0,0 1 0,0-1 0,0 1 0,0-1 0,0 1 0,0-1 0,0 1 0,0-1 0,0 1 0,0-1 0,0 1 0,0-1 0,0 0 0,0 1 0,0-1 0,0 1 0,0-1 0,0 1 0,0-1 0,0 1 0,0-1 0,0 1 0,0-1 0,0 1 0,0-1 0,0 1 0,0-1 0,0 1 0,-1 0 0,1 0 0,-1 1 0,1-2 0,0 1 0,0-1 0,0 1 0,-1 0 0,0 0 0,0 1 0,1-2 0,0-3 0,0 1 0,0-4 0,0 3 0,0 2 0,-1-2 0,0 3 0,0-1 0,1 1 0,-1 1 0,1-1 0,-1 1 0,1-1 0,-2 2 0,2-2 0,-1 2 0,1-1 0,0-1 0,0 1 0,0-1 0,0 1 0,0-1 0,0 0 0,0 1 0,0-1 0,0 1 0,0-1 0,0 1 0,0-1 0,0 1 0,0-1 0,0 1 0,0-1 0,0 1 0,0-1 0,0 1 0,0-1 0,0 1 0,0-1 0,0-1 0,0 3 0,1-1 0,1 5 0,0-2 0,1 1 0,-1-2 0,0 0 0,1 0 0,-1 0 0,0 1 0,-6-1 0,2 1 0,-4-1 0,4 0 0,-1 0 0,1 0 0,-1 0 0,2-1 0,-1 1 0,0-1 0,1 0 0,0-1 0,0 1 0,0-1 0,0 0 0,1 0 0,-1 0 0,1 0 0,0 2 0,2 1 0,1 1 0,1 1 0,-2 0 0,1-1 0,-2 1 0,1-2 0,-2 1 0,2 0 0,-2 0 0,0 1 0,0-1 0,0 1 0,0-1 0,1-1 0,-1 2 0,1-2 0,-1 2 0,0-1 0,0 0 0,0 1 0,0-1 0,0 1 0,0-1 0,1 1 0,-1-1 0,2 1 0,-2-1 0,0 1 0,0-1 0,0 1 0,0-1 0,1 1 0,-1-1 0,1 1 0,-1 1 0,0-1 0,1 1 0,-1-2 0,1 1 0,-1-1 0,0 1 0,0-1 0,0 1 0,0-1 0,0 1 0,0-1 0,0 1 0,0-1 0,0 1 0,0-1 0,0 1 0,0-1 0,0 1 0,0-1 0,0 0 0,0 1 0,0-1 0,0 1 0,0-1 0,0 1 0,0-1 0,0 1 0,0-1 0,0-13 0,6-10 0,-5 5 0,4-2 0,-6 21 0,0-1 0,0 1 0,1-1 0,-2 1 0,1-1 0,0 1 0,0-1 0,1 1 0,-1-1 0,1 1 0,-2-1 0,2 0 0,-1 1 0,1-1 0,0 1 0,0-1 0,-1 1 0,1 1 0,-1-1 0,1 1 0,0-1 0,0-1 0,0 0 0,0 1 0,0-1 0,0 1 0,0-1 0,-2 1 0,2-1 0,-1 1 0,1-1 0,0 1 0,0-1 0,0 1 0,0-1 0,0 1 0,0-1 0,0 1 0,0-1 0,0 1 0,0-1 0,0 1 0,0-1 0,0 1 0,0-1 0,0 1 0,0-1 0,0 0 0,0 1 0,0-1 0,0 1 0,0-1 0,0 1 0,0-1 0,0 1 0,0-1 0,0 1 0,0-1 0,0 1 0,0-1 0,0 1 0,0-1 0,0 1 0,0-1 0,0 1 0,0-1 0,0 1 0,0-1 0,0 1 0,0-1 0,0 1 0,0-1 0,0 0 0,0 1 0,0-1 0,0 1 0,0-1 0,0 1 0,0-1 0,0 1 0,0-1 0,0 1 0,0-1 0,0 1 0,0-1 0,0 1 0,0-1 0,0 1 0,0-1 0,0 1 0,0-1 0,-1 0 0,1 0 0,-1-1 0,1 2 0,0-1 0,0 1 0,-2-2 0,2 1 0,-1-1 0,1 2 0,0-1 0,-1 0 0,1 0 0,-1-1 0,1 2 0,0-1 0,0 1 0,0-1 0,-2 0 0,2 0 0,-1-1 0,1 2 0,0-1 0,0 1 0,0-1 0,0 1 0,0-1 0,0 1 0,0-1 0,0 1 0,0-1 0,0 1 0,0-1 0,0 1 0,0-1 0,0 1 0,0-1 0,0 0 0,0 1 0,0-1 0,0 1 0,0-1 0,0 1 0,0-1 0,0 1 0,0-1 0,0 1 0,0-1 0,0 1 0,0-1 0,0-6 0,0 3 0,0-6 0,0 4 0,0 1 0,0-1 0,0 1 0,1 0 0,-1 0 0,1 1 0,-1-2 0,2 1 0,-2-1 0,1 0 0,-1 1 0,1-1 0,-1 1 0,1-1 0,-1 1 0,2-1 0,-2 1 0,1-1 0,0 1 0,0-1 0,1 1 0,0-1 0,-1 1 0,1-1 0,0 1 0,-2-1 0,2 1 0,-1-1 0,1 2 0,-2 4 0,2-2 0,0 4 0,0-5 0,0 1 0,-1 0 0,0 2 0,-1-1 0,2 1 0,-1-1 0,1 0 0,-2 1 0,1-1 0,0 0 0,0 0 0,0-1 0,-1 2 0,0-1 0,0 1 0,0-1 0,0 1 0,0-1 0,0 1 0,0-1 0,0 1 0,0-1 0,0 1 0,0-1 0,0 1 0,0-1 0,0 1 0,0-1 0,0 1 0,0-1 0,0 1 0,0-1 0,0 1 0,0-1 0,0 0 0,0 1 0,0-1 0,0 1 0,-1-2 0,-1 1 0,0 0 0,-1-1 0,1 0 0,-1-1 0,2 1 0,0 1 0,1 0 0,0 1 0,0-1 0,0 1 0,0-1 0,0 1 0,-3-2 0,2 1 0,-2 0 0,3 0 0,0 1 0,-1-1 0,0-1 0,-1 2 0,1-7 0,1 2 0,0-3 0,0 2 0,0 0 0,0 1 0,0-1 0,0 1 0,0-1 0,0 1 0,0-1 0,0 1 0,0 2 0,-2 0 0,1 2 0,-2 1 0,2-1 0,1 1 0,-3-1 0,2 1 0,0-1 0,-2 0 0,3 0 0,-2-2 0,2 2 0,-3-1 0,2 0 0,0 0 0,0 0 0,3 0 0,-1 1 0,3-2 0,-2 0 0,1 0 0,-1 0 0,1 0 0,-1 0 0,1 0 0,-1 0 0,1 0 0,-1 0 0,1 0 0,-1 0 0,1 0 0,-1 0 0,1 0 0,-1 0 0,1 0 0,-1 0 0,1 0 0,-1 0 0,-6 0 0,4 1 0,-7 0 0,5 0 0,0 2 0,-1-3 0,2 2 0,-1-2 0,0 3 0,0-3 0,-1 2 0,1-2 0,-1 1 0,1-1 0,-1 2 0,1-2 0,0 2 0,0-2 0,2 3 0,-2-3 0,5 1 0,-2-1 0,3 0 0,-1 0 0,1 0 0,-1 0 0,1 0 0,0 0 0,-1 0 0,1 0 0,-2 0 0,1 0 0,-1 0 0,1 0 0,-1 0 0,1 0 0,-2-1 0,1 1 0,0-2 0,0 2 0,1 0 0,-1 0 0,1 0 0,-1 0 0,1 0 0,-1 0 0,-6 0 0,3 0 0,-6 0 0,4 0 0,0 0 0,1 0 0,-1 0 0,1 0 0,-1 0 0,1 0 0,-1 0 0,1 0 0,-1 0 0,1 0 0,-1 0 0,1 0 0,-1 0 0,1 0 0,-1 0 0,1 0 0,-1 0 0,1 0 0,-1 0 0,1 0 0,-1 0 0,1 0 0,-1 0 0,1 0 0,-1 0 0,1 0 0,-1 0 0,1 2 0,-1-2 0,1 1 0,0 0 0,0-1 0,1 1 0,-2 0 0,1 0 0,0-1 0,1-2 0,1 0 0,1-2 0,0 1 0,0-1 0,-1 1 0,1 1 0,-1-1 0,2 1 0,-2-1 0,1 1 0,-1-1 0,1 0 0,0 1 0,-1-1 0,1 1 0,1-1 0,-2 1 0,2-1 0,-2 1 0,1-1 0,1 1 0,-2-1 0,1 1 0,0-1 0,-1 1 0,3-1 0,-3 1 0,1-1 0,0 2 0,-1-1 0,2 0 0,-1 0 0,1-1 0,-2 1 0,1-1 0,0 2 0,0-1 0,0 0 0,-1 0 0,1 0 0,-1 0 0,2 1 0,-1-2 0,1 2 0,-2 4 0,1-1 0,-1 4 0,-1-4 0,1 1 0,-1-1 0,1 1 0,0-1 0,0 1 0,-1-1 0,0 1 0,-1-1 0,2 1 0,-2-1 0,1 1 0,-1-2 0,2 1 0,-2 0 0,1 0 0,0 1 0,0-2 0,1 1 0,-2 0 0,1 0 0,-1 1 0,2-1 0,-2-1 0,1 2 0,-1-2 0,2 1 0,-3 1 0,2-1 0,0 1 0,-2-1 0,3 1 0,-2-2 0,2 1 0,-3-1 0,3 1 0,-2-1 0,2 2 0,-3-1 0,2 1 0,0-1 0,1 0 0,1-1 0,1-1 0,1 0 0,-1 0 0,1 0 0,-1 0 0,1 0 0,-1 0 0,1 0 0,-1 0 0,1 0 0,-1 0 0,1 0 0,-1 0 0,1 0 0,-1 0 0,1 0 0,-1 0 0,1 0 0,-1 0 0,1 0 0,-1 0 0,1 0 0,-1 0 0,0 0 0,1 0 0,-1 0 0,1 0 0,-1 0 0,1 0 0,-1 0 0,1 0 0,-1 0 0,1 0 0,-1 0 0,1 0 0,-1 0 0,1 0 0,-1 0 0,1 0 0,-2-1 0,1 0 0,0 0 0,0 0 0,1 1 0,-1-2 0,1 1 0,-1-1 0,1 2 0,-1-2 0,0 1 0,-1 0 0,-4 1 0,0 0 0,-2 0 0,3 0 0,-1 0 0,1 0 0,-1 0 0,1 0 0,-1 0 0,1 0 0,-1 0 0,1 0 0,-1 0 0,1 0 0,-1 0 0,1 0 0,-1 0 0,1 0 0,-1 0 0,1 0 0,-1 0 0,1 0 0,-1 0 0,1 0 0,-1 0 0,1 0 0,-1 0 0,1 0 0,-1 0 0,1 0 0,-1 0 0,0 0 0,1 1 0,-1 0 0,1 0 0,-1-1 0,1 0 0,1 1 0,-2-1 0,7 1 0,-1-1 0,3 0 0,0 0 0,-1 0 0,1 0 0,0 0 0,-2 0 0,2 0 0,-1 0 0,-1 0 0,2 0 0,-3 0 0,3-1 0,-3 0 0,1 0 0,-2 0 0,1 1 0,-1-2 0,1 2 0,-1 0 0,1 0 0,-1 0 0,1-1 0,-1 1 0,0-1 0,1 1 0,-1 0 0,1 0 0,-1-1 0,1 1 0,-1-2 0,1 2 0,-1 0 0,0-1 0,0 1 0,-1-1 0,-5 1 0,3 0 0,-8 0 0,6 0 0,-1 0 0,0 1 0,1 0 0,-1 0 0,1-1 0,1 0 0,-1 0 0,1 0 0,-1 1 0,-1-1 0,1 1 0,-1-1 0,1 0 0,1 0 0,-1 2 0,-1-2 0,1 1 0,-2-1 0,2 0 0,-2 1 0,3-1 0,-1 1 0,1-1 0,-1 0 0,1 0 0,-1 0 0,1 2 0,-1-2 0,1 1 0,-1-1 0,1 0 0,-1 0 0,2 1 0,-1-1 0,0 1 0,0-1 0,-1 0 0,1 0 0,-1 0 0,-1 0 0,3 0 0,7 0 0,-2 0 0,5 0 0,-5 0 0,-1 0 0,1 0 0,0 0 0,-1 0 0,1 0 0,0-1 0,-1 1 0,3-2 0,-3 2 0,2 0 0,0 0 0,-1-1 0,2 1 0,-3-1 0,3 1 0,-3-1 0,1 0 0,-2 0 0,1 1 0,0 0 0,0 0 0,0-1 0,-1 1 0,-1-1 0,2 1 0,-1 0 0,1-1 0,-1 0 0,1 0 0,-1 1 0,1 0 0,-1 0 0,1 0 0,-1 0 0,-1-1 0,2 1 0,-2-1 0,1 1 0,1 0 0,-1 0 0,1 0 0,-1 0 0,-1-1 0,-1-1 0,-1 0 0,0-1 0,0 1 0,-2-1 0,1-1 0,-1 1 0,0-3 0,0 3 0,-1-2 0,1 2 0,0-1 0,0-1 0,3 2 0,-2-1 0,1 0 0,0 1 0,0-1 0,1 2 0,-1-1 0,1 0 0,0 1 0,0-1 0,2 1 0,2 0 0,2 1 0,2 1 0,-1 0 0,1 0 0,1 0 0,-2 0 0,3 0 0,-5 0 0,3 0 0,-3 1 0,-1 1 0,2-1 0,-3 1 0,1 0 0,-2-1 0,1 1 0,-2 0 0,1-1 0,-1 1 0,0 0 0,-1 0 0,0 1 0,0-1 0,0 1 0,0-1 0,0 1 0,0-1 0,0 1 0,0-1 0,0 1 0,1-2 0,-1 1 0,2-2 0,0 2 0,0-2 0,1 1 0,-1-1 0,1 1 0,-1 0 0,1 1 0,-1-1 0,1 0 0,-1 0 0,1-1 0,-2 3 0,0-2 0,-1 1 0,0 1 0,-1-2 0,-2 2 0,-4-3 0,0 1 0,-1 1 0,0-2 0,1 2 0,-1-2 0,1 0 0,1 1 0,2-1 0,-2 2 0,3-2 0,-1 0 0,0 0 0,1 0 0,-2 1 0,1-1 0,1 1 0,-1-1 0,2 0 0,-2 1 0,1 0 0,-2 0 0,3-1 0,-1 0 0,1 1 0,2 0 0,4 0 0,1-1 0,3 0 0,0 0 0,-1 0 0,4 0 0,-5 0 0,3 0 0,-3 0 0,0 0 0,-1 0 0,0 0 0,0 0 0,-1 0 0,1 0 0,-3 0 0,0 0 0,1 0 0,-1 0 0,1 0 0,-1 0 0,1 0 0,-1 0 0,1 0 0,-8 0 0,2 0 0,-7 0 0,4 0 0,2 0 0,-2 0 0,1 0 0,1 0 0,-2 0 0,1 0 0,1 0 0,-2 0 0,3 0 0,-3 0 0,3 0 0,-1 0 0,0 0 0,1 0 0,-3 0 0,3 0 0,-1 0 0,0 0 0,1 0 0,-1 0 0,2 0 0,-1 0 0,0 0 0,1 0 0,-1 0 0,1 0 0,-1 0 0,1 0 0,-1 0 0,1 0 0,-1 0 0,1 0 0,-1 0 0,1 0 0,-1 0 0,1 0 0,-1 0 0,1 0 0,-1 0 0,1 0 0,-1 0 0,1 0 0,0 1 0,0-1 0,2 2 0,-2-2 0,0 2 0,1-1 0,5-1 0,0 1 0,5-1 0,-3 0 0,-1 0 0,-1 0 0,-2 0 0,1 0 0,-1 0 0,-6 0 0,3 0 0,-6 0 0,4 0 0,1 0 0,-1 0 0,1 0 0,-1 0 0,1 0 0,-1 0 0,1 0 0,-1 1 0,1-1 0,-1 2 0,1-2 0,-1 0 0,1 0 0,-1 0 0,1 0 0,-1 1 0,1-1 0,-1 1 0,0-1 0,1 0 0,-1 0 0,1 1 0,-1-1 0,1 2 0,-1-2 0,2 1 0,-1-1 0,0 1 0,0-1 0,-1 1 0,1-1 0,-1 1 0,1 1 0,-1-2 0,1 2 0,-1-2 0,1 3 0,-1-3 0,1 1 0,-1-1 0,1 1 0,-1-1 0,3 1 0,1-4 0,2 1 0,1-3 0,-3 1 0,1 1 0,-2-1 0,3 0 0,-2 1 0,2-1 0,-2 1 0,2-1 0,-3 1 0,3-1 0,-3 2 0,1-1 0,0 1 0,-1-1 0,2 1 0,-2-3 0,1 2 0,-1-1 0,1 2 0,-1-1 0,1-1 0,0 0 0,0-1 0,-1-1 0,1 2 0,0-1 0,0-1 0,1 2 0,-2-2 0,1-1 0,1 1 0,-2 0 0,3 0 0,-3 0 0,1-1 0,1 1 0,-2-2 0,3 1 0,-3-1 0,3 1 0,-1-1 0,0-1 0,1-1 0,-3 2 0,3 1 0,-3 1 0,1 0 0,1 0 0,-2 0 0,1-1 0,-1 1 0,2 0 0,-2-2 0,2 1 0,-1-4 0,0 2 0,0 0 0,1-4 0,-1 4 0,2-5 0,-2 3 0,2 2 0,-3-2 0,3 4 0,-3-1 0,1 2 0,-1 0 0,1 0 0,0 2 0,0 0 0,-1 1 0,0 1 0,0-1 0,0 1 0,0-1 0,0 1 0,0-1 0,0 3 0,1 4 0,0-1 0,1 3 0,-1-4 0,-1 1 0,0-1 0,0 1 0,1-1 0,-1 1 0,1-1 0,-1 1 0,0-1 0,0 1 0,0-1 0,0 0 0,0 1 0,0-1 0,0 1 0,0-1 0,0 1 0,1-2 0,0 1 0,0 0 0,-1 0 0,0 1 0,0-1 0,0 1 0,0-1 0,0 1 0,0-1 0,0 1 0,-1-1 0,0 1 0,0-1 0,1 1 0,-1-2 0,-2-2 0,1-1 0,-1-2 0,3 1 0,-1 1 0,1-1 0,-1 1 0,0-1 0,1 1 0,-2-1 0,1-1 0,1 1 0,-2-1 0,1 2 0,1-1 0,-1-1 0,1 1 0,0-1 0,0 1 0,0 1 0,0-1 0,0 1 0,0-1 0,0 1 0,0-1 0,0 1 0,0-1 0,0 1 0,-1 0 0,0 0 0,0 1 0,0-1 0,1 0 0,-1 1 0,0-1 0,0 0 0,0 1 0,1-2 0,-1 1 0,1-1 0,-2 1 0,1-1 0,0 1 0,0-1 0,1 0 0,-1 1 0,1-1 0,0 1 0,-1-1 0,0 1 0,0-1 0,0 1 0,1-1 0,-1 1 0,1-1 0,0 1 0,0-1 0,-1 2 0,0-1 0,0 0 0,1 0 0,0-1 0,0 1 0,-1 0 0,1 0 0,-1 1 0,1-2 0,-1 2 0,0-1 0,0 0 0,1 0 0,-1 0 0,1 0 0,-1 1 0,1-2 0,-1 2 0,0-2 0,0 2 0,0 0 0,1-2 0,-1 2 0,0 0 0,0-2 0,-1 3 0,2-4 0,-1 2 0,1-2 0,0 2 0,0-1 0,0 1 0,0-1 0,0 1 0,0-1 0,-3 2 0,1-1 0,-1 0 0,1 1 0,0-1 0,1 0 0,-1 1 0,1-1 0,1 6 0,1-3 0,1 5 0,-2-4 0,1 0 0,0 1 0,0-1 0,0 1 0,0-1 0,-1 1 0,1-1 0,-1 1 0,0-1 0,1 1 0,0-1 0,0 1 0,-1-1 0,0 1 0,0-1 0,0 1 0,0-1 0,0 1 0,-2-8 0,0 4 0,-1-6 0,1 6 0,2-2 0,-1 2 0,0-2 0,0 1 0,0-1 0,0 2 0,1-1 0,-1 0 0,1 0 0,-1 1 0,0-2 0,-1 2 0,2-2 0,-1 1 0,1-1 0,0 1 0,0-1 0,0 1 0,0-1 0,0 1 0,0-1 0,0 1 0,0-1 0,0 1 0,0-1 0,0 1 0,0 1 0,2 4 0,-1 0 0,3 2 0,-1-3 0,-2 1 0,1-1 0,0 0 0,-1 1 0,1-1 0,-2 1 0,1-1 0,1 1 0,-2-1 0,1 1 0,-1-1 0,0 1 0,0-1 0,0 1 0,0-1 0,0 1 0,0-1 0,0 1 0,0-1 0,0 1 0,0-1 0,0 1 0,0-1 0,0 1 0,0-1 0,0 1 0,0-1 0,0 0 0,0 1 0,0-1 0,0 1 0,0-1 0,0 1 0,0-1 0,0 1 0,0-1 0,0 1 0,0-1 0,0 1 0,1-1 0,-1 1 0,1-1 0,-1 1 0,0-1 0,0 1 0,0-1 0,0 1 0,0-1 0,0 1 0,0-1 0,0 1 0,0-1 0,0 1 0,0-1 0,0 0 0,0 1 0,0-1 0,0 1 0,0-1 0,0 1 0,0-1 0,0 1 0,0-1 0,0 1 0,0-1 0,0 1 0,0-1 0,0 1 0,0-1 0,0 1 0,0-1 0,0 1 0,0-1 0,0 1 0,0-1 0,0 1 0,0-1 0,0 1 0,0-1 0,0 0 0,0 1 0,0-1 0,0 1 0,0-1 0,0 1 0,0-1 0,0 1 0,0-1 0,0 1 0,0-1 0,0 1 0,-1-2 0,1 1 0,-1 0 0,0 0 0,1 1 0,-2-1 0,2 1 0,0-1 0,0 1 0,0-8 0,0 4 0,0-6 0,0 4 0,0 1 0,0-1 0,0 1 0,0-1 0,0 1 0,0-1 0,0 1 0,0-1 0,0 1 0,0-1 0,0 1 0,0-1 0,0 1 0,0-1 0,0 1 0,0-1 0,0 1 0,0-1 0,0 1 0,0-1 0,0 1 0,0-1 0,0 1 0,0-1 0,0 1 0,0-1 0,0 1 0,0-1 0,0 1 0,0-1 0,0 1 0,0-1 0,0 0 0,0 1 0,0-1 0,0 1 0,0-1 0,0 1 0,0-1 0,0 1 0,0-1 0,0 1 0,0-1 0,0 1 0,0-1 0,0 1 0,0-1 0,0 1 0,0-1 0,0 1 0,0-1 0,0 1 0,0-1 0,0 1 0,0-1 0,0 1 0,-1 0 0,1 6 0,-1-2 0,1 4 0,0-4 0,0 1 0,0-1 0,0 0 0,0 1 0,0-1 0,0 1 0,0-1 0,0 1 0,0-1 0,0 1 0,0-1 0,0 1 0,0-1 0,0 1 0,0-1 0,0 1 0,0-1 0,0 1 0,0-1 0,0 1 0,0-1 0,0 1 0,0-1 0,0 1 0,0-1 0,0 1 0,0-1 0,0 0 0,0 1 0,0-1 0,0 1 0,0-1 0,0 1 0,0-1 0,0 1 0,0-1 0,0 1 0,0-1 0,0 1 0,0-1 0,0 1 0,0-1 0,0 1 0,0-1 0,0 1 0,0-1 0,0 1 0,-1-2 0,0 1 0,0 0 0,1 0 0,0 1 0,0-1 0,-1-1 0,1 2 0,-1-2 0,1 1 0,-1 1 0,0-1 0,-1 1 0,2-1 0,-1 1 0,1-1 0,0 1 0,-1-1 0,0 1 0,0-1 0,1 1 0,0-1 0,0 1 0,0-1 0,0 1 0,0-1 0,0 1 0,0-1 0,0 1 0,0-1 0,0 1 0,0-1 0,0 0 0,0 1 0,0-1 0,0 1 0,0-1 0,0 1 0,0-1 0,0 1 0,0-1 0,0 1 0,0-1 0,0 1 0,0-1 0,0 1 0,0-1 0,0 1 0,0-1 0,0 1 0,0-1 0,0 1 0,0-1 0,0 1 0,0-1 0,0 1 0,0-1 0,0 1 0,1-1 0,0 0 0,0 1 0,-1-1 0,0 1 0,0-1 0,0 1 0,0-1 0,0 1 0,0-1 0,0 1 0,0-1 0,0 1 0,1-1 0,-1 1 0,1-1 0,-1 1 0,0-1 0,1 1 0,0-1 0,0 1 0,-1-1 0,0 1 0,0-1 0,1 1 0,-1-1 0,1 0 0,-1 1 0,0-1 0,0 1 0,0-1 0,0 1 0,0-1 0,0 1 0,0-1 0,0 1 0,0-1 0,0 1 0,0-1 0,0 1 0,0-1 0,0 1 0,0-1 0,0 1 0,0-1 0,0 1 0,0-1 0,0 1 0,0-8 0,0 4 0,0-6 0,0 3 0,0 1 0,0-3 0,0 2 0,0-1 0,0-1 0,0 2 0,0-3 0,0 1 0,0 0 0,0 1 0,0 0 0,0 2 0,0-3 0,0 3 0,0-1 0,0 1 0,0 1 0,0-2 0,0 1 0,0-3 0,0 3 0,0-1 0,0 1 0,0 1 0,0-1 0,0 1 0,0-1 0,0 1 0,0-1 0,0 0 0,0 0 0,0-1 0,0 0 0,1 1 0,0-1 0,0 1 0,-1-1 0,0 1 0,0-1 0,0 2 0,1-1 0,-1 1 0,1-1 0,-1 1 0,0-1 0,0 1 0,0-1 0,0 1 0,0-1 0,0 1 0,0-1 0,1 1 0,0-1 0,0 1 0,-1-1 0,0 0 0,0 1 0,0-1 0,0 1 0,0-1 0,0 1 0,0-1 0,0 1 0,0-1 0,0 1 0,0-1 0,0 1 0,0-1 0,0 1 0,0-1 0,0 1 0,0-1 0,0 1 0,0-1 0,0 1 0,0-1 0,0 1 0,0-1 0,0 1 0,0-1 0,0 1 0,0-1 0,0 1 0,0-1 0,0 1 0,0-1 0,0 1 0,0-1 0,0 0 0,0 1 0,0-1 0,0 1 0,0-1 0,0 1 0,0-1 0,0 1 0,0-1 0,0 1 0,0-1 0,0 1 0,0-1 0,-1 1 0,0-1 0,0 1 0,1-1 0,-1 1 0,1-1 0,-1 1 0,1-1 0,-1 1 0,0-1 0,0 1 0,0 0 0,1 0 0,-1 1 0,1-2 0,0 1 0,-2 0 0,2 0 0,-1 1 0,1-2 0,0 1 0,0-1 0,-1 2 0,1-2 0,-1 2 0,1-2 0,-2 2 0,2-1 0,-1 0 0,1 0 0,0 6 0,0-3 0,0 6 0,0-4 0,0-1 0,0 1 0,1-2 0,-1 1 0,2 0 0,-2 0 0,0 1 0,0-1 0,0 1 0,0-1 0,0 1 0,0-1 0,1 1 0,-1-1 0,1 1 0,-1-1 0,0 0 0,0 1 0,0-1 0,0 1 0,0-1 0,0 1 0,0-1 0,0 1 0,0-1 0,0 1 0,0-1 0,0 1 0,0-1 0,0 1 0,0-1 0,0 1 0,0-1 0,0 1 0,0-1 0,0 1 0,0-1 0,0 1 0,0-1 0,0 1 0,0-1 0,0 0 0,0 1 0,0-1 0,0 1 0,0-1 0,0 1 0,0-1 0,0-6 0,0 3 0,0-8 0,0 6 0,0-1 0,0 2 0,0-1 0,0 0 0,0 1 0,0-1 0,0 1 0,0-2 0,0 1 0,0-1 0,0 1 0,0 1 0,0-1 0,0 1 0,0-1 0,0 1 0,0-1 0,0 1 0,0-1 0,0 1 0,0-1 0,0 1 0,0-1 0,0 1 0,0-1 0,0 0 0,0 1 0,1-1 0,-1 1 0,2-1 0,-1 1 0,-1-1 0,1 1 0,-1-1 0,0 1 0,0-1 0,0 1 0,0-1 0,0 1 0,0-1 0,0 1 0,0-1 0,0 1 0,0-1 0,0 1 0,0-1 0,0 1 0,0-1 0,0 1 0,0-1 0,1 2 0,0 0 0,2 2 0,-2 0 0,2 2 0,-3-1 0,2 1 0,-2-1 0,1 0 0,-1 1 0,1-1 0,0 1 0,0-1 0,-1 3 0,0-3 0,0 3 0,0-3 0,0 0 0,0 1 0,0-1 0,0 3 0,0-3 0,0 3 0,0-3 0,0 2 0,0-1 0,0 3 0,0-3 0,0 2 0,0 0 0,0 0 0,0 0 0,0 1 0,0-1 0,0 0 0,0-3 0,0 1 0,0-1 0,0 1 0,0-1 0,0 1 0,0-1 0,0 1 0,0-1 0,0 1 0,0-1 0,0 1 0,0-1 0,0 1 0,0-1 0,0 1 0,0-1 0,0 1 0,0-1 0,0 1 0,0-1 0,0 1 0,0-1 0,0 0 0,0 1 0,0-1 0,0 1 0,0-1 0,0 1 0,0-1 0,0 1 0,0-1 0,0 1 0,0-1 0,0 1 0,0-1 0,0 1 0,0-1 0,0 1 0,0-1 0,0 1 0,0-1 0,0 1 0,0-1 0,0 1 0,0-1 0,0 1 0,0-1 0,0 0 0,0 1 0,0-1 0,0 1 0,0-1 0,0 1 0,0-1 0,0 1 0,0-1 0,0 1 0,0-1 0,0 1 0,0-1 0,0 1 0,0-1 0,0 1 0,0-1 0,0 1 0,0-1 0,0 1 0,0-1 0,0 1 0,0-1 0,0 1 0,0-1 0,-1 1 0,0-1 0,0 0 0,1 1 0,-1-2 0,1 2 0,-1-2 0,1 1 0,0 1 0,0-1 0,0 1 0,-1-1 0,0 1 0,0-1 0,1 1 0,-1-1 0,1 1 0,-1-1 0,0 0 0,0 0 0,0-1 0,1 2 0,0-1 0,0 1 0,0-1 0,0 1 0,0-1 0,-2-1 0,1 2 0,-2-2 0,3 1 0,0 1 0,-1-2 0,1 2 0,-1-2 0,1 1 0,-2 0 0,2 0 0,-1-1 0,1 2 0,-1-2 0,1 1 0,-1 0 0,1 0 0,0 1 0,0-1 0,0 1 0,0-1 0,0 1 0,0-1 0,0 1 0,0-1 0,0 1 0,0-1 0,0 1 0,0-1 0,0 1 0,0-8 0,0 4 0,0-6 0,1 4 0,-1-1 0,1 1 0,-1-2 0,0 2 0,1-3 0,0 3 0,0-3 0,-1 3 0,0-1 0,0 0 0,0 1 0,0-1 0,0 1 0,0-1 0,0 1 0,0-1 0,0 2 0,0-1 0,0 1 0,0-3 0,0 2 0,0-1 0,0 2 0,0-1 0,0 1 0,0-2 0,0 1 0,0-2 0,0 3 0,0-1 0,0 1 0,0-2 0,0 1 0,0-1 0,0 1 0,0 1 0,0-1 0,0 1 0,0-1 0,0 1 0,0-1 0,0 1 0,0-1 0,0 1 0,0-1 0,0 1 0,0-1 0,0 1 0,0-1 0,0-1 0,1 1 0,1-1 0,-1 1 0,1-1 0,-1 1 0,0-1 0,0 2 0,0-1 0,1 0 0,-2-1 0,2 3 0,-2-3 0,2 2 0,-1 0 0,-1-1 0,1 1 0,-1-1 0,0 1 0,0-1 0,1 1 0,-1-1 0,2 1 0,-2-1 0,0 1 0,0-1 0,1 1 0,-1-1 0,1 1 0,-1-1 0,0 0 0,0 1 0,0-1 0,0 1 0,0-1 0,0 1 0,0-1 0,0 1 0,1-1 0,-1 1 0,1-1 0,-1 1 0,0-1 0,0 1 0,0-1 0,0 1 0,0-1 0,0 1 0,0-1 0,0 1 0,0-1 0,0 1 0,0-1 0,0 1 0,0-1 0,0 1 0,0-1 0,0 1 0,0-1 0,0 1 0,0-1 0,0 1 0,0-1 0,0 0 0,0 1 0,0-1 0,0 1 0,0-1 0,0 1 0,0-1 0,0 1 0,0-1 0,0 1 0,0-1 0,0 1 0,0-1 0,0 1 0,0-1 0,0 1 0,0-1 0,0 1 0,0-1 0,0 1 0,0-1 0,0 1 0,0-1 0,0 1 0,0-1 0,-1 1 0,1-1 0,-1 1 0,1-1 0,0 1 0,-1 0 0,1 0 0,-2 1 0,2-2 0,-1 2 0,1-2 0,-1 2 0,0 0 0,1-2 0,-2 2 0,2-2 0,0 1 0,-1 1 0,1-2 0,-2 3 0,2-2 0,-3 0 0,3 0 0,-2 0 0,0 1 0,0 1 0,0 1 0,1 1 0,1 0 0,0 1 0,0-1 0,0 1 0,0-1 0,0 1 0,0-1 0,0 1 0,0-1 0,0 1 0,0-1 0,0 1 0,0-1 0,0-6 0,0 2 0,0-5 0,0 5 0,0-1 0,0 1 0,0-1 0,-2 1 0,1-1 0,-2 0 0,3 1 0,0-1 0,0 1 0,0-1 0,0 1 0,0-1 0,0 1 0,0-1 0,0 1 0,0-1 0,0 1 0,0-1 0,0 1 0,0-1 0,0 1 0,0-1 0,0 1 0,0-1 0,0 1 0,0-3 0,0 2 0,0-1 0,0 2 0,-1 0 0,1 0 0,-2 1 0,1-2 0,0 1 0,2 0 0,2 3 0,-1 1 0,2 2 0,-1-2 0,-1 1 0,0-1 0,1 1 0,-1-1 0,1 2 0,0-1 0,-1 1 0,1 0 0,0-1 0,-1 1 0,1 0 0,-1-1 0,0 1 0,0-1 0,-1-1 0,0 1 0,0-1 0,-1 1 0,1-1 0,-1 1 0,2-1 0,-2 1 0,1-1 0,-1 1 0,0-1 0,0 1 0,0-1 0,0 1 0,0-1 0,0 1 0,0-1 0,0 1 0,0-1 0,0 0 0,0 1 0,0-1 0,0 1 0,0-1 0,0 1 0,0-1 0,0 1 0,0-1 0,0 1 0,0-1 0,0 1 0,0-1 0,0 1 0,0-1 0,0 1 0,0-1 0,0 1 0,0-1 0,0 1 0,0-1 0,0 1 0,0-1 0,0 1 0,0-1 0,0 1 0,0 1 0,0-1 0,0 1 0,0-2 0,0 1 0,-1-1 0,1 1 0,-2-1 0,2 2 0,0-2 0,0 2 0,0-2 0,0 1 0,0-1 0,0 1 0,0-1 0,0 1 0,0-1 0,0 1 0,0-1 0,0 1 0,0-1 0,0 1 0,0-1 0,0 1 0,0-1 0,0 1 0,0-1 0,0 1 0,0-1 0,0 1 0,0-1 0,0 1 0,0-1 0,0 2 0,0-1 0,0 1 0,0 0 0,0-1 0,0 1 0,0-1 0,0-1 0,0 1 0,0-1 0,0 1 0,0-1 0,0 1 0,2-1 0,-2 1 0,1-1 0,0-1 0,-1 2 0,1-2 0,1 2 0,-2-1 0,1 0 0,-1 1 0,0-1 0,0 1 0,0-1 0,1 0 0,-1 0 0,1-1 0,-1 2 0,0-1 0,0 1 0,0-1 0,0 1 0,0-1 0,0 1 0,0-1 0,0 1 0,0-1 0,0 1 0,0-1 0,0 1 0,0-1 0,0 1 0,0-1 0,0 1 0,0-1 0,0 0 0,0 1 0,0-1 0,0 1 0,0-1 0,0 1 0,0-1 0,0 1 0,0-1 0,0 1 0,0-1 0,0 1 0,0-1 0,0 1 0,0-1 0,0-7 0,0 2 0,0-6 0,0 3 0,-1 0 0,0 1 0,0-6 0,-1 6 0,2-3 0,-1 0 0,1 1 0,-2-2 0,2 3 0,-2 0 0,2 0 0,0 0 0,0 1 0,0-1 0,0 3 0,0-2 0,0 2 0,0-3 0,-1 1 0,1-1 0,-2-1 0,2 0 0,0 0 0,-1 2 0,1 1 0,-1 2 0,1-1 0,0 1 0,0-1 0,-1 1 0,0-1 0,0 1 0,0-2 0,1 1 0,-2-2 0,2 3 0,0-1 0,0 1 0,0-1 0,-1 1 0,1-1 0,-1 1 0,1-1 0,0 1 0,0-1 0,0 1 0,-1-1 0,0 1 0,0-1 0,1 1 0,0-1 0,0 1 0,0-1 0,0 1 0,0-1 0,0 1 0,0-1 0,0 1 0,0-1 0,0 1 0,0-1 0,0 1 0,0-1 0,0 1 0,0 1 0,0 5 0,0-1 0,0 3 0,0-4 0,0 1 0,0-1 0,0 1 0,0-1 0,0 2 0,0-1 0,0 1 0,0-1 0,0-1 0,0 1 0,0-1 0,0 1 0,0-1 0,0 2 0,0-1 0,0 1 0,0 1 0,0-3 0,0 4 0,0-3 0,0 3 0,0-3 0,0 2 0,0-2 0,0 1 0,0 2 0,0-3 0,2 4 0,-2-4 0,2 1 0,-1 0 0,0-1 0,0 3 0,-1-4 0,2 3 0,-1-1 0,0-1 0,0 1 0,-1-2 0,0 2 0,1-1 0,-1 1 0,1-1 0,-1-1 0,0 1 0,0-1 0,0 1 0,0-1 0,0 1 0,0-8 0,0 2 0,0-7 0,0 6 0,-1-2 0,1 1 0,-2-1 0,2 1 0,0 0 0,0 2 0,0-3 0,0 1 0,0 1 0,0 0 0,0 1 0,0-1 0,0 1 0,0-1 0,0 1 0,0 1 0,0-1 0,0 1 0,0-1 0,0-1 0,0 1 0,0-1 0,0 2 0,0-1 0,0 1 0,0-1 0,0 1 0,0-1 0,0 1 0,0-1 0,0 0 0,0 1 0,0-1 0,0 1 0,0-1 0,0 1 0,0-1 0,0 1 0,1-1 0,1 2 0,-1-1 0,1 0 0,-1 0 0,1 0 0,-1 0 0,2 1 0,-2-1 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0:50:48.731"/>
    </inkml:context>
    <inkml:brush xml:id="br0">
      <inkml:brushProperty name="width" value="0.05" units="cm"/>
      <inkml:brushProperty name="height" value="0.05" units="cm"/>
      <inkml:brushProperty name="color" value="#C7C7C7"/>
    </inkml:brush>
  </inkml:definitions>
  <inkml:trace contextRef="#ctx0" brushRef="#br0">134 92 24575,'-1'-3'0,"1"-1"0,-3 4 0,3-3 0,-2 3 0,2-2 0,-3 2 0,2-2 0,0 1 0,-2 1 0,3-2 0,-2 1 0,0 0 0,0 0 0,-1 1 0,1-1 0,0 0 0,0 0 0,1 0 0,-1 0 0,0 1 0,1-1 0,-2 1 0,1 0 0,0-1 0,0 0 0,1 0 0,-1 0 0,0 1 0,1-1 0,-2 0 0,1 0 0,0-1 0,0 2 0,1-1 0,-1 0 0,0 0 0,1-1 0,-2 2 0,2-2 0,-2 1 0,2-1 0,-1 2 0,0-2 0,0 1 0,1-1 0,-2 2 0,2-2 0,-2 1 0,2 0 0,0 0 0,-2 1 0,2-1 0,0 0 0,-2 0 0,2 0 0,-2 1 0,2-1 0,-1 1 0,1-3 0,-1 3 0,1-2 0,-2 2 0,2-3 0,-1 3 0,0-1 0,1 0 0,-1 1 0,1-3 0,-1 2 0,1 0 0,-1-2 0,0 3 0,2-2 0,-2 2 0,1-3 0,0 2 0,0 0 0,1-2 0,-1 2 0,1 0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0:51:39.790"/>
    </inkml:context>
    <inkml:brush xml:id="br0">
      <inkml:brushProperty name="width" value="0.05" units="cm"/>
      <inkml:brushProperty name="height" value="0.05" units="cm"/>
      <inkml:brushProperty name="color" value="#B9B9B9"/>
    </inkml:brush>
  </inkml:definitions>
  <inkml:trace contextRef="#ctx0" brushRef="#br0">0 0 24575,'0'7'0,"0"-2"0,0-2 0,0 0 0,0-1 0,0 1 0,0-1 0,0 1 0,0-1 0,0 1 0,0-1 0,2 0 0,-2 0 0,2-2 0,-2 2 0,1 0 0,1-1 0,-2 1 0,1 0 0,0-1 0,-1 1 0,1-1 0,0 2 0,0-1 0,1 0 0,-2 0 0,2-1 0,-1 2 0,1-1 0,-1 1 0,1-1 0,-1 1 0,0-2 0,-1 1 0,1 0 0,0-1 0,0 1 0,1 0 0,-2 0 0,2 1 0,0-2 0,-1 1 0,0 0 0,0-1 0,0 1 0,1 0 0,-2 0 0,2 1 0,-1-1 0,1 1 0,-2-1 0,2 1 0,-2-1 0,3 0 0,-3 1 0,2-1 0,-2 1 0,3-1 0,-2 1 0,0-1 0,2 0 0,-3 0 0,2-1 0,-1 2 0,1-1 0,0 0 0,-2 0 0,3-2 0,-3 2 0,1 0 0,0-1 0,-1 1 0,2-1 0,0 1 0,0-2 0,0 2 0,0-1 0,-2 1 0,2-2 0,0 1 0,-1 0 0,1-1 0,-1 3 0,1-3 0,-1 2 0,2 0 0,-1-1 0,1 1 0,-1-2 0,0 3 0,0-3 0,-2 2 0,2-2 0,0 3 0,0-3 0,-1 2 0,2-2 0,-3 3 0,2-3 0,0 2 0,0-2 0,-1 3 0,2-3 0,-3 2 0,2-2 0,-1 1 0,2-1 0,-2 1 0,1 0 0,0 0 0,0-1 0,1 1 0,-1-1 0,0 2 0,0-1 0,-1 0 0,2-1 0,-1 1 0,1-1 0,-1 1 0,1 0 0,-1 0 0,1 1 0,-1-2 0,1 1 0,-1-1 0,-1 1 0,2 0 0,-2 0 0,0 0 0,2-1 0,-2 1 0,1-1 0,0 1 0,-1-4 0,-1 3 0,0-4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0:52:25.912"/>
    </inkml:context>
    <inkml:brush xml:id="br0">
      <inkml:brushProperty name="width" value="0.05" units="cm"/>
      <inkml:brushProperty name="height" value="0.05" units="cm"/>
      <inkml:brushProperty name="color" value="#EDEDED"/>
    </inkml:brush>
  </inkml:definitions>
  <inkml:trace contextRef="#ctx0" brushRef="#br0">88 53 24575,'-3'0'0,"0"-1"0,1 1 0,0-1 0,1 0 0,-1 0 0,0 0 0,1 0 0,-1 1 0,1-2 0,-1 1 0,1 0 0,-2 0 0,1 1 0,0-2 0,0 1 0,1 0 0,-2 1 0,2-1 0,-1 1 0,1-3 0,-1 3 0,1-1 0,-1 0 0,0 1 0,1-3 0,-2 3 0,2-2 0,-1 2 0,0-1 0,1-1 0,-2 2 0,2-1 0,0 0 0,-2 1 0,2-1 0,-1-1 0,-1 2 0,2-2 0,-2 2 0,2-2 0,0 1 0,-2 1 0,3-2 0,-2 2 0,0-2 0,1 1 0,-1 1 0,2-2 0,-2 0 0,2 0 0,0 1 0,0-1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0:53:01.976"/>
    </inkml:context>
    <inkml:brush xml:id="br0">
      <inkml:brushProperty name="width" value="0.025" units="cm"/>
      <inkml:brushProperty name="height" value="0.025" units="cm"/>
      <inkml:brushProperty name="color" value="#C6C2C7"/>
    </inkml:brush>
  </inkml:definitions>
  <inkml:trace contextRef="#ctx0" brushRef="#br0">114 31 24575,'-5'0'0,"2"0"0,-1 0 0,2 0 0,-1 0 0,1 0 0,-1 0 0,1 0 0,-1 0 0,1 0 0,-1 0 0,1 0 0,-1 0 0,1 0 0,-1 0 0,1 0 0,-1 0 0,1 0 0,-1 0 0,2-1 0,-3 1 0,2-1 0,-1 0 0,1 1 0,0-2 0,0 2 0,-1 0 0,1 0 0,-1 0 0,1 0 0,-1 0 0,1 0 0,0-1 0,0 1 0,2-2 0,-2 2 0,0-3 0,0 3 0,-1-1 0,1 1 0,-1 0 0,1 0 0,-1 0 0,1 0 0,-1 0 0,1 0 0,1 0 0,5 0 0,0-3 0,4 2 0,-5-1 0,3 2 0,-3-1 0,1 0 0,-2 0 0,1 1 0,-1 0 0,1 0 0,-1 0 0,1 0 0,-1 0 0,1 0 0,-1 0 0,1 0 0,-1 0 0,1 0 0,-1 0 0,1 0 0,-1 0 0,1 0 0,-1 0 0,1 0 0,-1 0 0,1 0 0,-1 0 0,1-1 0,-1 1 0,1-1 0,-1 1 0,0-1 0,1 0 0,-1 0 0,1 1 0,-2-1 0,1 1 0,0-1 0,0 0 0,1 0 0,-1 0 0,1 1 0,-1 0 0,1 0 0,-1 0 0,-2 0 0,-3 0 0,0 0 0,-2 0 0,2 0 0,1 0 0,-1 0 0,1 0 0,-2 2 0,1-2 0,-3 3 0,3-3 0,-1 1 0,0 1 0,1-2 0,-1 1 0,1 0 0,1 0 0,-1 0 0,1-1 0,-2 1 0,1 0 0,-2 0 0,3-1 0,-1 0 0,1 0 0,-1 0 0,1 1 0,-1-1 0,1 1 0,-1-1 0,2 1 0,-1 0 0,0 0 0,1 0 0,-1-1 0,2 1 0,2-1 0,1 0 0,2 0 0,-2 0 0,2 0 0,-2 0 0,3 0 0,-3 0 0,1 0 0,-1 0 0,-1 0 0,1 0 0,-1 0 0,1 0 0,-1 0 0,0 0 0,1 0 0,-1 0 0,1 0 0,-1 0 0,1 0 0,-1 0 0,1 0 0,-1 0 0,1 0 0,-1 0 0,1 0 0,-1 0 0,1 0 0,-1 0 0,1 0 0,-1 0 0,1 0 0,-1 0 0,1 0 0,-1 0 0,1 0 0,-1 0 0,1 0 0,-1 0 0,0 0 0,1 0 0,-2-1 0,2 1 0,-2-1 0,1 1 0,1 0 0,-2 0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0:53:51.831"/>
    </inkml:context>
    <inkml:brush xml:id="br0">
      <inkml:brushProperty name="width" value="0.1" units="cm"/>
      <inkml:brushProperty name="height" value="0.1" units="cm"/>
      <inkml:brushProperty name="color" value="#FFFFFF"/>
    </inkml:brush>
  </inkml:definitions>
  <inkml:trace contextRef="#ctx0" brushRef="#br0">0 93 24575,'0'11'0,"0"2"0,0-1 0,0 50 0,0-33 0,3 38 0,-1-46 0,2-3 0,0-2 0,0-6 0,-2 3 0,1-6 0,-3 1 0,2-2 0,-2 1 0,1-1 0,-1 0 0,2 0 0,-2 0 0,0 0 0,0 1 0,0-1 0,1-2 0,-1 0 0,1-1 0,-1-1 0,0 2 0,2-19 0,0 6 0,3-24 0,3 7 0,-2-12 0,5-5 0,-4-1 0,2 5 0,-3-2 0,-3 11 0,2-8 0,-4 9 0,1 4 0,0 7 0,-2 7 0,2 4 0,-2 3 0,0 1 0,1 18 0,-1-2 0,1 25 0,-1-8 0,0 12 0,0-4 0,-2-6 0,-1 7 0,-6 3 0,3-8 0,-6 12 0,9-20 0,-4 3 0,6-1 0,-1-7 0,2 0 0,0-7 0,0-2 0,0-5 0,0-3 0,0-2 0,0 1 0,4-12 0,2-8 0,6-20 0,0-3 0,0-8 0,4 1 0,-6 14 0,6-7 0,-10 17 0,7-5 0,-9 10 0,3 1 0,-4 9 0,0 0 0,-1 5 0,0 0 0,0 2 0,1 1 0,-1 12 0,0 6 0,-2 16 0,0-3 0,0 5 0,0-7 0,0 0 0,0 0 0,0-5 0,0-5 0,0 0 0,0-9 0,0 1 0,0-7 0,0 1 0,0-3 0,0 1 0,0-13 0,0-6 0,3-18 0,0-9 0,4-6 0,-1 5 0,3-3 0,-3 13 0,3-3 0,-4 11 0,-1 4 0,0 11 0,-1 2 0,-1 5 0,-1 26 0,-1 2 0,-5 26 0,-3-3 0,-2 2 0,2-8 0,1 4 0,2-15 0,0 1 0,2-7 0,1-12 0,2-1 0,0-6 0,0-1 0,0-2 0,0-9 0,2-5 0,1-18 0,3-1 0,-1 1 0,0-1 0,2 9 0,-1-7 0,1 8 0,-3 3 0,-1 7 0,1 2 0,-2 3 0,0 1 0,-1 1 0,2 3 0,-1 0 0,1 1 0,0 0 0,0 1 0,0 4 0,-2 8 0,-1 3 0,0 7 0,0-5 0,0 6 0,1-9 0,0 2 0,2-6 0,-3-2 0,2-2 0,-1-3 0,-1-2 0,3 0 0,0-6 0,0-5 0,2-3 0,-1-4 0,0 1 0,1-2 0,-1 3 0,-1 2 0,1 4 0,-1 1 0,0 3 0,-1 0 0,2 1 0,-1 1 0,2 1 0,-3 1 0,0 0 0,3 0 0,-3 0 0,3 1 0,-3 2 0,1 2 0,0 1 0,0 0 0,0-1 0,0-1 0,0 0 0,-2-1 0,1 1 0,0-2 0,-1 1 0,1-1 0,0 1 0,0-1 0,1 1 0,-1-1 0,1 1 0,-1-1 0,2 1 0,-1-1 0,3 0 0,-3-1 0,3-1 0,-2 0 0,1-7 0,1-10 0,8 6 0,5-6 0,20 13 0,5-5 0,10 1 0,17-6 0,13 1 0,5 0 0,-17 4 0,-4 2 0,-27 6 0,12-2 0,-18 3 0,-9 0 0,-9 0 0,-8 0 0,0 0 0,-5 0 0,0 0 0,-1 0 0,1-2 0,-1 2 0,1-1 0,-2 1 0,1 0 0,-20 0 0,-1 0 0,-29 3 0,3 0 0,-10 4 0,10-1 0,-19-2 0,21-2 0,-22-2 0,24 0 0,-7-2 0,9-7 0,-5-1 0,12-2 0,-5 1 0,10 6 0,-7-3 0,4 3 0,4 2 0,7 0 0,5 3 0,4 0 0,0 0 0,3 0 0,1 0 0,1 0 0,21 0 0,2 0 0,22 0 0,2 0 0,11 4 0,7 0 0,-1 3 0,-10-1 0,-3 0 0,-9 3 0,0-3 0,-4 3 0,-9-5 0,-5 1 0,-8-1 0,-2-2 0,-6-1 0,-2 0 0,1 0 0,-9 0 0,0-1 0,-11 0 0,0 0 0,-5 0 0,-2 0 0,-9 0 0,10 0 0,-22 0 0,13 0 0,-12 0 0,11 0 0,1 0 0,-2 0 0,-4 0 0,-1 0 0,-13 0 0,23 0 0,-17 0 0,5 0 0,12 0 0,-13 0 0,17 0 0,-1 0 0,1 0 0,5 0 0,5 0 0,3 0 0,4-2 0,4 2 0,19 3 0,3 6 0,28 3 0,-1 5 0,8 1 0,12 3 0,3-2 0,18-3-473,2-4 473,-1-4 0,-1-3 0,-31-2 0,7-3 0,-31 0 0,11 0 0,-19 0 0,-2 0 473,-12 0-473,-2 0 0,-3 0 0,-2 0 0,1 0 0,-14 0 0,4 0 0,-18-2 0,10 1 0,-17-3 0,5 3 0,-11-4 0,5 2 0,4 0 0,-3-2 0,-6 1 0,9-1 0,-11-1 0,5 1 0,7-1 0,-13 1 0,15 0 0,-3-1 0,4 3 0,4-1 0,7 2 0,2-2 0,6 2 0,1 0 0,4 0 0,0 0 0,4-1 0,12-1 0,6 2 0,21 0 0,3 2 0,14 0 0,1 0 0,6 0 0,-18 0 0,7 0 0,-14 0 0,8 0 0,-6 0 0,-9 0 0,-6 0 0,-7 0 0,0 0 0,-7 0 0,0 0 0,-5 0 0,-3 0 0,0 0 0,-3 0 0,1 0 0,-1 0 0,-15-5 0,5 4 0,-21-6 0,5 4 0,-3-2 0,-5 2 0,5-1 0,-4 3 0,-2-2 0,7 1 0,-3 2 0,6-2 0,5 2 0,5 0 0,4 0 0,3 0 0,1 0 0,25 4 0,2 0 0,28 8 0,-2-5 0,16 7 0,3-6 0,5 3 0,5-6 0,-11 1 0,-13-5 0,-3 2 0,-17-3 0,1 0 0,-2 0 0,-15 0 0,-1 0 0,-8 0 0,-2 0 0,-3 0 0,-2 0 0,1 0 0,-18 1 0,5-1 0,-27 2 0,17-2 0,-25 0 0,13 0 0,-16 0 0,5 0 0,1 0 0,-6 0 0,15 0 0,-11 0 0,16 0 0,-5 0 0,5 0 0,6 0 0,5 1 0,3 0 0,7 0 0,-1-1 0,5 1 0,-1 0 0,1 0 0,0 0 0,2 1 0,0 1 0,1 1 0,0-2 0,0 1 0,11 0 0,2-1 0,16 0 0,0-2 0,8 0 0,-7 0 0,7 0 0,-8 0 0,0 0 0,-4 0 0,-7 0 0,-7 0 0,-4 0 0,-1 0 0,-3 0 0,1 0 0,-11 2 0,-2 0 0,-17 3 0,1 0 0,-1 0 0,-6 0 0,6-2 0,-7 2 0,4-3 0,1 1 0,7 2 0,3-5 0,6 2 0,4-2 0,3 1 0,24-1 0,0 1 0,25-1 0,-5 0 0,3 0 0,6-3 0,6-1 0,1-2 0,4 2 0,0-3 0,-4 4 0,5-4 0,-20 3 0,6-2 0,-16 3 0,4 0 0,-9 0 0,-8 2 0,-3 0 0,-7 0 0,0 1 0,-5 0 0,1 0 0,0 0 0,0 0 0,-1-2 0,2 2 0,-4-3 0,2-1 0,-2-1 0,2 1 0,5 2 0,7-1 0,4 1 0,3-3 0,3 0 0,-2 1 0,10-2 0,-3 4 0,0-1 0,-4 3 0,-4 0 0,-4 0 0,-3 0 0,0 0 0,-5 0 0,-1 0 0,-1 0 0,-3 0 0,0 0 0,-1 0 0,-15 0 0,5 0 0,-15 0 0,7 0 0,-5 0 0,2 0 0,-6 0 0,6 0 0,-5 0 0,5 0 0,-3-2 0,4 2 0,0-4 0,0 3 0,-1-2 0,1 2 0,3-2 0,-3 2 0,5-1 0,-1 2 0,1 0 0,1 0 0,0 0 0,0 0 0,2 0 0,-1 0 0,1 0 0,0 0 0,-2 0 0,0 0 0,1 0 0,-3 0 0,4 0 0,0 0 0,-2 0 0,5 0 0,-3 0 0,5 0 0,-2 0 0,3 0 0,-1 0 0,1 0 0,1 0 0,-1 0 0,1 0 0,-1 0 0,16 4 0,8 0 0,16 3 0,16-1 0,9 1 0,11 1 0,6-4 0,-20 2 0,9-5 0,-22 1 0,8 1 0,-6-2 0,-10 1 0,0 1 0,-9-3 0,3 3 0,-7-3 0,3 0 0,-6 0 0,-2 0 0,-5 0 0,-2 0 0,-4 0 0,0 0 0,-5 0 0,0 0 0,-1 0 0,-1 0 0,2 0 0,-20 0 0,9 0 0,-22 0 0,7 0 0,-3 0 0,-7 0 0,2 0 0,-3 0 0,-9 0 0,14 0 0,-13 0 0,6 0 0,0 0 0,0 2 0,7 0 0,3 3 0,3 0 0,-5 0 0,11-1 0,-1 0 0,6-2 0,2 1 0,1-2 0,2 1 0,0-1 0,1 0 0,-1 0 0,2 0 0,-3 2 0,1-2 0,0 2 0,0 0 0,0 0 0,-1-1 0,1 1 0,0-1 0,0 1 0,1-2 0,1 1 0,2-2 0,-1 0 0,20 0 0,6 0 0,19 0 0,11 0 0,8 0 0,13 0 0,12 0 0,-5 0 0,11 0 0,-36 0 0,18-4 0,-37 4 0,16-6 0,-18 5 0,-3-4 0,-10 5 0,1-3 0,-7 3 0,1-1 0,-4 0 0,-1 0 0,2-1 0,-3 2 0,0-4 0,-2 4 0,-2-2 0,-2 1 0,-2 1 0,1-2 0,-2 1 0,-8-2 0,0 2 0,-7-2 0,2 3 0,-3 0 0,-1 0 0,-2 0 0,-3-2 0,-1 1 0,-4-1 0,4 2 0,-3-2 0,6 1 0,-2-1 0,3 2 0,2 0 0,3-1 0,2 0 0,3 0 0,-1 1 0,2 0 0,1 0 0,-1 0 0,3 0 0,-1 0 0,2-1 0,-1 1 0,1-1 0,11-1 0,3 2 0,9-1 0,10 1 0,-11 0 0,25 0 0,-17 0 0,11 0 0,2 0 0,-17 0 0,17-2 0,-1 1 0,-10-1 0,12-1 0,-21 3 0,4-5 0,-7 5 0,-1-2 0,-6 2 0,-2 0 0,0-2 0,-5 2 0,0-1 0,-1 1 0,-2-3 0,-8 0 0,1-2 0,-11 2 0,-4-1 0,-2 4 0,-2-3 0,2 1 0,-2 1 0,-1-1 0,-2 2 0,3 0 0,7 0 0,-2 0 0,10 0 0,-1 0 0,7 0 0,0-1 0,1 1 0,1-1 0,-1 1 0,-1 0 0,1 0 0,-1 0 0,16 0 0,5 0 0,15 0 0,5 0 0,7 0 0,4 0 0,1-3 0,4-1 0,-21 1 0,13-3 0,-14 3 0,4-1 0,-3 2 0,-10 0 0,-2 1 0,-8-1 0,-1 2 0,-4 0 0,-3 0 0,0 0 0,-1 0 0,-1 0 0,-11 6 0,-3-1 0,-12 4 0,-1 0 0,4-3 0,-11 4 0,5-2 0,-3 1 0,-1-2 0,12-2 0,-9 0 0,13-1 0,-2 0 0,6 0 0,2-2 0,0 1 0,3-3 0,0 3 0,0-3 0,0 3 0,-1-1 0,1 1 0,0 0 0,1-1 0,1 0 0,2-1 0,-1 1 0,13 2 0,-1-3 0,18 2 0,-8-3 0,12 0 0,-5 0 0,7 0 0,-3 0 0,-2 0 0,-4 0 0,1 0 0,-4-2 0,6-1 0,-4-1 0,5-4 0,0 3 0,1-5 0,-3 4 0,2-1 0,-7 2 0,-3 1 0,2-1 0,-10 3 0,1 0 0,-7 1 0,0 1 0,-1-2 0,-1 2 0,-10 0 0,-1 0 0,-13 0 0,7 0 0,-12 3 0,11-1 0,-11 1 0,5 1 0,1-1 0,1 1 0,2-1 0,6 0 0,-1-3 0,8 3 0,-3-3 0,5 1 0,1-1 0,9 0 0,1 0 0,5 0 0,1 0 0,1 0 0,2 0 0,3 0 0,1 0 0,1 0 0,-2 0 0,-3 0 0,-2 0 0,-2-1 0,-4 0 0,0 0 0,-5 1 0,0 0 0,-1 0 0,-13-4 0,5 3 0,-8-2 0,7 3 0,1-1 0,-1 0 0,1 0 0,0 0 0,2 0 0,-1 0 0,1 1 0,2-2 0,8 1 0,0-1 0,8 2 0,-4 0 0,0 0 0,1 0 0,1 0 0,-1 0 0,2 0 0,0 0 0,-3 0 0,1 0 0,-4 0 0,-2 0 0,-1 0 0,-1 0 0,-1 0 0,-1 0 0,-11 0 0,5 0 0,-10 0 0,8 0 0,1 0 0,12-7 0,2 2 0,7-6 0,-2 3 0,-3 2 0,6-2 0,-4 4 0,4-2 0,-6 2 0,0 0 0,-4 1 0,1 1 0,-5 1 0,1 1 0,-1 0 0,-1-1 0,1 1 0,-1-1 0,1 1 0,-10-2 0,3 2 0,-8-1 0,6 1 0,1 0 0,0 0 0,0 0 0,1 0 0,-2 0 0,1 0 0,1 0 0,-1 0 0,3 0 0,-1 0 0,14 0 0,-7 0 0,13 0 0,-10 0 0,3 0 0,-3 0 0,1 0 0,-1 0 0,-1-3 0,-2 3 0,2-3 0,-3 2 0,1 0 0,-1-1 0,-1 2 0,0-1 0,-7-1 0,1 1 0,-5-1 0,3 0 0,3 2 0,-2-1 0,2 1 0,-1 0 0,1 0 0,1 0 0,-1 0 0,10-4 0,-1 3 0,7-4 0,-2 5 0,-5-3 0,3 3 0,-3-3 0,-2 3 0,0-2 0,-1 2 0,-1 0 0,-9-1 0,5 1 0,-10-1 0,9 1 0,-3 0 0,3 0 0,-1 0 0,2 0 0,-1 0 0,10-3 0,-1 2 0,6-2 0,-2 2 0,-3 0 0,0-1 0,-1 1 0,-4 0 0,3 1 0,-3 0 0,-12 0 0,6 0 0,-11 0 0,9 0 0,0 0 0,0 0 0,1 0 0,1 0 0,2 0 0,-1 0 0,0 0 0,13 0 0,-3 0 0,7 0 0,-5 0 0,-3 0 0,-2 0 0,1 1 0,-3 0 0,1 0 0,-2 2 0,0-1 0,-1 3 0,-3-3 0,0 3 0,-6 0 0,3 1 0,-5 1 0,2 0 0,-3 3 0,-3 1 0,5-1 0,-6 3 0,7-3 0,-4 3 0,2-1 0,2-2 0,2 0 0,0-3 0,2 0 0,2-1 0,2-4 0,1 3 0,0-3 0,0 0 0,1 1 0,2-2 0,2 0 0,1-1 0,2 0 0,-1 0 0,1 0 0,1 0 0,0-1 0,2-1 0,0-2 0,-2 1 0,1-3 0,-3 4 0,3-3 0,-5 5 0,3-2 0,-5 2 0,1 0 0,-1 0 0,-13 0 0,1 0 0,-12 0 0,4 0 0,0 0 0,0 0 0,2 0 0,2 0 0,1 0 0,4 0 0,1 0 0,3 0 0,1 0 0,15 0 0,5 0 0,20 0 0,-7-2 0,6-1 0,-10-4 0,2 3 0,-7-2 0,-3 4 0,-7 0 0,-2 0 0,-5 2 0,0 0 0,-16 0 0,2 0 0,-13 0 0,6 0 0,2 0 0,-1 0 0,4 0 0,-2 0 0,5 0 0,-1 0 0,3 0 0,-2 0 0,3 0 0,0-1 0,0 0 0,0-2 0,-1 3 0,1-3 0,0 2 0,1-1 0,1-1 0,2 3 0,-1-2 0,1 2 0,-1-3 0,1 3 0,-1-1 0,1 0 0,-1 1 0,1-3 0,-1 2 0,1 0 0,-1-2 0,1 3 0,-1-2 0,1 2 0,-1-3 0,1 3 0,-1-1 0,1 1 0,-1 0 0,1 0 0,-1-1 0,0 1 0,2-4 0,0 3 0,2-3 0,2 1 0,4 2 0,2-2 0,2 1 0,3-2 0,-3-2 0,3 3 0,-5-1 0,1 2 0,-5-1 0,3 0 0,-5 1 0,1 1 0,-1 0 0,-12 0 0,5 0 0,-9 1 0,7 0 0,-1 0 0,1 0 0,2 0 0,0 0 0,1 0 0,1 0 0,9 0 0,2-4 0,9 4 0,-1-4 0,-3 2 0,3 2 0,-5-4 0,1 4 0,-2-3 0,-2 2 0,-2 0 0,-3 1 0,-1 0 0,-1 0 0,-11 0 0,5 0 0,-12 0 0,9 0 0,-1 0 0,-1 0 0,4 0 0,-3 0 0,4 0 0,-1 0 0,1 0 0,1 0 0,-1 0 0,1 0 0,-1 0 0,15 0 0,-6 0 0,13 0 0,-11 0 0,1 0 0,1 0 0,-3-2 0,3 2 0,-3-3 0,0 3 0,-1-2 0,0 1 0,-2 1 0,1-2 0,-1 2 0,-1 0 0,-8-1 0,0 1 0,-6-1 0,2 1 0,3-2 0,-3 2 0,1-1 0,-2 1 0,2 0 0,-2 0 0,4 0 0,-1 0 0,2-2 0,1 2 0,1-1 0,2 1 0,9 0 0,2 0 0,6-4 0,5 4 0,-5-4 0,6 4 0,-4-2 0,-3 2 0,0-2 0,-7 2 0,1 0 0,-5 0 0,1 0 0,-1 0 0,-1 0 0,2 0 0,-2 0 0,2 0 0,-2 0 0,1 0 0,1 0 0,-2 0 0,2 0 0,-2 0 0,2 0 0,-1-1 0,3 1 0,-3-2 0,1 2 0,-1 0 0,-1 0 0,1-1 0,-12 1 0,3-1 0,-10 1 0,2 0 0,2 0 0,-4 0 0,1 0 0,-2 0 0,3 0 0,0 0 0,3 0 0,2 0 0,0 0 0,3 0 0,2 0 0,-1 0 0,3-1 0,0-1 0,2-1 0,6 1 0,-1-2 0,5 4 0,-3-1 0,1 1 0,-3 0 0,1-2 0,-4 2 0,3-1 0,-3 1 0,1 0 0,0 0 0,0 0 0,0 0 0,0 0 0,-1 0 0,2 0 0,-1 0 0,0 0 0,0 0 0,-1 0 0,-9 0 0,3 0 0,-7 0 0,5 0 0,2 0 0,-1 0 0,0 0 0,0 0 0,0 0 0,1 0 0,2 0 0,-1 0 0,1 0 0,-1 0 0,1 0 0,-1 0 0,1 0 0,-1 0 0,1 0 0,-1 0 0,1 0 0,-1 0 0,1 0 0,10 0 0,-6 0 0,10 0 0,-9 0 0,1 0 0,-1 0 0,-1 0 0,2 0 0,-2 0 0,2 0 0,-1 0 0,-1 0 0,-9 0 0,5 0 0,-8 0 0,8 0 0,-2 0 0,1-1 0,-2 0 0,3 0 0,-1 1 0,1 0 0,-1-1 0,1 1 0,-1-1 0,1 1 0,-1 0 0,9-4 0,-3 3 0,7-3 0,-4 4 0,2-1 0,-3 0 0,3 0 0,-5 1 0,1-1 0,-1 0 0,-1 0 0,1 1 0,-12 0 0,7 0 0,-11 0 0,8 0 0,1 0 0,-2 0 0,3 0 0,-3 0 0,3 0 0,-3 0 0,3 1 0,-1 0 0,2 0 0,-1-1 0,11 0 0,-4 0 0,9 0 0,-7 0 0,0 0 0,0 0 0,-1 0 0,1 0 0,-2 0 0,1 0 0,0 0 0,-2 0 0,1 0 0,-1 0 0,-1 0 0,-9 0 0,5 0 0,-7 0 0,4 0 0,2 0 0,-1 0 0,0 0 0,1 0 0,-1 0 0,2 0 0,-1 0 0,1 0 0,-1 0 0,1 0 0,-1 0 0,1 0 0,-1 0 0,0 0 0,1 0 0,-1 0 0,1 0 0,10 0 0,-4 0 0,9 0 0,-9 0 0,2 0 0,-3 0 0,1 0 0,-2 0 0,1 0 0,0 0 0,0 0 0,1 0 0,-2 0 0,1 0 0,0-1 0,0 0 0,1 0 0,-2 1 0,1 0 0,0 0 0,0-1 0,2 1 0,-2-1 0,1 1 0,-1-1 0,-1 0 0,1 0 0,-1 1 0,-9 0 0,3 0 0,-6 0 0,6 0 0,2 0 0,-3 0 0,2 0 0,-1 0 0,2 0 0,-2 0 0,1 0 0,-1 0 0,1 0 0,1 0 0,-1 0 0,1 0 0,8-2 0,-4 1 0,7-1 0,-7 2 0,1 0 0,0-1 0,0 1 0,1-1 0,-2 1 0,1-1 0,-1 0 0,1 0 0,-1 0 0,1 1 0,-1-1 0,1 1 0,-10 0 0,3 0 0,-6 0 0,4 0 0,1 0 0,-1 0 0,2 0 0,-2 0 0,1 0 0,1 0 0,-2 0 0,1 0 0,1 1 0,-2-1 0,3 2 0,-3-2 0,3 3 0,-1-3 0,2 1 0,-1-1 0,-1 0 0,13 0 0,-7 0 0,10 0 0,-6 0 0,-1 0 0,-1 0 0,2 0 0,-3 0 0,3 0 0,-3 0 0,1 0 0,0 0 0,-1 0 0,1 0 0,-2 0 0,1 0 0,0 0 0,0 0 0,1 0 0,-2 0 0,1 0 0,0 0 0,0 0 0,1 0 0,-2 0 0,0 0 0,1-1 0,-1 1 0,1-1 0,-1 1 0,2 0 0,-1 0 0,0 0 0,0 0 0,-1 0 0,2 0 0,-1 0 0,0 0 0,0 0 0,-1-2 0,1 2 0,-1-1 0,1 1 0,-1-1 0,-9 1 0,4-1 0,-9 1 0,8 0 0,-1 0 0,0 0 0,0 0 0,0 0 0,0 0 0,2 0 0,-3 0 0,3 0 0,-1 0 0,1 0 0,1 0 0,-1 0 0,1 0 0,-1 0 0,1 0 0,-1 0 0,1 0 0,-1 0 0,1 0 0,-1 0 0,1 0 0,-1 0 0,1 0 0,-1 0 0,1 0 0,-1 0 0,1 0 0,-1 0 0,1 0 0,-1 0 0,1 0 0,-1 0 0,0 0 0,1 0 0,-1 0 0,1 0 0,-1 0 0,1 0 0,-1 0 0,1 0 0,-1 0 0,1 0 0,-1 0 0,1 0 0,-1 0 0,1 0 0,-1 0 0,1 0 0,-1 0 0,1 0 0,-1 0 0,1 0 0,-1 0 0,1 0 0,-1 0 0,1 0 0,-1 1 0,1-1 0,-1 1 0,1-1 0,-1 0 0,1 0 0,8 0 0,-4 0 0,8 0 0,-6 0 0,-1 0 0,1 0 0,0 0 0,-1 0 0,1 0 0,0 0 0,-1 0 0,3 0 0,-3 0 0,3 0 0,-3 0 0,2 0 0,-2 0 0,3 0 0,-3 0 0,3 0 0,-3-1 0,2 1 0,-2-2 0,3 2 0,-3 0 0,1 0 0,-2 0 0,2 0 0,-1 0 0,0-1 0,0 1 0,-1-1 0,1 1 0,0 0 0,0-1 0,1 1 0,-2-2 0,1 2 0,0-1 0,0 1 0,1-1 0,-2 1 0,1 0 0,-1-1 0,1 1 0,-10-2 0,5 2 0,-8 0 0,7 0 0,1 0 0,-1 0 0,1 0 0,-1 0 0,1 0 0,-1 0 0,1 0 0,-1 0 0,1 0 0,-3 0 0,3 0 0,-3 0 0,3 0 0,-1 0 0,1 0 0,-1 0 0,1 0 0,-1 0 0,1 0 0,-1 0 0,1 0 0,-1 0 0,1 0 0,-1 0 0,1 0 0,-1 0 0,1 0 0,-1 0 0,10 0 0,-3 0 0,6 0 0,-6 0 0,0 0 0,-1 0 0,1 0 0,-2 0 0,1 0 0,1 0 0,-2 0 0,2 0 0,-2 0 0,1 0 0,0 0 0,0 0 0,1 0 0,-2 0 0,1 0 0,0 0 0,0 0 0,1 0 0,-2 0 0,-9 0 0,5 0 0,-9 0 0,8 0 0,-1 0 0,-1 0 0,3 0 0,-4 0 0,3 0 0,-1 0 0,1 0 0,1 0 0,-1 0 0,1 0 0,-1 0 0,1 0 0,-1 0 0,1 0 0,-1 0 0,0 0 0,1 0 0,-1-1 0,1 1 0,-1-1 0,1 1 0,-1 0 0,1 0 0,9 0 0,-1 0 0,9 0 0,-4 0 0,-2 0 0,2 0 0,-5 0 0,3 0 0,-3 0 0,-2 0 0,0 0 0,1 0 0,-3 0 0,3 0 0,-3 0 0,1 0 0,0 0 0,0 0 0,0 0 0,0 0 0,-1 0 0,-7-3 0,3 2 0,-8-1 0,7 2 0,-1 0 0,1-1 0,1 0 0,-1 0 0,1 0 0,-1 1 0,1-1 0,-1 1 0,1 0 0,-1-1 0,1 0 0,-1 0 0,1 1 0,-1 0 0,1 0 0,-1 0 0,1 0 0,-1 0 0,1 0 0,-1 0 0,-1 0 0,1 0 0,-1 0 0,1 0 0,1 0 0,-1 0 0,1 0 0,9 0 0,-3 0 0,8 0 0,-6 0 0,-1 0 0,1 0 0,-3 0 0,2 0 0,-2 0 0,1 0 0,-1 0 0,1 0 0,-1 0 0,3 0 0,-3 0 0,2 0 0,-2 0 0,3 0 0,-3 0 0,3 0 0,-3 0 0,2 0 0,-2 0 0,1 0 0,-1 0 0,-1 0 0,2 0 0,-1 0 0,1 0 0,-1 0 0,1 0 0,-1 0 0,1 0 0,-2 0 0,1 0 0,1 0 0,-2 0 0,2 0 0,-2 0 0,1 0 0,0 0 0,-1-3 0,1 3 0,-1-3 0,-10 3 0,4 0 0,-7 0 0,5 0 0,1 0 0,1 0 0,-2 0 0,3 0 0,-1 0 0,0 0 0,1 0 0,-1 0 0,1 0 0,0 0 0,1 0 0,-1 0 0,1 0 0,-1 0 0,1 0 0,-1 0 0,1 0 0,-1 0 0,1 0 0,-1 0 0,-1 0 0,1 0 0,-1 0 0,2 0 0,-3 0 0,3 0 0,-3 0 0,3 0 0,-1 0 0,1 0 0,-1 0 0,1 0 0,-1 0 0,1 0 0,-1 0 0,1 0 0,-1 0 0,1 0 0,-1 0 0,1 0 0,-1 0 0,1 0 0,-1 0 0,1 0 0,-3 0 0,3 0 0,-3 0 0,3 0 0,-1 0 0,1 0 0,-1 0 0,1 0 0,-1 0 0,1 0 0,-1 0 0,1 0 0,-1 0 0,1 0 0,-1 0 0,1 0 0,-1 0 0,1 0 0,-1 0 0,1 0 0,8 0 0,-2 0 0,8 0 0,-6 0 0,-1 0 0,-1 0 0,0 0 0,-1 0 0,1 0 0,-2 0 0,1 0 0,0 0 0,0 0 0,1 0 0,-2 0 0,1 0 0,0 0 0,0 0 0,1 0 0,-2 0 0,1 0 0,0 0 0,0 0 0,0 0 0,0 0 0,-1 0 0,2 0 0,-1 0 0,0 0 0,0 0 0,-1 0 0,2 0 0,-1 0 0,0 0 0,0 0 0,-13 0 0,8 0 0,-10 0 0,9 0 0,1 0 0,-1 0 0,1 0 0,-1 0 0,1 0 0,-1 0 0,1 0 0,-1 0 0,-1 0 0,1 0 0,-1 0 0,1 0 0,1 0 0,-1-1 0,1 1 0,-1-2 0,1 2 0,-1 0 0,1 0 0,-1 0 0,1 0 0,-1 0 0,1 0 0,-1 0 0,1 0 0,-2 0 0,1 0 0,-1 0 0,1 0 0,1 0 0,-1 0 0,0 0 0,1 0 0,-1 0 0,1 0 0,-1 0 0,1 0 0,-1 0 0,1 0 0,-1 0 0,1 0 0,-1 0 0,1 0 0,-1 0 0,1 0 0,10 0 0,-6 0 0,9 0 0,-9 0 0,1 0 0,0 0 0,0 0 0,1 0 0,-2 0 0,2 0 0,-1 0 0,1 0 0,0 0 0,0-2 0,0 1 0,-2-2 0,1 3 0,-1 0 0,2 0 0,-1 0 0,0 0 0,0-1 0,-1 1 0,2-1 0,-1 1 0,1 0 0,-1 0 0,-1-1 0,1 0 0,-1 0 0,1 1 0,0-1 0,0 1 0,1-1 0,-2 1 0,1 0 0,0 0 0,-10 0 0,6 0 0,-9 0 0,7 0 0,1 0 0,-1 0 0,0 0 0,1 0 0,-1 0 0,1 0 0,-1 0 0,1 0 0,-1 0 0,1 0 0,-1 0 0,1 0 0,-1 0 0,1 0 0,-1 0 0,1 0 0,-1 0 0,1 0 0,-1 0 0,1 0 0,-1 0 0,1 0 0,-1 0 0,1 0 0,-1 0 0,1 0 0,-1 0 0,1 0 0,-1 0 0,1 0 0,9 0 0,-5 0 0,8 0 0,-7 0 0,-1 0 0,2 0 0,-1 0 0,0 0 0,0 0 0,-1 0 0,2 0 0,-1 0 0,0 0 0,0 0 0,-1 0 0,2 0 0,-2 0 0,2 0 0,-1 0 0,-1 0 0,2 0 0,-2 0 0,2 0 0,-2 0 0,1 0 0,-10 0 0,5 0 0,-7 0 0,7-1 0,-1 0 0,1 0 0,-1 1 0,1-1 0,-1 1 0,1-1 0,-1 1 0,1 0 0,-1-1 0,1 0 0,-1 0 0,1 1 0,-1 0 0,1 0 0,-1 0 0,0 0 0,1 0 0,-1 0 0,11 0 0,-6 0 0,8 0 0,-7 0 0,-1 0 0,2 0 0,-1 0 0,0 0 0,0 0 0,-1 0 0,2 0 0,-2 0 0,2 0 0,0 0 0,-1 0 0,1 0 0,-1 0 0,-1 0 0,2 0 0,-2 0 0,2 0 0,-1 0 0,-1 0 0,2 0 0,-2 0 0,2 0 0,-2 0 0,1 0 0,0 0 0,-10 0 0,6 0 0,-9 0 0,7 0 0,1 0 0,-1 0 0,1 0 0,-1 0 0,1 0 0,-1 0 0,1 0 0,-1 0 0,1-1 0,-1 1 0,1-1 0,-1 1 0,0 0 0,1 0 0,-1 0 0,1 0 0,-1 0 0,1 0 0,-1-1 0,1 0 0,-1 0 0,1 1 0,-1 0 0,1 0 0,-1 0 0,1 0 0,-1 0 0,1 0 0,-1 0 0,1 0 0,-1 0 0,1 0 0,-1 0 0,1 0 0,-1 0 0,1 0 0,-1 0 0,1 0 0,-1 0 0,1 0 0,-1 0 0,1 0 0,-1 0 0,1 0 0,9 0 0,-5 0 0,8 0 0,-7 0 0,-1 0 0,2 0 0,-1 0 0,0 0 0,0 0 0,-1 0 0,2 0 0,-1 0 0,0 0 0,0 0 0,-1 0 0,2 0 0,-2 0 0,2 0 0,-2 0 0,1 0 0,1 0 0,-2 0 0,2 0 0,-2 0 0,1 0 0,0 0 0,0 0 0,1 0 0,-2 0 0,1 0 0,0 0 0,0 0 0,1 0 0,-2 0 0,1 0 0,0 0 0,0 0 0,1 0 0,-2 0 0,0 0 0,2 0 0,-1 0 0,0 0 0,-10-1 0,5 1 0,-7-3 0,4 3 0,3-1 0,-3 1 0,3 0 0,-1 0 0,1 0 0,-1 0 0,1 0 0,-1 0 0,1 0 0,-1 0 0,1 0 0,-1 0 0,1 0 0,-1 0 0,1 0 0,-1 0 0,1 0 0,-1 0 0,1 0 0,-1 0 0,1 0 0,-1 0 0,1 0 0,-1 0 0,1 0 0,-1 0 0,0 0 0,1 0 0,-1 0 0,1 0 0,-1 0 0,1 0 0,-1 0 0,1 0 0,-1 0 0,1 0 0,-1 0 0,1 0 0,-1 0 0,1 0 0,-1 0 0,1 0 0,-1 0 0,1 0 0,-1 0 0,1 0 0,-1 0 0,1 0 0,-1 0 0,1 0 0,-1 0 0,9-4 0,-4 3 0,7-3 0,-6 4 0,-1 0 0,1-1 0,-1 1 0,1-1 0,-1 1 0,2 0 0,-1 0 0,0-1 0,0 0 0,-1 0 0,1 1 0,0 0 0,0 0 0,1 0 0,-2 0 0,1 0 0,0 0 0,0 0 0,1 0 0,-2 0 0,0 0 0,2 0 0,-1 0 0,0 0 0,0 0 0,-1 0 0,2 0 0,-1 0 0,0 0 0,0 0 0,-1 0 0,2 0 0,-1 0 0,0 0 0,0 0 0,-1 0 0,2 0 0,-2 0 0,2 0 0,-1 0 0,-1 0 0,2 0 0,-2 0 0,2 0 0,-2 0 0,1 0 0,0 0 0,0 0 0,1 0 0,-2 0 0,1 0 0,0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0:56:14.358"/>
    </inkml:context>
    <inkml:brush xml:id="br0">
      <inkml:brushProperty name="width" value="0.2" units="cm"/>
      <inkml:brushProperty name="height" value="0.2" units="cm"/>
      <inkml:brushProperty name="color" value="#B9B9B9"/>
    </inkml:brush>
  </inkml:definitions>
  <inkml:trace contextRef="#ctx0" brushRef="#br0">175 252 24575,'0'16'0,"0"11"0,0-10 0,0 9 0,0-1 0,0-7 0,0 4 0,0-5 0,0-2 0,0 0 0,0-6 0,0 2 0,0-4 0,0 4 0,0-4 0,0 3 0,0 0 0,0 1 0,0 1 0,2-1 0,-2 0 0,4 1 0,-2-1 0,1-1 0,-1 0 0,0 0 0,-1-1 0,0 2 0,0-2 0,-1 2 0,0 1 0,0-1 0,0 4 0,0 0 0,0 2 0,0-2 0,0 2 0,0-4 0,0 1 0,0-3 0,2 1 0,-2-3 0,2 5 0,-1-7 0,0 5 0,0-6 0,0 1 0,0-3 0,0 2 0,-1-1 0,1 0 0,0 1 0,0-1 0,-1 0 0,0 2 0,0-2 0,0 0 0,0 1 0,0-1 0,0 0 0,0 1 0,0-1 0,0-20 0,0 8 0,0-24 0,0 15 0,0-5 0,0 0 0,0-1 0,0-4 0,0 1 0,0 0 0,2-1 0,-2 1 0,5-4 0,-4 6 0,4-6 0,-3 7 0,1-3 0,2 3 0,-5 0 0,4 5 0,-4-1 0,2 3 0,-2-2 0,0 5 0,0 0 0,2 1 0,-1 1 0,0 1 0,-1-2 0,2 2 0,-2-3 0,4 1 0,-2-3 0,2 1 0,-2-1 0,2 3 0,-2-1 0,2 1 0,-2 1 0,0 2 0,-1 3 0,-1 1 0,6 22 0,-5-6 0,4 21 0,-5-11 0,0 3 0,0 0 0,0 1 0,0-1 0,0 0 0,0 1 0,0-4 0,0-1 0,0-3 0,0-1 0,2-2 0,-2 2 0,4-2 0,-2 0 0,2 2 0,-2-2 0,2 3 0,-3-3 0,1 2 0,-2-5 0,0 3 0,0-4 0,0-2 0,0 0 0,0-4 0,0 1 0,0-2 0,0 4 0,0-1 0,0 0 0,0-1 0,0 1 0,0-1 0,0 3 0,0-2 0,0 1 0,0-1 0,0-1 0,0-1 0,0 2 0,0-4 0,0 6 0,0-6 0,0 4 0,0-1 0,0 3 0,0-1 0,0 0 0,0 1 0,0-2 0,0 4 0,0-2 0,0 3 0,0-3 0,0 2 0,0 1 0,0 0 0,0 2 0,0-2 0,0-1 0,0 0 0,0 1 0,0-1 0,0 1 0,0-1 0,0-1 0,0 0 0,0-3 0,0 4 0,0-4 0,0 2 0,0-3 0,0 1 0,0-1 0,0 0 0,0 1 0,0-1 0,0 1 0,0-3 0,0 2 0,0-1 0,0 2 0,0 0 0,0-1 0,0 0 0,0 0 0,0-1 0,0 2 0,0-2 0,0 1 0,0 0 0,0-1 0,0 1 0,0-1 0,0 1 0,0 0 0,0 1 0,0-1 0,0 1 0,0-1 0,0 0 0,0 1 0,1-1 0,0 1 0,2 1 0,-3-1 0,2 4 0,-1-4 0,0 2 0,0-3 0,0 0 0,0-1 0,0 0 0,-1 1 0,1-1 0,0 1 0,0-1 0,-1 1 0,0-1 0,0 1 0,1-1 0,-1 0 0,1-20 0,-1-2 0,0-25 0,0-3 0,0-5 0,0 4 0,-3-8 0,2 13 0,-2-8 0,3 9 0,0 2 0,0 3 0,0-8 0,0 13 0,0-27 0,0 22 0,0-20 0,0 11 0,0 11 0,0-8 0,0 8 0,3-6 0,-2 4 0,1 2 0,-2 6 0,0 1 0,2 5 0,-1 3 0,0 1 0,1-1 0,-1 0 0,3 0 0,-4 0 0,2-3 0,-2 3 0,0-6 0,0 9 0,0 0 0,0 6 0,0 3 0,0 1 0,0 0 0,0 0 0,0-1 0,0 0 0,-2 1 0,1 1 0,-3-3 0,3 3 0,-1-1 0,1-1 0,0 3 0,-1-3 0,1 0 0,-2 2 0,0-4 0,2 5 0,-1-3 0,1 1 0,0 2 0,-2-4 0,1 3 0,-3 1 0,-2 0 0,2 2 0,-3 0 0,5 0 0,-3 1 0,0-3 0,-1 3 0,2-2 0,-1 1 0,0 1 0,1-3 0,-2 3 0,3-3 0,-2 3 0,2-1 0,-3 0 0,1 0 0,-1-2 0,1 3 0,1-3 0,-1 3 0,2-2 0,-2 1 0,1-1 0,0 2 0,0-2 0,1 11 0,1-3 0,2 16 0,3-6 0,-2 5 0,5 0 0,-3-2 0,1 2 0,1-3 0,-2 0 0,1-3 0,1 2 0,-2-5 0,0 2 0,2-2 0,-2-1 0,2 3 0,0-2 0,0 6 0,0-6 0,0 5 0,0-5 0,1 5 0,-1-2 0,-2 0 0,2 2 0,-3-5 0,2 2 0,-2-2 0,0 2 0,-1 3 0,0 2 0,0-2 0,0 0 0,0-2 0,0 3 0,0 3 0,0-2 0,0 2 0,0-6 0,0 2 0,0-5 0,0 2 0,0-2 0,0-3 0,0 2 0,0-4 0,0 1 0,0-1 0,0 1 0,0-1 0,0 2 0,0-3 0,0 1 0,0-1 0,0 0 0,0 2 0,0-1 0,0-1 0,0-1 0,0-1 0,0 2 0,0 1 0,0-2 0,0 2 0,0-3 0,0 3 0,0-1 0,0 1 0,0-1 0,0 0 0,0 1 0,0-1 0,0 0 0,0 3 0,0-2 0,0 2 0,0-1 0,0-1 0,0 4 0,0 1 0,0 0 0,0 3 0,0-1 0,0-2 0,0 2 0,0-2 0,0-3 0,0 0 0,0-3 0,0-1 0,0 0 0,-6-17 0,0 0 0,-4-12 0,3 0 0,2-2 0,0-1 0,-1-6 0,0 3 0,1 0 0,2-4 0,-2 8 0,2-7 0,0 10 0,1-6 0,0 7 0,1-3 0,-3 3 0,3 1 0,-3 3 0,4 0 0,-2 0 0,2 1 0,-2 2 0,2 0 0,-2 4 0,2-1 0,-2 1 0,2-1 0,-4 1 0,4-1 0,-3 1 0,2-4 0,-2 3 0,2-2 0,0 2 0,-1 3 0,2-2 0,-1 2 0,1 0 0,0 0 0,0 3 0,0-1 0,0 1 0,0-1 0,-2 3 0,2-2 0,-1 1 0,1-1 0,0-3 0,0-1 0,0 1 0,-2-1 0,2 6 0,-1-2 0,1 1 0,-1 0 0,0 0 0,-4 16 0,4-6 0,-3 13 0,3-13 0,1-1 0,-3 1 0,2 0 0,-1 0 0,-1 0 0,1-1 0,-1 0 0,-1 1 0,2-1 0,-1 0 0,-2 1 0,3-2 0,-4 2 0,3-3 0,-1 2 0,-1 0 0,3-1 0,-3 0 0,1 1 0,-1-1 0,2 2 0,0-1 0,2 1 0,0 0 0,1 0 0,0 1 0,0 0 0,0 0 0,0 3 0,0-2 0,0 1 0,0-1 0,0 1 0,0-1 0,0 2 0,0-3 0,0-1 0,0 1 0,0 0 0,0-1 0,0 3 0,0-5 0,0 4 0,0-2 0,0-1 0,0 4 0,1-4 0,-1 1 0,1 1 0,0-2 0,0 3 0,0-2 0,-1 0 0,1 1 0,0 1 0,1-3 0,-1 2 0,1-1 0,-1-1 0,0 2 0,2 1 0,-3-2 0,2 2 0,-2-3 0,1 2 0,-1-1 0,1 0 0,1 3 0,-2-4 0,1 2 0,-1-1 0,2 0 0,-2 3 0,2-4 0,-2 2 0,3-1 0,-3-1 0,3 3 0,-3-2 0,1 0 0,-1 1 0,0-2 0,1 2 0,0-1 0,0 0 0,1 1 0,-1 1 0,1 5 0,-2 0 0,0 2 0,0-2 0,0-3 0,0 0 0,0-5 0,0 1 0,0 1 0,0-2 0,0 2 0,0 0 0,0-2 0,0 3 0,0-3 0,0 1 0,0 1 0,0-2 0,0 3 0,0-2 0,0 0 0,0 0 0,0 0 0,0 0 0,0 1 0,0-1 0,1 0 0,-1 0 0,3 2 0,-3-3 0,2 4 0,-1-4 0,-1 2 0,1-1 0,1 0 0,-1 1 0,0-1 0,2 0 0,-3 0 0,2 0 0,0 1 0,-1-1 0,1 0 0,0 0 0,0 0 0,0 0 0,-1 0 0,0 0 0,0 1 0,1-1 0,0-1 0,-2 2 0,3-1 0,-3 0 0,2 1 0,-1-2 0,0 1 0,1 1 0,0 0 0,1-1 0,-2 2 0,1-4 0,0 2 0,0 2 0,1-2 0,-2 2 0,3-4 0,-4 2 0,5 0 0,-3 1 0,1-2 0,0 1 0,0-1 0,-2 1 0,2 2 0,-3-3 0,2 3 0,-1-3 0,1 0 0,-1 3 0,1-3 0,-1 1 0,0 1 0,-1-1 0,2 0 0,-1 2 0,0-2 0,1 0 0,0 0 0,-1 0 0,1 0 0,-1 1 0,1-1 0,0 0 0,-2 0 0,2 0 0,-1 1 0,-1-1 0,1 0 0,-1 0 0,1 0 0,1 0 0,0 0 0,0 1 0,0-1 0,-1 0 0,1 0 0,0 0 0,0 0 0,-1 0 0,-4-17 0,0 7 0,-3-12 0,4 13 0,0-1 0,0 1 0,-1-3 0,1 2 0,-1-2 0,1 2 0,-1-1 0,2 0 0,-1-1 0,-1 1 0,1-1 0,0-1 0,0 1 0,0-2 0,0 3 0,-1-1 0,3 2 0,-3-1 0,3 2 0,-3-3 0,1 1 0,0-1 0,-1 1 0,3 0 0,-3-1 0,3 1 0,-2-1 0,1 1 0,1-1 0,-3 1 0,2 0 0,-1 1 0,1-1 0,0 1 0,0 0 0,1-1 0,-3 1 0,3 0 0,-3-3 0,3 5 0,-3-2 0,2 0 0,-1 0 0,0-1 0,0 2 0,0 0 0,0-2 0,0 2 0,2-1 0,-3-2 0,2 3 0,-2-2 0,2 1 0,-1 1 0,0-3 0,0 2 0,0 0 0,0-1 0,0 3 0,0-5 0,-1 4 0,2-1 0,-3 0 0,2 2 0,0-5 0,0 5 0,1-3 0,-2 1 0,2 2 0,-3-4 0,4 2 0,-2 1 0,1-2 0,-1 1 0,0-2 0,1 3 0,-1-2 0,2 0 0,-1 1 0,1-2 0,-1 2 0,1 1 0,0-4 0,0 5 0,0-4 0,-1 2 0,0 1 0,-1-2 0,2 2 0,-2-1 0,1-1 0,1 1 0,-1-1 0,0 1 0,0-1 0,0 1 0,0-1 0,0 1 0,-1 0 0,0-1 0,1 2 0,-1-3 0,1 3 0,-1-2 0,1 1 0,-2-2 0,3 3 0,-3-1 0,2-1 0,-1 2 0,1-2 0,0 2 0,1-1 0,-3-2 0,11 20 0,-7-12 0,8 16 0,-9-15 0,3 3 0,1 2 0,-2-2 0,3 3 0,-3-3 0,0 0 0,1 1 0,-3-1 0,2 0 0,-1 2 0,0-1 0,0-1 0,-1 2 0,3-1 0,-2-2 0,0 4 0,2-5 0,-3 5 0,3-4 0,-3 1 0,1 1 0,-1 0 0,2-1 0,-2 3 0,1-5 0,-1 4 0,0-1 0,0-2 0,1 4 0,-1-5 0,2 5 0,-1-3 0,-1 0 0,3 2 0,-1-1 0,0 1 0,-1-1 0,0-2 0,1 1 0,-1-1 0,0 3 0,0-2 0,0 1 0,0-1 0,0 1 0,-1-2 0,3 2 0,-3-1 0,3 0 0,-3 3 0,2-5 0,-2 4 0,3-3 0,-1 2 0,0-1 0,0 0 0,-2 0 0,3-1 0,-2 2 0,1-2 0,1 2 0,-3 0 0,3-1 0,-3 3 0,1-5 0,0 6 0,-1-6 0,3 2 0,-3 1 0,3-1 0,-3 2 0,3-2 0,-3 1 0,3 1 0,-2 0 0,2 4 0,-1-4 0,0 4 0,2-2 0,-1 0 0,0 2 0,0-2 0,-3 0 0,3 0 0,-2-4 0,0 1 0,0-1 0,-1 0 0,3 2 0,-2-3 0,0 1 0,2 0 0,-2 0 0,2-1 0,0 1 0,0-2 0,1 2 0,-1-1 0,-1 0 0,2 1 0,-1-2 0,1 3 0,-2-3 0,0 3 0,0-1 0,0-25 0,-1 10 0,0-24 0,-1 8 0,0-1 0,0-6 0,0 3 0,0-1 0,0 2 0,0 4 0,0-1 0,0 1 0,0 0 0,0 3 0,0 1 0,0-1 0,0 4 0,0-7 0,0 7 0,0-4 0,0 5 0,0-1 0,0 0 0,0 3 0,0 1 0,0-1 0,0 3 0,0-2 0,0-3 0,0 4 0,-1-4 0,0 2 0,0 3 0,1-5 0,0 2 0,0-3 0,0 3 0,-2 1 0,1 2 0,0 1 0,-1-1 0,2 3 0,-2 0 0,0 3 0,2 0 0,-1-1 0,-1 1 0,2-1 0,-3 1 0,3 1 0,-2-1 0,1 1 0,0-1 0,0 1 0,0-4 0,0 6 0,-2-6 0,3 4 0,-1 0 0,-1-1 0,2 2 0,-3-2 0,3 1 0,-2-2 0,2 3 0,0-2 0,-1 1 0,0-1 0,0 0 0,1-1 0,0 1 0,0-3 0,0 2 0,0-4 0,0 4 0,0-4 0,0 4 0,0-1 0,0-1 0,0 2 0,0-2 0,0 3 0,0-1 0,0 3 0,0-2 0,0 1 0,0-3 0,0 3 0,0-2 0,0 2 0,0-1 0,0 1 0,0-1 0,0 0 0,0 1 0,0-3 0,0 5 0,0-4 0,0 2 0,0 1 0,0-4 0,0 3 0,0 0 0,0-2 0,0 4 0,0-4 0,1 2 0,-1 0 0,8 15 0,-5-2 0,6 14 0,-5-9 0,1 7 0,-1-4 0,-1 8 0,1-5 0,-4 5 0,4-2 0,-3 0 0,1 3 0,-2-3 0,0 0 0,0 2 0,0-2 0,0 0 0,0 3 0,0-3 0,0 11 0,0-5 0,3 10 0,0-8 0,4-3 0,1 1 0,2-6 0,0 3 0,-1-3 0,-1 0 0,0-7 0,-4-3 0,1-2 0,-1-3 0,-2 4 0,-1-2 0,1 3 0,-2 2 0,2 1 0,0 6 0,-1-2 0,3 5 0,-1-2 0,0 4 0,1-4 0,-2-1 0,3-1 0,-2-7 0,-1 1 0,1-8 0,-2-1 0,0 0 0,1 1 0,0-2 0,2 2 0,-1-2 0,-1 1 0,1 0 0,0-1 0,-1 0 0,6-15 0,-1-6 0,3-19 0,-1-9 0,-2-6 0,-1 5 0,1-2 0,-4 13 0,0-9 0,-3 13 0,0-7 0,0 15 0,0-2 0,0 4 0,0 5 0,0-4 0,0 5 0,0 0 0,0-2 0,0 4 0,0 1 0,0 4 0,0 1 0,0 3 0,0-2 0,0 1 0,0 0 0,0-1 0,1 0 0,0 1 0,1 0 0,0 0 0,1 1 0,0-3 0,0 1 0,0-1 0,0 1 0,1-1 0,-2 3 0,2-2 0,-3 3 0,2-3 0,-1 2 0,1-1 0,1-2 0,-1 3 0,-2-2 0,3 1 0,-4 2 0,5-3 0,-3 1 0,2-1 0,-1 0 0,0 0 0,0-1 0,0 2 0,0 1 0,1 0 0,0 1 0,1 1 0,0 9 0,-1-3 0,-2 10 0,1-2 0,-2 0 0,2 3 0,-1-4 0,1-2 0,-2 0 0,1 0 0,0-2 0,0 1 0,-1 1 0,-1 0 0,0 9 0,0 5 0,0 7 0,0 14 0,0 7 0,0 6 0,0-9 0,-3 4 0,0-15 0,-1 8 0,-2-6 0,6-9 0,-3-4 0,3-8 0,0 2 0,0-8 0,0 3 0,0-4 0,0-2 0,0 0 0,0 2 0,0-4 0,0 0 0,0-3 0,0 3 0,0 0 0,0 7 0,0 1 0,2 7 0,1-4 0,2 3 0,1-3 0,-1 0 0,1 0 0,-1-1 0,-1-2 0,0 0 0,0-4 0,0 3 0,0-2 0,-2 3 0,2-1 0,-4-2 0,2 2 0,-2 1 0,0-3 0,0 2 0,2-5 0,-2 2 0,2-4 0,-2 2 0,0-5 0,1 2 0,-1-1 0,3 2 0,-2-3 0,0 4 0,0-3 0,-1 0 0,2 2 0,-1-3 0,-1 1 0,2 0 0,1-1 0,-1 1 0,1 0 0,-3-1 0,1 2 0,2 0 0,-3-2 0,4 2 0,-4-2 0,3 0 0,-1-16 0,1 2 0,-2-18 0,-1 6 0,0-7 0,0 3 0,0-3 0,0 3 0,0 4 0,0-2 0,0 5 0,0-2 0,0 3 0,0-3 0,0 2 0,0-5 0,0 5 0,0-2 0,0 0 0,2 2 0,-2-6 0,4 10 0,-4-6 0,2 9 0,0-2 0,-2 2 0,2 3 0,-2-2 0,0 4 0,0-2 0,0 3 0,0-1 0,0 1 0,0 0 0,0-3 0,0 0 0,0-3 0,0 1 0,0-1 0,0-2 0,2-1 0,-2 0 0,2-2 0,-2 5 0,0 0 0,2 3 0,-2 0 0,1 2 0,-1 0 0,0-1 0,0 3 0,0-6 0,0-4 0,0 0 0,0-2 0,0-1 0,0 6 0,0 0 0,0 1 0,0 4 0,0-1 0,0 3 0,0 1 0,0-2 0,0 2 0,0-3 0,0 1 0,0 2 0,0-2 0,0 0 0,0 1 0,0-3 0,0 4 0,0-2 0,0 0 0,-11 27 0,7-13 0,-13 29 0,11-21 0,-7 8 0,6-5 0,-5 2 0,5-3 0,-2 3 0,-1 1 0,0 3 0,-1 4 0,3-2 0,-2 6 0,0 2 0,-4 0 0,1 8 0,2-15 0,3 9 0,0-10 0,2 7 0,-2-4 0,4-1 0,0 5 0,3-10 0,-1 2 0,2-12 0,0-2 0,0-1 0,-2 3 0,2-2 0,-4 6 0,3-3 0,-3 2 0,2-2 0,-2 2 0,1-5 0,0 0 0,3-1 0,-2-5 0,2 2 0,0-5 0,0 3 0,0-1 0,0 0 0,0 1 0,0-1 0,0-1 0,0 3 0,0-2 0,1 0 0,1 1 0,0-2 0,0 1 0,-1 1 0,-1-1 0,0 1 0,0-1 0,0 0 0,0 0 0,0 0 0,-5-1 0,2-1 0,-5-2 0,1-1 0,3-1 0,0-3 0,1-1 0,3-3 0,-2 2 0,2-3 0,0 0 0,0-3 0,0 1 0,0-1 0,-1 1 0,0-1 0,-1-2 0,2 2 0,0-5 0,0 2 0,0 0 0,0-2 0,0-2 0,0 1 0,0-4 0,0 1 0,0 3 0,0-4 0,0 1 0,0 3 0,0-4 0,0 5 0,0-1 0,0 0 0,0 3 0,0-10 0,0 11 0,0-11 0,0 13 0,0-6 0,0 3 0,0 0 0,0-2 0,0 2 0,0-6 0,0 5 0,0-4 0,0 5 0,0-3 0,0 3 0,0 1 0,0-1 0,0 3 0,0 0 0,0 1 0,0 2 0,0 0 0,0-2 0,0 4 0,0-2 0,0 3 0,0-3 0,0 1 0,-1-1 0,1 4 0,-2 1 0,1-2 0,1 3 0,-1-10 0,-2-6 0,0-8 0,-3-3 0,-1 1 0,1 0 0,-4 2 0,5 1 0,-2 5 0,2 6 0,1 1 0,0 2 0,1 1 0,-1 2 0,-1-7 0,0 2 0,2-3 0,-1 3 0,3-1 0,0 3 0,-1-2 0,2 2 0,-2 1 0,2 2 0,-2-2 0,2 4 0,-2-4 0,2 4 0,-2-4 0,2 4 0,-2-4 0,2 4 0,-1-4 0,0 4 0,-1-4 0,2 2 0,0 0 0,0-2 0,0 4 0,0-2 0,0 0 0,0 2 0,0-6 0,0 5 0,0-4 0,0 4 0,0 1 0,0-2 0,0 4 0,0-1 0,0 0 0,0 1 0,0-1 0,0 2 0,0-2 0,0 0 0,0 2 0,0-2 0,0 0 0,0 2 0,0-3 0,0 3 0,0-2 0,2 0 0,-2 2 0,1-2 0,0 0 0,-1 1 0,3 0 0,-3 0 0,2 0 0,0-1 0,-1 2 0,2-2 0,-2 1 0,1 1 0,0-3 0,0 3 0,0-1 0,0 0 0,-1 0 0,2 1 0,1 1 0,3 2 0,-3 8 0,-2-4 0,-2 5 0,-1-3 0,1-2 0,-2 4 0,1-3 0,-1 1 0,0 2 0,1-2 0,-2 1 0,1 0 0,1-2 0,-2 3 0,1-1 0,0 1 0,0-1 0,0 0 0,0-1 0,-1 1 0,3-1 0,-3 1 0,3 1 0,-3-3 0,1 2 0,-1 0 0,2-1 0,-2 0 0,2 2 0,-1-3 0,1 3 0,1-3 0,0 3 0,0-1 0,0 2 0,-1-2 0,0 1 0,0-1 0,1-1 0,-2 1 0,2-2 0,-1 1 0,1 1 0,0-1 0,0 0 0,0 0 0,0 0 0,0 0 0,0 0 0,0 0 0,0 1 0,0-1 0,0 0 0,0 0 0,0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F5702-DD74-5A4D-81F5-29A318FDBF67}" type="datetimeFigureOut">
              <a:rPr lang="en-SE" smtClean="0"/>
              <a:t>12/20/2021</a:t>
            </a:fld>
            <a:endParaRPr lang="en-SE"/>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B39E1-3456-4A48-83DE-48739682CD64}" type="slidenum">
              <a:rPr lang="en-SE" smtClean="0"/>
              <a:t>‹#›</a:t>
            </a:fld>
            <a:endParaRPr lang="en-SE"/>
          </a:p>
        </p:txBody>
      </p:sp>
    </p:spTree>
    <p:extLst>
      <p:ext uri="{BB962C8B-B14F-4D97-AF65-F5344CB8AC3E}">
        <p14:creationId xmlns:p14="http://schemas.microsoft.com/office/powerpoint/2010/main" val="263356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3</a:t>
            </a:fld>
            <a:endParaRPr lang="de-DE"/>
          </a:p>
        </p:txBody>
      </p:sp>
    </p:spTree>
    <p:extLst>
      <p:ext uri="{BB962C8B-B14F-4D97-AF65-F5344CB8AC3E}">
        <p14:creationId xmlns:p14="http://schemas.microsoft.com/office/powerpoint/2010/main" val="234225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Branchstandarden</a:t>
            </a:r>
            <a:r>
              <a:rPr lang="sv-SE" dirty="0"/>
              <a:t> och SS-EN 50110-1</a:t>
            </a:r>
          </a:p>
          <a:p>
            <a:endParaRPr lang="sv-SE" dirty="0"/>
          </a:p>
          <a:p>
            <a:r>
              <a:rPr lang="sv-SE" dirty="0"/>
              <a:t>Arbetsmiljölagen 3 kap 3§</a:t>
            </a:r>
          </a:p>
          <a:p>
            <a:r>
              <a:rPr lang="sv-SE" b="0" i="0" dirty="0">
                <a:solidFill>
                  <a:srgbClr val="000000"/>
                </a:solidFill>
                <a:effectLst/>
                <a:latin typeface="Arial" panose="020B0604020202020204" pitchFamily="34" charset="0"/>
              </a:rPr>
              <a:t>Arbetsgivaren skall förvissa sig om att arbetstagaren har den utbildning som behövs och vet vad han har att iaktta för att undgå riskerna i arbetet. Arbetsgivaren skall se till att endast arbetstagare som har fått tillräckliga instruktioner får tillträde till områden där det finns en påtaglig risk för ohälsa eller olycksfall.</a:t>
            </a:r>
            <a:endParaRPr lang="sv-SE" dirty="0"/>
          </a:p>
        </p:txBody>
      </p:sp>
      <p:sp>
        <p:nvSpPr>
          <p:cNvPr id="4" name="Platshållare för bildnummer 3"/>
          <p:cNvSpPr>
            <a:spLocks noGrp="1"/>
          </p:cNvSpPr>
          <p:nvPr>
            <p:ph type="sldNum" sz="quarter" idx="5"/>
          </p:nvPr>
        </p:nvSpPr>
        <p:spPr/>
        <p:txBody>
          <a:bodyPr/>
          <a:lstStyle/>
          <a:p>
            <a:fld id="{1B8B39E1-3456-4A48-83DE-48739682CD64}" type="slidenum">
              <a:rPr lang="en-SE" smtClean="0"/>
              <a:t>12</a:t>
            </a:fld>
            <a:endParaRPr lang="en-SE"/>
          </a:p>
        </p:txBody>
      </p:sp>
    </p:spTree>
    <p:extLst>
      <p:ext uri="{BB962C8B-B14F-4D97-AF65-F5344CB8AC3E}">
        <p14:creationId xmlns:p14="http://schemas.microsoft.com/office/powerpoint/2010/main" val="3373709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13</a:t>
            </a:fld>
            <a:endParaRPr lang="de-DE"/>
          </a:p>
        </p:txBody>
      </p:sp>
    </p:spTree>
    <p:extLst>
      <p:ext uri="{BB962C8B-B14F-4D97-AF65-F5344CB8AC3E}">
        <p14:creationId xmlns:p14="http://schemas.microsoft.com/office/powerpoint/2010/main" val="270189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16</a:t>
            </a:fld>
            <a:endParaRPr lang="de-DE"/>
          </a:p>
        </p:txBody>
      </p:sp>
    </p:spTree>
    <p:extLst>
      <p:ext uri="{BB962C8B-B14F-4D97-AF65-F5344CB8AC3E}">
        <p14:creationId xmlns:p14="http://schemas.microsoft.com/office/powerpoint/2010/main" val="4212116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17</a:t>
            </a:fld>
            <a:endParaRPr lang="de-DE"/>
          </a:p>
        </p:txBody>
      </p:sp>
    </p:spTree>
    <p:extLst>
      <p:ext uri="{BB962C8B-B14F-4D97-AF65-F5344CB8AC3E}">
        <p14:creationId xmlns:p14="http://schemas.microsoft.com/office/powerpoint/2010/main" val="954048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19</a:t>
            </a:fld>
            <a:endParaRPr lang="de-DE"/>
          </a:p>
        </p:txBody>
      </p:sp>
    </p:spTree>
    <p:extLst>
      <p:ext uri="{BB962C8B-B14F-4D97-AF65-F5344CB8AC3E}">
        <p14:creationId xmlns:p14="http://schemas.microsoft.com/office/powerpoint/2010/main" val="150489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92B0D0-35E0-4DC8-B4A6-118214BEA3B7}" type="slidenum">
              <a:rPr lang="sv-SE" smtClean="0"/>
              <a:t>23</a:t>
            </a:fld>
            <a:endParaRPr lang="sv-SE"/>
          </a:p>
        </p:txBody>
      </p:sp>
    </p:spTree>
    <p:extLst>
      <p:ext uri="{BB962C8B-B14F-4D97-AF65-F5344CB8AC3E}">
        <p14:creationId xmlns:p14="http://schemas.microsoft.com/office/powerpoint/2010/main" val="3243741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92B0D0-35E0-4DC8-B4A6-118214BEA3B7}" type="slidenum">
              <a:rPr lang="sv-SE" smtClean="0"/>
              <a:t>24</a:t>
            </a:fld>
            <a:endParaRPr lang="sv-SE"/>
          </a:p>
        </p:txBody>
      </p:sp>
    </p:spTree>
    <p:extLst>
      <p:ext uri="{BB962C8B-B14F-4D97-AF65-F5344CB8AC3E}">
        <p14:creationId xmlns:p14="http://schemas.microsoft.com/office/powerpoint/2010/main" val="3117368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92B0D0-35E0-4DC8-B4A6-118214BEA3B7}" type="slidenum">
              <a:rPr lang="sv-SE" smtClean="0"/>
              <a:t>26</a:t>
            </a:fld>
            <a:endParaRPr lang="sv-SE"/>
          </a:p>
        </p:txBody>
      </p:sp>
    </p:spTree>
    <p:extLst>
      <p:ext uri="{BB962C8B-B14F-4D97-AF65-F5344CB8AC3E}">
        <p14:creationId xmlns:p14="http://schemas.microsoft.com/office/powerpoint/2010/main" val="1340721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Vätefluorid är ett mycket giftigt och frätande ämne, kokpunkten på ämnet är ca 20 grader Celsius.</a:t>
            </a:r>
          </a:p>
          <a:p>
            <a:endParaRPr lang="sv-SE" dirty="0"/>
          </a:p>
          <a:p>
            <a:r>
              <a:rPr lang="sv-SE" dirty="0"/>
              <a:t>De gränsvärden som finns framtagna för HF gäller koncentration i </a:t>
            </a:r>
            <a:r>
              <a:rPr lang="sv-SE" dirty="0" err="1"/>
              <a:t>gasfas</a:t>
            </a:r>
            <a:r>
              <a:rPr lang="sv-SE" dirty="0"/>
              <a:t> och vid inandning då risken är som allra störst. </a:t>
            </a:r>
          </a:p>
          <a:p>
            <a:r>
              <a:rPr lang="sv-SE" dirty="0"/>
              <a:t> 1,8 ppm NGV (nivågränsvärde) Nivågränsvärdet är fastställt av Arbetsmiljöverket och gäller vid exponering under en arbetsdag. Nivågränsvärden är bindande för arbetsgivaren och får inte överskridas.</a:t>
            </a:r>
          </a:p>
          <a:p>
            <a:endParaRPr lang="sv-SE" dirty="0"/>
          </a:p>
          <a:p>
            <a:r>
              <a:rPr lang="sv-SE" b="1" dirty="0"/>
              <a:t>Exempel koncentration HF </a:t>
            </a:r>
          </a:p>
          <a:p>
            <a:r>
              <a:rPr lang="sv-SE" dirty="0"/>
              <a:t>Om vi utgår från att ett garage har en area på 1000 m2 och en takhöjd på 2,5 meter = 2500 m3 så skulle en elbilsbrand kunna genera en koncentration på vätefluorid 800 ppm utifrån att batteriet producerar 2 kg vätefluorid.</a:t>
            </a:r>
          </a:p>
          <a:p>
            <a:endParaRPr lang="sv-SE" dirty="0"/>
          </a:p>
          <a:p>
            <a:endParaRPr lang="sv-SE" dirty="0"/>
          </a:p>
          <a:p>
            <a:r>
              <a:rPr lang="sv-SE" dirty="0"/>
              <a:t>Vid brand i fordon oavsett EV eller ICE så kan HF släppas ut. Förbränns gasen i </a:t>
            </a:r>
            <a:r>
              <a:rPr lang="sv-SE" dirty="0" err="1"/>
              <a:t>AC:n</a:t>
            </a:r>
            <a:r>
              <a:rPr lang="sv-SE" dirty="0"/>
              <a:t> så bildas HF.</a:t>
            </a:r>
          </a:p>
          <a:p>
            <a:r>
              <a:rPr lang="sv-SE" dirty="0"/>
              <a:t>Tester visar dock att </a:t>
            </a:r>
            <a:r>
              <a:rPr lang="sv-SE" dirty="0" err="1"/>
              <a:t>EV:s</a:t>
            </a:r>
            <a:r>
              <a:rPr lang="sv-SE" dirty="0"/>
              <a:t> släpper ut mer HF än en ICE.</a:t>
            </a:r>
          </a:p>
          <a:p>
            <a:r>
              <a:rPr lang="sv-SE" dirty="0"/>
              <a:t>Mängden Vätefluorid som släpps ut från batterier beror på flera saker.</a:t>
            </a:r>
            <a:br>
              <a:rPr lang="sv-SE" dirty="0"/>
            </a:br>
            <a:r>
              <a:rPr lang="sv-SE" dirty="0"/>
              <a:t>Vilken laddning ett batteri har just då. Ju lägre laddning desto högre mängd HF släpps ut.</a:t>
            </a:r>
          </a:p>
          <a:p>
            <a:r>
              <a:rPr lang="sv-SE" dirty="0"/>
              <a:t>Konstruktionen har också betydelse, om förpackningen är väl tillsluten, vilket innebär att ett högre tryck kommer att uppnås innan batteriet öppnar sig och ventilerar. Ett högre sådant tryck ger mer utsläpp av HF vid ventilering.</a:t>
            </a:r>
          </a:p>
          <a:p>
            <a:r>
              <a:rPr lang="sv-SE" dirty="0"/>
              <a:t>Mängden HF som släpps ut i samband med en brand i ett elfordon är i de flesta fall en uppskattad siffra och vi behöver mer data från riktiga tester för att se den verkliga mängden.</a:t>
            </a:r>
          </a:p>
          <a:p>
            <a:endParaRPr lang="sv-SE" dirty="0"/>
          </a:p>
        </p:txBody>
      </p:sp>
      <p:sp>
        <p:nvSpPr>
          <p:cNvPr id="4" name="Platshållare för bildnummer 3"/>
          <p:cNvSpPr>
            <a:spLocks noGrp="1"/>
          </p:cNvSpPr>
          <p:nvPr>
            <p:ph type="sldNum" sz="quarter" idx="5"/>
          </p:nvPr>
        </p:nvSpPr>
        <p:spPr/>
        <p:txBody>
          <a:bodyPr/>
          <a:lstStyle/>
          <a:p>
            <a:fld id="{747EEAE3-CD2C-034B-871F-43B4B9AD20E3}" type="slidenum">
              <a:rPr lang="sv-SE" smtClean="0"/>
              <a:t>27</a:t>
            </a:fld>
            <a:endParaRPr lang="sv-SE"/>
          </a:p>
        </p:txBody>
      </p:sp>
    </p:spTree>
    <p:extLst>
      <p:ext uri="{BB962C8B-B14F-4D97-AF65-F5344CB8AC3E}">
        <p14:creationId xmlns:p14="http://schemas.microsoft.com/office/powerpoint/2010/main" val="2502177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92B0D0-35E0-4DC8-B4A6-118214BEA3B7}" type="slidenum">
              <a:rPr lang="sv-SE" smtClean="0"/>
              <a:t>31</a:t>
            </a:fld>
            <a:endParaRPr lang="sv-SE"/>
          </a:p>
        </p:txBody>
      </p:sp>
    </p:spTree>
    <p:extLst>
      <p:ext uri="{BB962C8B-B14F-4D97-AF65-F5344CB8AC3E}">
        <p14:creationId xmlns:p14="http://schemas.microsoft.com/office/powerpoint/2010/main" val="134761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4</a:t>
            </a:fld>
            <a:endParaRPr lang="de-DE"/>
          </a:p>
        </p:txBody>
      </p:sp>
    </p:spTree>
    <p:extLst>
      <p:ext uri="{BB962C8B-B14F-4D97-AF65-F5344CB8AC3E}">
        <p14:creationId xmlns:p14="http://schemas.microsoft.com/office/powerpoint/2010/main" val="1156078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92B0D0-35E0-4DC8-B4A6-118214BEA3B7}" type="slidenum">
              <a:rPr lang="sv-SE" smtClean="0"/>
              <a:t>32</a:t>
            </a:fld>
            <a:endParaRPr lang="sv-SE"/>
          </a:p>
        </p:txBody>
      </p:sp>
    </p:spTree>
    <p:extLst>
      <p:ext uri="{BB962C8B-B14F-4D97-AF65-F5344CB8AC3E}">
        <p14:creationId xmlns:p14="http://schemas.microsoft.com/office/powerpoint/2010/main" val="2964618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b="0" i="0" dirty="0">
                <a:solidFill>
                  <a:srgbClr val="FFFFFF"/>
                </a:solidFill>
                <a:effectLst/>
                <a:latin typeface="Arial" panose="020B0604020202020204" pitchFamily="34" charset="0"/>
              </a:rPr>
              <a:t>Europeiskt krav för godkännande av elfordon på väg</a:t>
            </a:r>
            <a:endParaRPr lang="sv-SE" dirty="0"/>
          </a:p>
          <a:p>
            <a:endParaRPr lang="sv-SE" dirty="0"/>
          </a:p>
          <a:p>
            <a:r>
              <a:rPr lang="sv-SE" dirty="0"/>
              <a:t>Vilka komponenter har vi ett elfordon som är anslutna till högvoltssystemet.</a:t>
            </a:r>
          </a:p>
          <a:p>
            <a:r>
              <a:rPr lang="sv-SE" dirty="0"/>
              <a:t>Vi har såklart elmotorn som är ett måste för att ens få ett elektriskt framdrivet fordon.</a:t>
            </a:r>
          </a:p>
          <a:p>
            <a:r>
              <a:rPr lang="sv-SE" dirty="0"/>
              <a:t>För att driva elmotorn och göra fasomvandlingar mellan AC/DC så behöver vi en kraftelektronik. </a:t>
            </a:r>
          </a:p>
          <a:p>
            <a:endParaRPr lang="sv-SE" dirty="0"/>
          </a:p>
          <a:p>
            <a:r>
              <a:rPr lang="sv-SE" dirty="0"/>
              <a:t>Denna kraftelektronik innehåller fasomvandlare för att kunna driva elmotorn från den ström som levereras från batteriet och omvänt, kunna ladda batteriet från trefasmotorn. I vissa fall används den även för att kunna omvandla växelström som vi förser fordonet med från </a:t>
            </a:r>
            <a:r>
              <a:rPr lang="sv-SE" dirty="0" err="1"/>
              <a:t>lattstationer</a:t>
            </a:r>
            <a:r>
              <a:rPr lang="sv-SE" dirty="0"/>
              <a:t>.</a:t>
            </a:r>
          </a:p>
          <a:p>
            <a:r>
              <a:rPr lang="sv-SE" dirty="0"/>
              <a:t>På bilden ovan ser det ut som att själva </a:t>
            </a:r>
            <a:r>
              <a:rPr lang="sv-SE" dirty="0" err="1"/>
              <a:t>invertern</a:t>
            </a:r>
            <a:r>
              <a:rPr lang="sv-SE" dirty="0"/>
              <a:t> för laddning är en separat enhet. Men båda varianterna borde fungera och om den är inbyggd i kraftelektroniken borde man spara viss vikt och utrymme.</a:t>
            </a:r>
          </a:p>
          <a:p>
            <a:endParaRPr lang="sv-SE" dirty="0"/>
          </a:p>
          <a:p>
            <a:r>
              <a:rPr lang="sv-SE" dirty="0"/>
              <a:t>Vad behövs för att omvandla växelström till likström:</a:t>
            </a:r>
          </a:p>
          <a:p>
            <a:r>
              <a:rPr lang="sv-SE" dirty="0"/>
              <a:t>Vi behöver likriktare och kondensatorer för att få en stabil spänning. En eller flera kondensatorer kommer då att innehålla den spänning systemet jobbar med, detta får betydelse för oss när vi ska koppla ur ett fordon senare.</a:t>
            </a:r>
          </a:p>
          <a:p>
            <a:r>
              <a:rPr lang="sv-SE" dirty="0"/>
              <a:t>Det är ett måste för att säkerställa att fordonet är strömlöst, vi ska kontrollera att kraftelektroniken är strömlös.</a:t>
            </a:r>
          </a:p>
          <a:p>
            <a:endParaRPr lang="sv-SE" dirty="0"/>
          </a:p>
          <a:p>
            <a:r>
              <a:rPr lang="sv-SE" dirty="0"/>
              <a:t>(d) Spänningen på spänningsdelarna blir lika eller under DC 60V eller  under AC 30V (</a:t>
            </a:r>
            <a:r>
              <a:rPr lang="sv-SE" dirty="0" err="1"/>
              <a:t>rms</a:t>
            </a:r>
            <a:r>
              <a:rPr lang="sv-SE" dirty="0"/>
              <a:t>) inom en sekund efter att kontakten är</a:t>
            </a:r>
          </a:p>
          <a:p>
            <a:r>
              <a:rPr lang="sv-SE" dirty="0"/>
              <a:t>separerat.</a:t>
            </a:r>
          </a:p>
          <a:p>
            <a:endParaRPr lang="sv-SE" dirty="0"/>
          </a:p>
          <a:p>
            <a:endParaRPr lang="sv-SE" dirty="0"/>
          </a:p>
          <a:p>
            <a:r>
              <a:rPr lang="sv-SE" dirty="0"/>
              <a:t>Från UNECE R100</a:t>
            </a:r>
          </a:p>
          <a:p>
            <a:endParaRPr lang="sv-SE" dirty="0"/>
          </a:p>
          <a:p>
            <a:r>
              <a:rPr lang="sv-SE" sz="1200" b="0" i="0" u="none" strike="noStrike" kern="1200" baseline="0" dirty="0">
                <a:solidFill>
                  <a:schemeClr val="tx1"/>
                </a:solidFill>
                <a:latin typeface="+mn-lt"/>
                <a:ea typeface="+mn-ea"/>
                <a:cs typeface="+mn-cs"/>
              </a:rPr>
              <a:t>5.1.1.3. </a:t>
            </a:r>
            <a:r>
              <a:rPr lang="sv-SE" sz="1200" b="0" i="0" u="none" strike="noStrike" kern="1200" baseline="0" dirty="0" err="1">
                <a:solidFill>
                  <a:schemeClr val="tx1"/>
                </a:solidFill>
                <a:latin typeface="+mn-lt"/>
                <a:ea typeface="+mn-ea"/>
                <a:cs typeface="+mn-cs"/>
              </a:rPr>
              <a:t>Connectors</a:t>
            </a:r>
            <a:endParaRPr lang="sv-SE" sz="1200" b="0" i="0" u="none" strike="noStrike" kern="1200" baseline="0" dirty="0">
              <a:solidFill>
                <a:schemeClr val="tx1"/>
              </a:solidFill>
              <a:latin typeface="+mn-lt"/>
              <a:ea typeface="+mn-ea"/>
              <a:cs typeface="+mn-cs"/>
            </a:endParaRPr>
          </a:p>
          <a:p>
            <a:endParaRPr lang="sv-SE"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 The voltage of the live parts becomes equal or below DC 60V or equal</a:t>
            </a:r>
          </a:p>
          <a:p>
            <a:r>
              <a:rPr lang="en-US" sz="1200" b="0" i="0" u="none" strike="noStrike" kern="1200" baseline="0" dirty="0">
                <a:solidFill>
                  <a:schemeClr val="tx1"/>
                </a:solidFill>
                <a:latin typeface="+mn-lt"/>
                <a:ea typeface="+mn-ea"/>
                <a:cs typeface="+mn-cs"/>
              </a:rPr>
              <a:t>or below AC 30V (rms) within one second after the connector is</a:t>
            </a:r>
          </a:p>
          <a:p>
            <a:r>
              <a:rPr lang="sv-SE" sz="1200" b="0" i="0" u="none" strike="noStrike" kern="1200" baseline="0" dirty="0" err="1">
                <a:solidFill>
                  <a:schemeClr val="tx1"/>
                </a:solidFill>
                <a:latin typeface="+mn-lt"/>
                <a:ea typeface="+mn-ea"/>
                <a:cs typeface="+mn-cs"/>
              </a:rPr>
              <a:t>separated</a:t>
            </a:r>
            <a:r>
              <a:rPr lang="sv-SE" sz="1200" b="0" i="0" u="none" strike="noStrike" kern="1200" baseline="0" dirty="0">
                <a:solidFill>
                  <a:schemeClr val="tx1"/>
                </a:solidFill>
                <a:latin typeface="+mn-lt"/>
                <a:ea typeface="+mn-ea"/>
                <a:cs typeface="+mn-cs"/>
              </a:rPr>
              <a:t>.</a:t>
            </a:r>
            <a:endParaRPr lang="sv-SE" dirty="0"/>
          </a:p>
        </p:txBody>
      </p:sp>
      <p:sp>
        <p:nvSpPr>
          <p:cNvPr id="4" name="Platshållare för bildnummer 3"/>
          <p:cNvSpPr>
            <a:spLocks noGrp="1"/>
          </p:cNvSpPr>
          <p:nvPr>
            <p:ph type="sldNum" sz="quarter" idx="5"/>
          </p:nvPr>
        </p:nvSpPr>
        <p:spPr/>
        <p:txBody>
          <a:bodyPr/>
          <a:lstStyle/>
          <a:p>
            <a:fld id="{747EEAE3-CD2C-034B-871F-43B4B9AD20E3}" type="slidenum">
              <a:rPr lang="sv-SE" smtClean="0"/>
              <a:t>39</a:t>
            </a:fld>
            <a:endParaRPr lang="sv-SE"/>
          </a:p>
        </p:txBody>
      </p:sp>
    </p:spTree>
    <p:extLst>
      <p:ext uri="{BB962C8B-B14F-4D97-AF65-F5344CB8AC3E}">
        <p14:creationId xmlns:p14="http://schemas.microsoft.com/office/powerpoint/2010/main" val="3375960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46</a:t>
            </a:fld>
            <a:endParaRPr lang="de-DE"/>
          </a:p>
        </p:txBody>
      </p:sp>
    </p:spTree>
    <p:extLst>
      <p:ext uri="{BB962C8B-B14F-4D97-AF65-F5344CB8AC3E}">
        <p14:creationId xmlns:p14="http://schemas.microsoft.com/office/powerpoint/2010/main" val="3235394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47</a:t>
            </a:fld>
            <a:endParaRPr lang="de-DE"/>
          </a:p>
        </p:txBody>
      </p:sp>
    </p:spTree>
    <p:extLst>
      <p:ext uri="{BB962C8B-B14F-4D97-AF65-F5344CB8AC3E}">
        <p14:creationId xmlns:p14="http://schemas.microsoft.com/office/powerpoint/2010/main" val="1381834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ct val="0"/>
              </a:spcBef>
              <a:spcAft>
                <a:spcPts val="200"/>
              </a:spcAft>
              <a:buClr>
                <a:srgbClr val="000000"/>
              </a:buClr>
              <a:defRPr/>
            </a:pPr>
            <a:r>
              <a:rPr lang="en-US" altLang="ko-KR" sz="1200" b="1" dirty="0">
                <a:solidFill>
                  <a:prstClr val="black"/>
                </a:solidFill>
                <a:latin typeface="calibri" panose="020F0502020204030204" pitchFamily="34" charset="0"/>
                <a:sym typeface="Wingdings" pitchFamily="2" charset="2"/>
              </a:rPr>
              <a:t>1) Cooling system</a:t>
            </a:r>
            <a:endParaRPr lang="en-US" altLang="ko-KR" sz="1200" b="1"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marL="349250" indent="-171450">
              <a:spcBef>
                <a:spcPct val="0"/>
              </a:spcBef>
              <a:spcAft>
                <a:spcPts val="200"/>
              </a:spcAft>
              <a:buClr>
                <a:srgbClr val="000000"/>
              </a:buClr>
              <a:buFont typeface="Arial" panose="020B0604020202020204" pitchFamily="34" charset="0"/>
              <a:buChar char="•"/>
              <a:defRPr/>
            </a:pPr>
            <a:r>
              <a:rPr lang="en-US" altLang="en-US" sz="1200" spc="10" dirty="0">
                <a:solidFill>
                  <a:prstClr val="black"/>
                </a:solidFill>
                <a:latin typeface="calibri" panose="020F0502020204030204" pitchFamily="34" charset="0"/>
                <a:sym typeface="Wingdings" pitchFamily="2" charset="2"/>
              </a:rPr>
              <a:t>Liquid type battery cooling</a:t>
            </a:r>
            <a:r>
              <a:rPr lang="en-US" sz="1200" spc="10" dirty="0">
                <a:latin typeface="calibri" panose="020F0502020204030204" pitchFamily="34" charset="0"/>
              </a:rPr>
              <a:t> </a:t>
            </a:r>
            <a:r>
              <a:rPr lang="en-US" altLang="en-US" sz="1200" spc="10" dirty="0">
                <a:solidFill>
                  <a:prstClr val="black"/>
                </a:solidFill>
                <a:latin typeface="calibri" panose="020F0502020204030204" pitchFamily="34" charset="0"/>
                <a:sym typeface="Wingdings" pitchFamily="2" charset="2"/>
              </a:rPr>
              <a:t>system: Maintains the maximum temperature and minimizes the battery</a:t>
            </a:r>
            <a:r>
              <a:rPr lang="en-US" altLang="en-US" sz="1200" dirty="0">
                <a:solidFill>
                  <a:prstClr val="black"/>
                </a:solidFill>
                <a:latin typeface="calibri" panose="020F0502020204030204" pitchFamily="34" charset="0"/>
                <a:sym typeface="Wingdings" pitchFamily="2" charset="2"/>
              </a:rPr>
              <a:t> temperature fluctuation</a:t>
            </a:r>
            <a:endParaRPr lang="en-US" altLang="ko-KR" sz="1200"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marL="349250" indent="-171450">
              <a:spcBef>
                <a:spcPct val="0"/>
              </a:spcBef>
              <a:spcAft>
                <a:spcPts val="200"/>
              </a:spcAft>
              <a:buClr>
                <a:srgbClr val="000000"/>
              </a:buClr>
              <a:buFont typeface="Arial" panose="020B0604020202020204" pitchFamily="34" charset="0"/>
              <a:buChar char="•"/>
              <a:defRPr/>
            </a:pPr>
            <a:r>
              <a:rPr lang="en-US" altLang="en-US" sz="1200" dirty="0">
                <a:solidFill>
                  <a:prstClr val="black"/>
                </a:solidFill>
                <a:latin typeface="calibri" panose="020F0502020204030204" pitchFamily="34" charset="0"/>
                <a:sym typeface="Wingdings" pitchFamily="2" charset="2"/>
              </a:rPr>
              <a:t>Coolant channel and coolant inlet/outlet: Supplies coolant for cooling the battery</a:t>
            </a:r>
            <a:endParaRPr lang="en-US" altLang="ko-KR" sz="1200" b="1"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a:spcBef>
                <a:spcPct val="0"/>
              </a:spcBef>
              <a:spcAft>
                <a:spcPts val="200"/>
              </a:spcAft>
              <a:buClr>
                <a:srgbClr val="000000"/>
              </a:buClr>
              <a:defRPr/>
            </a:pPr>
            <a:endParaRPr lang="en-US" altLang="ko-KR" sz="1200" b="1"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a:spcBef>
                <a:spcPct val="0"/>
              </a:spcBef>
              <a:spcAft>
                <a:spcPts val="200"/>
              </a:spcAft>
              <a:buClr>
                <a:srgbClr val="000000"/>
              </a:buClr>
              <a:defRPr/>
            </a:pPr>
            <a:r>
              <a:rPr lang="en-US" altLang="ko-KR" sz="1200" b="1" dirty="0">
                <a:solidFill>
                  <a:prstClr val="black"/>
                </a:solidFill>
                <a:latin typeface="calibri" panose="020F0502020204030204" pitchFamily="34" charset="0"/>
                <a:sym typeface="Wingdings" pitchFamily="2" charset="2"/>
              </a:rPr>
              <a:t>2) BMU (Battery Management Unit)</a:t>
            </a:r>
          </a:p>
          <a:p>
            <a:pPr marL="349250" indent="-171450">
              <a:spcBef>
                <a:spcPct val="0"/>
              </a:spcBef>
              <a:spcAft>
                <a:spcPts val="200"/>
              </a:spcAft>
              <a:buClr>
                <a:srgbClr val="000000"/>
              </a:buClr>
              <a:buFont typeface="Arial" panose="020B0604020202020204" pitchFamily="34" charset="0"/>
              <a:buChar char="•"/>
              <a:defRPr/>
            </a:pPr>
            <a:r>
              <a:rPr lang="en-US" altLang="en-US" sz="1200" dirty="0">
                <a:solidFill>
                  <a:prstClr val="black"/>
                </a:solidFill>
                <a:latin typeface="calibri" panose="020F0502020204030204" pitchFamily="34" charset="0"/>
                <a:sym typeface="Wingdings" pitchFamily="2" charset="2"/>
              </a:rPr>
              <a:t>Monitors the battery system</a:t>
            </a:r>
            <a:endParaRPr lang="en-US" altLang="ko-KR" sz="1200"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marL="349250" indent="-171450">
              <a:spcBef>
                <a:spcPct val="0"/>
              </a:spcBef>
              <a:spcAft>
                <a:spcPts val="200"/>
              </a:spcAft>
              <a:buClr>
                <a:srgbClr val="000000"/>
              </a:buClr>
              <a:buFont typeface="Arial" panose="020B0604020202020204" pitchFamily="34" charset="0"/>
              <a:buChar char="•"/>
              <a:defRPr/>
            </a:pPr>
            <a:r>
              <a:rPr lang="en-US" altLang="en-US" sz="1200" dirty="0">
                <a:solidFill>
                  <a:prstClr val="black"/>
                </a:solidFill>
                <a:latin typeface="calibri" panose="020F0502020204030204" pitchFamily="34" charset="0"/>
                <a:sym typeface="Wingdings" pitchFamily="2" charset="2"/>
              </a:rPr>
              <a:t>Performs the battery related controls and diagnostics</a:t>
            </a:r>
            <a:endParaRPr lang="en-US" altLang="ko-KR" sz="1200"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marL="349250" indent="-171450">
              <a:spcBef>
                <a:spcPct val="0"/>
              </a:spcBef>
              <a:spcAft>
                <a:spcPts val="200"/>
              </a:spcAft>
              <a:buClr>
                <a:srgbClr val="000000"/>
              </a:buClr>
              <a:buFont typeface="Arial" panose="020B0604020202020204" pitchFamily="34" charset="0"/>
              <a:buChar char="•"/>
              <a:defRPr/>
            </a:pPr>
            <a:r>
              <a:rPr lang="en-US" altLang="en-US" sz="1200" dirty="0">
                <a:solidFill>
                  <a:prstClr val="black"/>
                </a:solidFill>
                <a:latin typeface="calibri" panose="020F0502020204030204" pitchFamily="34" charset="0"/>
                <a:sym typeface="Wingdings" pitchFamily="2" charset="2"/>
              </a:rPr>
              <a:t>Fitted with a service cover in the lower part for maintenance</a:t>
            </a:r>
            <a:endParaRPr lang="en-US" altLang="ko-KR" sz="1200"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a:spcBef>
                <a:spcPct val="0"/>
              </a:spcBef>
              <a:spcAft>
                <a:spcPts val="200"/>
              </a:spcAft>
              <a:buClr>
                <a:srgbClr val="000000"/>
              </a:buClr>
              <a:defRPr/>
            </a:pPr>
            <a:endParaRPr lang="en-US" altLang="ko-KR" sz="1200" b="1"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a:spcBef>
                <a:spcPct val="0"/>
              </a:spcBef>
              <a:spcAft>
                <a:spcPts val="200"/>
              </a:spcAft>
              <a:buClr>
                <a:srgbClr val="000000"/>
              </a:buClr>
              <a:defRPr/>
            </a:pPr>
            <a:r>
              <a:rPr lang="en-US" altLang="ko-KR" sz="1200" b="1" dirty="0">
                <a:solidFill>
                  <a:prstClr val="black"/>
                </a:solidFill>
                <a:latin typeface="calibri" panose="020F0502020204030204" pitchFamily="34" charset="0"/>
                <a:sym typeface="Wingdings" pitchFamily="2" charset="2"/>
              </a:rPr>
              <a:t>3) PRA</a:t>
            </a:r>
          </a:p>
          <a:p>
            <a:pPr marL="349250" indent="-171450">
              <a:spcBef>
                <a:spcPct val="0"/>
              </a:spcBef>
              <a:spcAft>
                <a:spcPts val="200"/>
              </a:spcAft>
              <a:buClr>
                <a:srgbClr val="000000"/>
              </a:buClr>
              <a:buFont typeface="Arial" panose="020B0604020202020204" pitchFamily="34" charset="0"/>
              <a:buChar char="•"/>
              <a:defRPr/>
            </a:pPr>
            <a:r>
              <a:rPr lang="en-US" altLang="en-US" sz="1200" dirty="0">
                <a:solidFill>
                  <a:prstClr val="black"/>
                </a:solidFill>
                <a:latin typeface="calibri" panose="020F0502020204030204" pitchFamily="34" charset="0"/>
                <a:sym typeface="Wingdings" pitchFamily="2" charset="2"/>
              </a:rPr>
              <a:t>Uses high-voltage relays</a:t>
            </a:r>
            <a:endParaRPr lang="en-US" altLang="ko-KR" sz="1200"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marL="349250" indent="-171450">
              <a:spcBef>
                <a:spcPct val="0"/>
              </a:spcBef>
              <a:spcAft>
                <a:spcPts val="200"/>
              </a:spcAft>
              <a:buClr>
                <a:srgbClr val="000000"/>
              </a:buClr>
              <a:buFont typeface="Arial" panose="020B0604020202020204" pitchFamily="34" charset="0"/>
              <a:buChar char="•"/>
              <a:defRPr/>
            </a:pPr>
            <a:r>
              <a:rPr lang="en-US" altLang="en-US" sz="1200" dirty="0">
                <a:solidFill>
                  <a:prstClr val="black"/>
                </a:solidFill>
                <a:latin typeface="calibri" panose="020F0502020204030204" pitchFamily="34" charset="0"/>
                <a:sym typeface="Wingdings" pitchFamily="2" charset="2"/>
              </a:rPr>
              <a:t>Performs current detection and power supply/cutoff</a:t>
            </a:r>
            <a:endParaRPr lang="en-US" altLang="ko-KR" sz="1200"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marL="349250" indent="-171450">
              <a:spcBef>
                <a:spcPct val="0"/>
              </a:spcBef>
              <a:spcAft>
                <a:spcPts val="200"/>
              </a:spcAft>
              <a:buClr>
                <a:srgbClr val="000000"/>
              </a:buClr>
              <a:buFont typeface="Arial" panose="020B0604020202020204" pitchFamily="34" charset="0"/>
              <a:buChar char="•"/>
              <a:defRPr/>
            </a:pPr>
            <a:r>
              <a:rPr lang="en-US" altLang="en-US" sz="1200" dirty="0">
                <a:solidFill>
                  <a:prstClr val="black"/>
                </a:solidFill>
                <a:latin typeface="calibri" panose="020F0502020204030204" pitchFamily="34" charset="0"/>
                <a:sym typeface="Wingdings" pitchFamily="2" charset="2"/>
              </a:rPr>
              <a:t>Protects the high-voltage relays and high-voltage capacitors (pre-charging circuits)</a:t>
            </a:r>
            <a:endParaRPr lang="en-US" altLang="ko-KR" sz="1200" b="1"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a:spcBef>
                <a:spcPct val="0"/>
              </a:spcBef>
              <a:spcAft>
                <a:spcPts val="200"/>
              </a:spcAft>
              <a:buClr>
                <a:srgbClr val="000000"/>
              </a:buClr>
              <a:defRPr/>
            </a:pPr>
            <a:endParaRPr lang="en-US" altLang="ko-KR" sz="1200" b="1"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a:spcBef>
                <a:spcPct val="0"/>
              </a:spcBef>
              <a:spcAft>
                <a:spcPts val="200"/>
              </a:spcAft>
              <a:buClr>
                <a:srgbClr val="000000"/>
              </a:buClr>
              <a:defRPr/>
            </a:pPr>
            <a:r>
              <a:rPr lang="en-US" altLang="ko-KR" sz="1200" b="1" dirty="0">
                <a:solidFill>
                  <a:prstClr val="black"/>
                </a:solidFill>
                <a:latin typeface="calibri" panose="020F0502020204030204" pitchFamily="34" charset="0"/>
                <a:sym typeface="Wingdings" pitchFamily="2" charset="2"/>
              </a:rPr>
              <a:t>4) Battery module assembly (5 modules)</a:t>
            </a:r>
          </a:p>
          <a:p>
            <a:pPr marL="349250" indent="-171450">
              <a:spcBef>
                <a:spcPct val="0"/>
              </a:spcBef>
              <a:spcAft>
                <a:spcPts val="200"/>
              </a:spcAft>
              <a:buClr>
                <a:srgbClr val="000000"/>
              </a:buClr>
              <a:buFont typeface="Arial" panose="020B0604020202020204" pitchFamily="34" charset="0"/>
              <a:buChar char="•"/>
              <a:defRPr/>
            </a:pPr>
            <a:r>
              <a:rPr lang="en-US" altLang="ko-KR" sz="1200" dirty="0">
                <a:solidFill>
                  <a:prstClr val="black"/>
                </a:solidFill>
                <a:latin typeface="calibri" panose="020F0502020204030204" pitchFamily="34" charset="0"/>
                <a:sym typeface="Wingdings" pitchFamily="2" charset="2"/>
              </a:rPr>
              <a:t>356 V lithium-ion polymer battery</a:t>
            </a:r>
            <a:endParaRPr lang="en-US" altLang="ko-KR" sz="1200"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marL="349250" indent="-171450">
              <a:spcBef>
                <a:spcPct val="0"/>
              </a:spcBef>
              <a:spcAft>
                <a:spcPts val="200"/>
              </a:spcAft>
              <a:buClr>
                <a:srgbClr val="000000"/>
              </a:buClr>
              <a:buFont typeface="Arial" panose="020B0604020202020204" pitchFamily="34" charset="0"/>
              <a:buChar char="•"/>
              <a:defRPr/>
            </a:pPr>
            <a:r>
              <a:rPr lang="en-US" altLang="en-US" sz="1200" spc="-20" dirty="0">
                <a:solidFill>
                  <a:prstClr val="black"/>
                </a:solidFill>
                <a:latin typeface="calibri" panose="020F0502020204030204" pitchFamily="34" charset="0"/>
                <a:sym typeface="Wingdings" pitchFamily="2" charset="2"/>
              </a:rPr>
              <a:t>Max. output: 170 kW at discharge, 170 kW when charged (PS EV 18MY: 90 kW when charged/discharged)</a:t>
            </a:r>
          </a:p>
          <a:p>
            <a:pPr marL="349250" indent="-171450">
              <a:spcBef>
                <a:spcPct val="0"/>
              </a:spcBef>
              <a:spcAft>
                <a:spcPts val="200"/>
              </a:spcAft>
              <a:buClr>
                <a:srgbClr val="000000"/>
              </a:buClr>
              <a:buFont typeface="Arial" panose="020B0604020202020204" pitchFamily="34" charset="0"/>
              <a:buChar char="•"/>
              <a:defRPr/>
            </a:pPr>
            <a:r>
              <a:rPr lang="en-US" altLang="en-US" sz="1200" dirty="0">
                <a:solidFill>
                  <a:prstClr val="black"/>
                </a:solidFill>
                <a:latin typeface="calibri" panose="020F0502020204030204" pitchFamily="34" charset="0"/>
                <a:sym typeface="Wingdings" pitchFamily="2" charset="2"/>
              </a:rPr>
              <a:t>Nominal energy: 64 kWh (PS EV 18MY: 30 kWh)</a:t>
            </a:r>
          </a:p>
          <a:p>
            <a:pPr>
              <a:spcBef>
                <a:spcPct val="0"/>
              </a:spcBef>
              <a:spcAft>
                <a:spcPts val="200"/>
              </a:spcAft>
              <a:buClr>
                <a:srgbClr val="000000"/>
              </a:buClr>
              <a:defRPr/>
            </a:pPr>
            <a:endParaRPr lang="en-US" altLang="ko-KR" sz="1200" b="1"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a:spcBef>
                <a:spcPct val="0"/>
              </a:spcBef>
              <a:spcAft>
                <a:spcPts val="200"/>
              </a:spcAft>
              <a:buClr>
                <a:srgbClr val="000000"/>
              </a:buClr>
              <a:defRPr/>
            </a:pPr>
            <a:r>
              <a:rPr lang="en-US" altLang="ko-KR" sz="1200" b="1" dirty="0">
                <a:solidFill>
                  <a:prstClr val="black"/>
                </a:solidFill>
                <a:latin typeface="calibri" panose="020F0502020204030204" pitchFamily="34" charset="0"/>
                <a:sym typeface="Wingdings" pitchFamily="2" charset="2"/>
              </a:rPr>
              <a:t>5) Safety plug</a:t>
            </a:r>
            <a:endParaRPr lang="en-US" altLang="ko-KR" sz="1200"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marL="349250" indent="-171450">
              <a:spcBef>
                <a:spcPct val="0"/>
              </a:spcBef>
              <a:spcAft>
                <a:spcPts val="200"/>
              </a:spcAft>
              <a:buClr>
                <a:srgbClr val="000000"/>
              </a:buClr>
              <a:buFont typeface="Arial" panose="020B0604020202020204" pitchFamily="34" charset="0"/>
              <a:buChar char="•"/>
              <a:defRPr/>
            </a:pPr>
            <a:r>
              <a:rPr lang="en-US" altLang="ko-KR" sz="1200" dirty="0">
                <a:solidFill>
                  <a:prstClr val="black"/>
                </a:solidFill>
                <a:latin typeface="calibri" panose="020F0502020204030204" pitchFamily="34" charset="0"/>
                <a:sym typeface="Wingdings" pitchFamily="2" charset="2"/>
              </a:rPr>
              <a:t>To be used during maintenance/repair service</a:t>
            </a:r>
            <a:endParaRPr lang="en-US" altLang="ko-KR" sz="1200"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marL="349250" indent="-171450">
              <a:spcBef>
                <a:spcPct val="0"/>
              </a:spcBef>
              <a:spcAft>
                <a:spcPts val="200"/>
              </a:spcAft>
              <a:buClr>
                <a:srgbClr val="000000"/>
              </a:buClr>
              <a:buFont typeface="Arial" panose="020B0604020202020204" pitchFamily="34" charset="0"/>
              <a:buChar char="•"/>
              <a:defRPr/>
            </a:pPr>
            <a:r>
              <a:rPr lang="en-US" altLang="en-US" sz="1200" dirty="0">
                <a:solidFill>
                  <a:prstClr val="black"/>
                </a:solidFill>
                <a:latin typeface="calibri" panose="020F0502020204030204" pitchFamily="34" charset="0"/>
                <a:sym typeface="Wingdings" pitchFamily="2" charset="2"/>
              </a:rPr>
              <a:t>Ensures safety against overcurrent (with fuse)</a:t>
            </a:r>
          </a:p>
          <a:p>
            <a:pPr marL="349250" indent="-171450">
              <a:spcBef>
                <a:spcPct val="0"/>
              </a:spcBef>
              <a:spcAft>
                <a:spcPts val="200"/>
              </a:spcAft>
              <a:buClr>
                <a:srgbClr val="000000"/>
              </a:buClr>
              <a:buFont typeface="Arial" panose="020B0604020202020204" pitchFamily="34" charset="0"/>
              <a:buChar char="•"/>
              <a:defRPr/>
            </a:pPr>
            <a:endParaRPr lang="en-US" altLang="en-US" sz="1200"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pPr marL="349250" indent="-171450">
              <a:spcBef>
                <a:spcPct val="0"/>
              </a:spcBef>
              <a:spcAft>
                <a:spcPts val="200"/>
              </a:spcAft>
              <a:buClr>
                <a:srgbClr val="000000"/>
              </a:buClr>
              <a:buFont typeface="Arial" panose="020B0604020202020204" pitchFamily="34" charset="0"/>
              <a:buChar char="•"/>
              <a:defRPr/>
            </a:pPr>
            <a:r>
              <a:rPr lang="en-US" altLang="ko-KR" sz="1200" dirty="0">
                <a:solidFill>
                  <a:srgbClr val="000000"/>
                </a:solidFill>
                <a:latin typeface="calibri" panose="020F0502020204030204" pitchFamily="34" charset="0"/>
              </a:rPr>
              <a:t>3P98S= Tre </a:t>
            </a:r>
            <a:r>
              <a:rPr lang="en-US" altLang="ko-KR" sz="1200" dirty="0" err="1">
                <a:solidFill>
                  <a:srgbClr val="000000"/>
                </a:solidFill>
                <a:latin typeface="calibri" panose="020F0502020204030204" pitchFamily="34" charset="0"/>
              </a:rPr>
              <a:t>parallell</a:t>
            </a:r>
            <a:r>
              <a:rPr lang="en-US" altLang="ko-KR" sz="1200" dirty="0">
                <a:solidFill>
                  <a:srgbClr val="000000"/>
                </a:solidFill>
                <a:latin typeface="calibri" panose="020F0502020204030204" pitchFamily="34" charset="0"/>
              </a:rPr>
              <a:t> / 98 </a:t>
            </a:r>
            <a:r>
              <a:rPr lang="en-US" altLang="ko-KR" sz="1200" dirty="0" err="1">
                <a:solidFill>
                  <a:srgbClr val="000000"/>
                </a:solidFill>
                <a:latin typeface="calibri" panose="020F0502020204030204" pitchFamily="34" charset="0"/>
              </a:rPr>
              <a:t>celler</a:t>
            </a:r>
            <a:r>
              <a:rPr lang="en-US" altLang="ko-KR" sz="1200" dirty="0">
                <a:solidFill>
                  <a:srgbClr val="000000"/>
                </a:solidFill>
                <a:latin typeface="calibri" panose="020F0502020204030204" pitchFamily="34" charset="0"/>
              </a:rPr>
              <a:t> i </a:t>
            </a:r>
            <a:r>
              <a:rPr lang="en-US" altLang="ko-KR" sz="1200" dirty="0" err="1">
                <a:solidFill>
                  <a:srgbClr val="000000"/>
                </a:solidFill>
                <a:latin typeface="calibri" panose="020F0502020204030204" pitchFamily="34" charset="0"/>
              </a:rPr>
              <a:t>serie</a:t>
            </a:r>
            <a:r>
              <a:rPr lang="en-US" altLang="ko-KR" sz="1200" dirty="0">
                <a:solidFill>
                  <a:srgbClr val="000000"/>
                </a:solidFill>
                <a:latin typeface="calibri" panose="020F0502020204030204" pitchFamily="34" charset="0"/>
              </a:rPr>
              <a:t>.</a:t>
            </a:r>
            <a:endParaRPr lang="en-US" altLang="en-US" sz="1200" dirty="0">
              <a:solidFill>
                <a:prstClr val="black"/>
              </a:solidFill>
              <a:latin typeface="calibri" panose="020F0502020204030204" pitchFamily="34" charset="0"/>
              <a:ea typeface="기아 Light" panose="020B0600000101010101" pitchFamily="50" charset="-127"/>
              <a:cs typeface="Arial" pitchFamily="34" charset="0"/>
              <a:sym typeface="Wingdings" pitchFamily="2" charset="2"/>
            </a:endParaRPr>
          </a:p>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48</a:t>
            </a:fld>
            <a:endParaRPr lang="de-DE"/>
          </a:p>
        </p:txBody>
      </p:sp>
    </p:spTree>
    <p:extLst>
      <p:ext uri="{BB962C8B-B14F-4D97-AF65-F5344CB8AC3E}">
        <p14:creationId xmlns:p14="http://schemas.microsoft.com/office/powerpoint/2010/main" val="1864546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49</a:t>
            </a:fld>
            <a:endParaRPr lang="de-DE"/>
          </a:p>
        </p:txBody>
      </p:sp>
    </p:spTree>
    <p:extLst>
      <p:ext uri="{BB962C8B-B14F-4D97-AF65-F5344CB8AC3E}">
        <p14:creationId xmlns:p14="http://schemas.microsoft.com/office/powerpoint/2010/main" val="3630324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B8B39E1-3456-4A48-83DE-48739682CD64}" type="slidenum">
              <a:rPr lang="en-SE" smtClean="0"/>
              <a:t>52</a:t>
            </a:fld>
            <a:endParaRPr lang="en-SE"/>
          </a:p>
        </p:txBody>
      </p:sp>
    </p:spTree>
    <p:extLst>
      <p:ext uri="{BB962C8B-B14F-4D97-AF65-F5344CB8AC3E}">
        <p14:creationId xmlns:p14="http://schemas.microsoft.com/office/powerpoint/2010/main" val="280981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1D2B36"/>
                </a:solidFill>
                <a:effectLst/>
                <a:latin typeface="Times New Roman" panose="02020603050405020304" pitchFamily="18" charset="0"/>
              </a:rPr>
              <a:t>Parasitisk kapacitans i elektriska kretsar är den extra effekten av ledare som fungerar som plattor mellan en </a:t>
            </a:r>
            <a:r>
              <a:rPr lang="sv-SE" b="0" i="0" dirty="0" err="1">
                <a:solidFill>
                  <a:srgbClr val="1D2B36"/>
                </a:solidFill>
                <a:effectLst/>
                <a:latin typeface="Times New Roman" panose="02020603050405020304" pitchFamily="18" charset="0"/>
              </a:rPr>
              <a:t>dielektrik</a:t>
            </a:r>
            <a:r>
              <a:rPr lang="sv-SE" b="0" i="0" dirty="0">
                <a:solidFill>
                  <a:srgbClr val="1D2B36"/>
                </a:solidFill>
                <a:effectLst/>
                <a:latin typeface="Times New Roman" panose="02020603050405020304" pitchFamily="18" charset="0"/>
              </a:rPr>
              <a:t>, som vanligtvis är luft. Det blir ett problem med högre frekvenser eftersom de mycket små distribuerade kapacitanserna som finns har lägre impedanser vid dessa frekvenser.</a:t>
            </a:r>
            <a:endParaRPr lang="sv-SE" dirty="0"/>
          </a:p>
        </p:txBody>
      </p:sp>
      <p:sp>
        <p:nvSpPr>
          <p:cNvPr id="4" name="Platshållare för bildnummer 3"/>
          <p:cNvSpPr>
            <a:spLocks noGrp="1"/>
          </p:cNvSpPr>
          <p:nvPr>
            <p:ph type="sldNum" sz="quarter" idx="5"/>
          </p:nvPr>
        </p:nvSpPr>
        <p:spPr/>
        <p:txBody>
          <a:bodyPr/>
          <a:lstStyle/>
          <a:p>
            <a:fld id="{1B8B39E1-3456-4A48-83DE-48739682CD64}" type="slidenum">
              <a:rPr lang="en-SE" smtClean="0"/>
              <a:t>70</a:t>
            </a:fld>
            <a:endParaRPr lang="en-SE"/>
          </a:p>
        </p:txBody>
      </p:sp>
    </p:spTree>
    <p:extLst>
      <p:ext uri="{BB962C8B-B14F-4D97-AF65-F5344CB8AC3E}">
        <p14:creationId xmlns:p14="http://schemas.microsoft.com/office/powerpoint/2010/main" val="3765393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a:solidFill>
                  <a:srgbClr val="000000"/>
                </a:solidFill>
                <a:effectLst/>
                <a:latin typeface="vw-text"/>
              </a:rPr>
              <a:t>När grundarens son, Johann </a:t>
            </a:r>
            <a:r>
              <a:rPr lang="sv-SE" b="0" i="0" dirty="0" err="1">
                <a:solidFill>
                  <a:srgbClr val="000000"/>
                </a:solidFill>
                <a:effectLst/>
                <a:latin typeface="vw-text"/>
              </a:rPr>
              <a:t>Abt</a:t>
            </a:r>
            <a:r>
              <a:rPr lang="sv-SE" b="0" i="0" dirty="0">
                <a:solidFill>
                  <a:srgbClr val="000000"/>
                </a:solidFill>
                <a:effectLst/>
                <a:latin typeface="vw-text"/>
              </a:rPr>
              <a:t>, startade sitt första </a:t>
            </a:r>
            <a:r>
              <a:rPr lang="sv-SE" b="0" i="0" dirty="0" err="1">
                <a:solidFill>
                  <a:srgbClr val="000000"/>
                </a:solidFill>
                <a:effectLst/>
                <a:latin typeface="vw-text"/>
              </a:rPr>
              <a:t>bilrace</a:t>
            </a:r>
            <a:r>
              <a:rPr lang="sv-SE" b="0" i="0" dirty="0">
                <a:solidFill>
                  <a:srgbClr val="000000"/>
                </a:solidFill>
                <a:effectLst/>
                <a:latin typeface="vw-text"/>
              </a:rPr>
              <a:t> 1950, la han grunden för ABT </a:t>
            </a:r>
            <a:r>
              <a:rPr lang="sv-SE" b="0" i="0" dirty="0" err="1">
                <a:solidFill>
                  <a:srgbClr val="000000"/>
                </a:solidFill>
                <a:effectLst/>
                <a:latin typeface="vw-text"/>
              </a:rPr>
              <a:t>Sportsline</a:t>
            </a:r>
            <a:r>
              <a:rPr lang="sv-SE" b="0" i="0" dirty="0">
                <a:solidFill>
                  <a:srgbClr val="000000"/>
                </a:solidFill>
                <a:effectLst/>
                <a:latin typeface="vw-text"/>
              </a:rPr>
              <a:t> GmbH med sin motorsportverksamhet. Sedan 2009 har företaget satsat på eldrift och detta har bl.a. lett till den första segern i Formel E-historien år 2014.</a:t>
            </a:r>
            <a:br>
              <a:rPr lang="sv-SE" b="0" i="0" dirty="0">
                <a:solidFill>
                  <a:srgbClr val="000000"/>
                </a:solidFill>
                <a:effectLst/>
                <a:latin typeface="vw-text"/>
              </a:rPr>
            </a:br>
            <a:endParaRPr lang="sv-SE" b="0" i="0" dirty="0">
              <a:solidFill>
                <a:srgbClr val="000000"/>
              </a:solidFill>
              <a:effectLst/>
              <a:latin typeface="vw-text"/>
            </a:endParaRPr>
          </a:p>
          <a:p>
            <a:pPr algn="l"/>
            <a:r>
              <a:rPr lang="sv-SE" b="0" i="0" dirty="0">
                <a:solidFill>
                  <a:srgbClr val="000000"/>
                </a:solidFill>
                <a:effectLst/>
                <a:latin typeface="vw-text"/>
              </a:rPr>
              <a:t>ABT är tack vare sin långa erfarenhet inom eldrift numera partner till Volkswagen Transportbilar och omvandlar både Transporter och </a:t>
            </a:r>
            <a:r>
              <a:rPr lang="sv-SE" b="0" i="0" dirty="0" err="1">
                <a:solidFill>
                  <a:srgbClr val="000000"/>
                </a:solidFill>
                <a:effectLst/>
                <a:latin typeface="vw-text"/>
              </a:rPr>
              <a:t>Caddy</a:t>
            </a:r>
            <a:r>
              <a:rPr lang="sv-SE" b="0" i="0" dirty="0">
                <a:solidFill>
                  <a:srgbClr val="000000"/>
                </a:solidFill>
                <a:effectLst/>
                <a:latin typeface="vw-text"/>
              </a:rPr>
              <a:t> till moderna elbilar inom serien ABT e-Line.</a:t>
            </a:r>
          </a:p>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5</a:t>
            </a:fld>
            <a:endParaRPr lang="de-DE"/>
          </a:p>
        </p:txBody>
      </p:sp>
    </p:spTree>
    <p:extLst>
      <p:ext uri="{BB962C8B-B14F-4D97-AF65-F5344CB8AC3E}">
        <p14:creationId xmlns:p14="http://schemas.microsoft.com/office/powerpoint/2010/main" val="99575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6</a:t>
            </a:fld>
            <a:endParaRPr lang="de-DE"/>
          </a:p>
        </p:txBody>
      </p:sp>
    </p:spTree>
    <p:extLst>
      <p:ext uri="{BB962C8B-B14F-4D97-AF65-F5344CB8AC3E}">
        <p14:creationId xmlns:p14="http://schemas.microsoft.com/office/powerpoint/2010/main" val="250896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7</a:t>
            </a:fld>
            <a:endParaRPr lang="de-DE"/>
          </a:p>
        </p:txBody>
      </p:sp>
    </p:spTree>
    <p:extLst>
      <p:ext uri="{BB962C8B-B14F-4D97-AF65-F5344CB8AC3E}">
        <p14:creationId xmlns:p14="http://schemas.microsoft.com/office/powerpoint/2010/main" val="54756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Mildhybrid</a:t>
            </a:r>
          </a:p>
        </p:txBody>
      </p:sp>
      <p:sp>
        <p:nvSpPr>
          <p:cNvPr id="4" name="Platshållare för bildnummer 3"/>
          <p:cNvSpPr>
            <a:spLocks noGrp="1"/>
          </p:cNvSpPr>
          <p:nvPr>
            <p:ph type="sldNum" sz="quarter" idx="10"/>
          </p:nvPr>
        </p:nvSpPr>
        <p:spPr/>
        <p:txBody>
          <a:bodyPr/>
          <a:lstStyle/>
          <a:p>
            <a:fld id="{D6CC19A6-B07B-4FE3-A44D-0F4CC2604C13}" type="slidenum">
              <a:rPr lang="de-DE" smtClean="0"/>
              <a:pPr/>
              <a:t>8</a:t>
            </a:fld>
            <a:endParaRPr lang="de-DE"/>
          </a:p>
        </p:txBody>
      </p:sp>
    </p:spTree>
    <p:extLst>
      <p:ext uri="{BB962C8B-B14F-4D97-AF65-F5344CB8AC3E}">
        <p14:creationId xmlns:p14="http://schemas.microsoft.com/office/powerpoint/2010/main" val="1657344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Utöver drivkoncepten beskrivet tidigare, har</a:t>
            </a:r>
            <a:r>
              <a:rPr lang="sv-SE" baseline="0" dirty="0"/>
              <a:t> vi även epitet som Microhybrid och Mildhybrid.</a:t>
            </a:r>
          </a:p>
          <a:p>
            <a:r>
              <a:rPr lang="sv-SE" baseline="0" dirty="0"/>
              <a:t>Microhybrid kallas en bil med start/stop system, där man vi </a:t>
            </a:r>
            <a:r>
              <a:rPr lang="sv-SE" baseline="0" dirty="0" err="1"/>
              <a:t>decelaration</a:t>
            </a:r>
            <a:r>
              <a:rPr lang="sv-SE" baseline="0" dirty="0"/>
              <a:t> utnyttjar rörelseenergin via generatorn för att ladda 12 voltsbatteriet.</a:t>
            </a:r>
          </a:p>
          <a:p>
            <a:r>
              <a:rPr lang="sv-SE" baseline="0" dirty="0"/>
              <a:t>Mildhybrid på våra bilar är ofta ett 48 volts-system, med en kombinerad startmotor/generator. Vid vissa hastigheter kan man även ”</a:t>
            </a:r>
            <a:r>
              <a:rPr lang="sv-SE" baseline="0" dirty="0" err="1"/>
              <a:t>coasta</a:t>
            </a:r>
            <a:r>
              <a:rPr lang="sv-SE" baseline="0" dirty="0"/>
              <a:t>” och stänga av förbränningsmotorn.</a:t>
            </a:r>
            <a:endParaRPr lang="sv-SE" dirty="0"/>
          </a:p>
        </p:txBody>
      </p:sp>
      <p:sp>
        <p:nvSpPr>
          <p:cNvPr id="4" name="Platshållare för bildnummer 3"/>
          <p:cNvSpPr>
            <a:spLocks noGrp="1"/>
          </p:cNvSpPr>
          <p:nvPr>
            <p:ph type="sldNum" sz="quarter" idx="10"/>
          </p:nvPr>
        </p:nvSpPr>
        <p:spPr/>
        <p:txBody>
          <a:bodyPr/>
          <a:lstStyle/>
          <a:p>
            <a:fld id="{D6CC19A6-B07B-4FE3-A44D-0F4CC2604C13}" type="slidenum">
              <a:rPr lang="de-DE" smtClean="0"/>
              <a:pPr/>
              <a:t>9</a:t>
            </a:fld>
            <a:endParaRPr lang="de-DE"/>
          </a:p>
        </p:txBody>
      </p:sp>
    </p:spTree>
    <p:extLst>
      <p:ext uri="{BB962C8B-B14F-4D97-AF65-F5344CB8AC3E}">
        <p14:creationId xmlns:p14="http://schemas.microsoft.com/office/powerpoint/2010/main" val="3646905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457189" indent="-457189"/>
            <a:endParaRPr lang="sv-SE" noProof="0" dirty="0"/>
          </a:p>
        </p:txBody>
      </p:sp>
      <p:sp>
        <p:nvSpPr>
          <p:cNvPr id="4" name="Slide Number Placeholder 3"/>
          <p:cNvSpPr>
            <a:spLocks noGrp="1"/>
          </p:cNvSpPr>
          <p:nvPr>
            <p:ph type="sldNum" sz="quarter" idx="10"/>
          </p:nvPr>
        </p:nvSpPr>
        <p:spPr/>
        <p:txBody>
          <a:bodyPr/>
          <a:lstStyle/>
          <a:p>
            <a:fld id="{A41FEE62-12EE-4B13-9E83-624370844B90}" type="slidenum">
              <a:rPr lang="en-US" smtClean="0"/>
              <a:t>10</a:t>
            </a:fld>
            <a:endParaRPr lang="en-US"/>
          </a:p>
        </p:txBody>
      </p:sp>
    </p:spTree>
    <p:extLst>
      <p:ext uri="{BB962C8B-B14F-4D97-AF65-F5344CB8AC3E}">
        <p14:creationId xmlns:p14="http://schemas.microsoft.com/office/powerpoint/2010/main" val="2697145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92B0D0-35E0-4DC8-B4A6-118214BEA3B7}" type="slidenum">
              <a:rPr lang="sv-SE" smtClean="0"/>
              <a:t>11</a:t>
            </a:fld>
            <a:endParaRPr lang="sv-SE"/>
          </a:p>
        </p:txBody>
      </p:sp>
    </p:spTree>
    <p:extLst>
      <p:ext uri="{BB962C8B-B14F-4D97-AF65-F5344CB8AC3E}">
        <p14:creationId xmlns:p14="http://schemas.microsoft.com/office/powerpoint/2010/main" val="22977234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Line 10">
            <a:extLst>
              <a:ext uri="{FF2B5EF4-FFF2-40B4-BE49-F238E27FC236}">
                <a16:creationId xmlns:a16="http://schemas.microsoft.com/office/drawing/2014/main" id="{997CEA3C-BCCC-144B-8266-ED62B2372C42}"/>
              </a:ext>
            </a:extLst>
          </p:cNvPr>
          <p:cNvSpPr>
            <a:spLocks noChangeShapeType="1"/>
          </p:cNvSpPr>
          <p:nvPr userDrawn="1"/>
        </p:nvSpPr>
        <p:spPr bwMode="auto">
          <a:xfrm>
            <a:off x="396875" y="6433283"/>
            <a:ext cx="9097963" cy="0"/>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9" name="Rectangle 3">
            <a:extLst>
              <a:ext uri="{FF2B5EF4-FFF2-40B4-BE49-F238E27FC236}">
                <a16:creationId xmlns:a16="http://schemas.microsoft.com/office/drawing/2014/main" id="{A6FDB0B8-691A-7444-8C3C-706AF87B042C}"/>
              </a:ext>
            </a:extLst>
          </p:cNvPr>
          <p:cNvSpPr>
            <a:spLocks noGrp="1" noChangeArrowheads="1"/>
          </p:cNvSpPr>
          <p:nvPr>
            <p:ph idx="1" hasCustomPrompt="1"/>
          </p:nvPr>
        </p:nvSpPr>
        <p:spPr bwMode="auto">
          <a:xfrm>
            <a:off x="392113" y="1275911"/>
            <a:ext cx="9104312" cy="507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0" indent="0">
              <a:buNone/>
              <a:defRPr sz="1800"/>
            </a:lvl1pPr>
          </a:lstStyle>
          <a:p>
            <a:pPr lvl="0"/>
            <a:r>
              <a:rPr lang="sv-SE" noProof="0" dirty="0"/>
              <a:t>Redigera format för bakgrundstext</a:t>
            </a:r>
          </a:p>
        </p:txBody>
      </p:sp>
      <p:sp>
        <p:nvSpPr>
          <p:cNvPr id="10" name="Rectangle 14">
            <a:extLst>
              <a:ext uri="{FF2B5EF4-FFF2-40B4-BE49-F238E27FC236}">
                <a16:creationId xmlns:a16="http://schemas.microsoft.com/office/drawing/2014/main" id="{80CD97B0-ED8E-3F40-914C-C12DAF4FB397}"/>
              </a:ext>
            </a:extLst>
          </p:cNvPr>
          <p:cNvSpPr>
            <a:spLocks noGrp="1" noChangeArrowheads="1"/>
          </p:cNvSpPr>
          <p:nvPr>
            <p:ph type="title" hasCustomPrompt="1"/>
          </p:nvPr>
        </p:nvSpPr>
        <p:spPr bwMode="auto">
          <a:xfrm>
            <a:off x="400844" y="511175"/>
            <a:ext cx="9104312"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a:defRPr sz="3200" b="1"/>
            </a:lvl1pPr>
          </a:lstStyle>
          <a:p>
            <a:pPr lvl="0"/>
            <a:r>
              <a:rPr lang="sv-SE" noProof="0" dirty="0"/>
              <a:t>Rubrik</a:t>
            </a:r>
          </a:p>
        </p:txBody>
      </p:sp>
      <p:pic>
        <p:nvPicPr>
          <p:cNvPr id="12" name="Picture 11">
            <a:extLst>
              <a:ext uri="{FF2B5EF4-FFF2-40B4-BE49-F238E27FC236}">
                <a16:creationId xmlns:a16="http://schemas.microsoft.com/office/drawing/2014/main" id="{C25B2409-CD8D-FB4A-A93B-325CEC9E4A92}"/>
              </a:ext>
            </a:extLst>
          </p:cNvPr>
          <p:cNvPicPr>
            <a:picLocks noChangeAspect="1"/>
          </p:cNvPicPr>
          <p:nvPr userDrawn="1"/>
        </p:nvPicPr>
        <p:blipFill rotWithShape="1">
          <a:blip r:embed="rId2"/>
          <a:srcRect t="26504" b="30285"/>
          <a:stretch/>
        </p:blipFill>
        <p:spPr>
          <a:xfrm>
            <a:off x="392113" y="6519742"/>
            <a:ext cx="1524151" cy="278154"/>
          </a:xfrm>
          <a:prstGeom prst="rect">
            <a:avLst/>
          </a:prstGeom>
        </p:spPr>
      </p:pic>
      <p:sp>
        <p:nvSpPr>
          <p:cNvPr id="4" name="Text Placeholder 3">
            <a:extLst>
              <a:ext uri="{FF2B5EF4-FFF2-40B4-BE49-F238E27FC236}">
                <a16:creationId xmlns:a16="http://schemas.microsoft.com/office/drawing/2014/main" id="{706B414A-6153-D540-9D81-6774A5BDEA6B}"/>
              </a:ext>
            </a:extLst>
          </p:cNvPr>
          <p:cNvSpPr>
            <a:spLocks noGrp="1"/>
          </p:cNvSpPr>
          <p:nvPr>
            <p:ph type="body" sz="quarter" idx="10" hasCustomPrompt="1"/>
          </p:nvPr>
        </p:nvSpPr>
        <p:spPr>
          <a:xfrm>
            <a:off x="415263" y="141514"/>
            <a:ext cx="5168900" cy="254619"/>
          </a:xfrm>
        </p:spPr>
        <p:txBody>
          <a:bodyPr lIns="0" rIns="90000">
            <a:normAutofit/>
          </a:bodyPr>
          <a:lstStyle>
            <a:lvl1pPr marL="0" indent="0">
              <a:buNone/>
              <a:defRPr sz="1200"/>
            </a:lvl1pPr>
          </a:lstStyle>
          <a:p>
            <a:pPr lvl="0"/>
            <a:r>
              <a:rPr lang="sv-SE" noProof="0" dirty="0"/>
              <a:t>Kapitel</a:t>
            </a:r>
          </a:p>
        </p:txBody>
      </p:sp>
      <p:sp>
        <p:nvSpPr>
          <p:cNvPr id="5" name="Slide Number Placeholder 4">
            <a:extLst>
              <a:ext uri="{FF2B5EF4-FFF2-40B4-BE49-F238E27FC236}">
                <a16:creationId xmlns:a16="http://schemas.microsoft.com/office/drawing/2014/main" id="{50EF0A9F-0805-9249-8713-E5BBF3420520}"/>
              </a:ext>
            </a:extLst>
          </p:cNvPr>
          <p:cNvSpPr>
            <a:spLocks noGrp="1"/>
          </p:cNvSpPr>
          <p:nvPr>
            <p:ph type="sldNum" sz="quarter" idx="13"/>
          </p:nvPr>
        </p:nvSpPr>
        <p:spPr>
          <a:xfrm>
            <a:off x="8888819" y="6427348"/>
            <a:ext cx="625068" cy="365125"/>
          </a:xfrm>
        </p:spPr>
        <p:txBody>
          <a:bodyPr/>
          <a:lstStyle/>
          <a:p>
            <a:fld id="{5818BEF9-6AEC-154B-B50F-057E6E327BFC}" type="slidenum">
              <a:rPr lang="en-SE" smtClean="0"/>
              <a:t>‹#›</a:t>
            </a:fld>
            <a:endParaRPr lang="en-SE" dirty="0"/>
          </a:p>
        </p:txBody>
      </p:sp>
    </p:spTree>
    <p:extLst>
      <p:ext uri="{BB962C8B-B14F-4D97-AF65-F5344CB8AC3E}">
        <p14:creationId xmlns:p14="http://schemas.microsoft.com/office/powerpoint/2010/main" val="341972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CEAE0-6398-40A0-8A8F-E7D0D10257B2}" type="datetimeFigureOut">
              <a:rPr lang="sv-SE" smtClean="0"/>
              <a:t>2021-12-20</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13764DC-5BFE-42A9-8438-1CE161F66BFD}" type="slidenum">
              <a:rPr lang="sv-SE" smtClean="0"/>
              <a:t>‹#›</a:t>
            </a:fld>
            <a:endParaRPr lang="sv-SE"/>
          </a:p>
        </p:txBody>
      </p:sp>
    </p:spTree>
    <p:extLst>
      <p:ext uri="{BB962C8B-B14F-4D97-AF65-F5344CB8AC3E}">
        <p14:creationId xmlns:p14="http://schemas.microsoft.com/office/powerpoint/2010/main" val="386927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vsnittsrubrik">
    <p:spTree>
      <p:nvGrpSpPr>
        <p:cNvPr id="1" name=""/>
        <p:cNvGrpSpPr/>
        <p:nvPr/>
      </p:nvGrpSpPr>
      <p:grpSpPr>
        <a:xfrm>
          <a:off x="0" y="0"/>
          <a:ext cx="0" cy="0"/>
          <a:chOff x="0" y="0"/>
          <a:chExt cx="0" cy="0"/>
        </a:xfrm>
      </p:grpSpPr>
      <p:sp>
        <p:nvSpPr>
          <p:cNvPr id="12" name="Platshållare för text 3">
            <a:extLst>
              <a:ext uri="{FF2B5EF4-FFF2-40B4-BE49-F238E27FC236}">
                <a16:creationId xmlns:a16="http://schemas.microsoft.com/office/drawing/2014/main" id="{E57B611B-58EF-8E48-8259-24F8C71BECE6}"/>
              </a:ext>
            </a:extLst>
          </p:cNvPr>
          <p:cNvSpPr>
            <a:spLocks noGrp="1"/>
          </p:cNvSpPr>
          <p:nvPr>
            <p:ph type="body" sz="quarter" idx="36" hasCustomPrompt="1"/>
          </p:nvPr>
        </p:nvSpPr>
        <p:spPr>
          <a:xfrm>
            <a:off x="268472" y="3219600"/>
            <a:ext cx="4992215" cy="2834836"/>
          </a:xfrm>
          <a:prstGeom prst="rect">
            <a:avLst/>
          </a:prstGeom>
        </p:spPr>
        <p:txBody>
          <a:bodyPr>
            <a:normAutofit/>
          </a:bodyPr>
          <a:lstStyle>
            <a:lvl1pPr marL="74295" indent="-74295">
              <a:buFontTx/>
              <a:buBlip>
                <a:blip r:embed="rId2"/>
              </a:buBlip>
              <a:defRPr sz="1463">
                <a:latin typeface="Helvetica" pitchFamily="2" charset="0"/>
              </a:defRPr>
            </a:lvl1pPr>
          </a:lstStyle>
          <a:p>
            <a:r>
              <a:rPr lang="sv-SE" dirty="0"/>
              <a:t> Punkt 1. </a:t>
            </a:r>
          </a:p>
          <a:p>
            <a:r>
              <a:rPr lang="sv-SE" dirty="0"/>
              <a:t> Punkt 2.</a:t>
            </a:r>
          </a:p>
          <a:p>
            <a:r>
              <a:rPr lang="sv-SE" dirty="0"/>
              <a:t> Punkt 3.</a:t>
            </a:r>
          </a:p>
          <a:p>
            <a:r>
              <a:rPr lang="sv-SE" dirty="0"/>
              <a:t> Punkt 4.</a:t>
            </a:r>
          </a:p>
          <a:p>
            <a:r>
              <a:rPr lang="sv-SE" dirty="0"/>
              <a:t> Osv….</a:t>
            </a:r>
            <a:endParaRPr lang="en-US" dirty="0"/>
          </a:p>
        </p:txBody>
      </p:sp>
      <p:sp>
        <p:nvSpPr>
          <p:cNvPr id="14" name="Platshållare för text 59">
            <a:extLst>
              <a:ext uri="{FF2B5EF4-FFF2-40B4-BE49-F238E27FC236}">
                <a16:creationId xmlns:a16="http://schemas.microsoft.com/office/drawing/2014/main" id="{78F2FB3A-4A56-4F45-9FBC-DDF41395B8A6}"/>
              </a:ext>
            </a:extLst>
          </p:cNvPr>
          <p:cNvSpPr>
            <a:spLocks noGrp="1"/>
          </p:cNvSpPr>
          <p:nvPr>
            <p:ph type="body" sz="quarter" idx="18" hasCustomPrompt="1"/>
          </p:nvPr>
        </p:nvSpPr>
        <p:spPr>
          <a:xfrm>
            <a:off x="253096" y="6393353"/>
            <a:ext cx="1369964" cy="234950"/>
          </a:xfrm>
          <a:prstGeom prst="rect">
            <a:avLst/>
          </a:prstGeom>
        </p:spPr>
        <p:txBody>
          <a:bodyPr/>
          <a:lstStyle>
            <a:lvl1pPr marL="0" indent="0">
              <a:buNone/>
              <a:defRPr sz="772" b="1">
                <a:solidFill>
                  <a:schemeClr val="tx1">
                    <a:lumMod val="85000"/>
                    <a:lumOff val="15000"/>
                  </a:schemeClr>
                </a:solidFill>
                <a:latin typeface="Helvetica" pitchFamily="2" charset="0"/>
              </a:defRPr>
            </a:lvl1pPr>
            <a:lvl2pPr marL="371475" indent="0">
              <a:buNone/>
              <a:defRPr/>
            </a:lvl2pPr>
            <a:lvl3pPr marL="742950" indent="0">
              <a:buNone/>
              <a:defRPr/>
            </a:lvl3pPr>
            <a:lvl4pPr marL="1114425" indent="0">
              <a:buNone/>
              <a:defRPr/>
            </a:lvl4pPr>
            <a:lvl5pPr marL="1485900" indent="0">
              <a:buNone/>
              <a:defRPr/>
            </a:lvl5pPr>
          </a:lstStyle>
          <a:p>
            <a:pPr lvl="0"/>
            <a:r>
              <a:rPr lang="sv-SE" dirty="0"/>
              <a:t>TITEL PÅ UTBILDNINGEN</a:t>
            </a:r>
          </a:p>
        </p:txBody>
      </p:sp>
      <p:sp>
        <p:nvSpPr>
          <p:cNvPr id="5" name="Rubrik 1">
            <a:extLst>
              <a:ext uri="{FF2B5EF4-FFF2-40B4-BE49-F238E27FC236}">
                <a16:creationId xmlns:a16="http://schemas.microsoft.com/office/drawing/2014/main" id="{B68C326F-A66C-B64C-88D4-E1E208E44810}"/>
              </a:ext>
            </a:extLst>
          </p:cNvPr>
          <p:cNvSpPr>
            <a:spLocks noGrp="1"/>
          </p:cNvSpPr>
          <p:nvPr>
            <p:ph type="title" hasCustomPrompt="1"/>
          </p:nvPr>
        </p:nvSpPr>
        <p:spPr>
          <a:xfrm>
            <a:off x="215914" y="374714"/>
            <a:ext cx="8264426" cy="599751"/>
          </a:xfrm>
        </p:spPr>
        <p:txBody>
          <a:bodyPr/>
          <a:lstStyle>
            <a:lvl1pPr>
              <a:defRPr/>
            </a:lvl1pPr>
          </a:lstStyle>
          <a:p>
            <a:r>
              <a:rPr lang="sv-SE" dirty="0"/>
              <a:t>RUBRIKTEXT</a:t>
            </a:r>
          </a:p>
        </p:txBody>
      </p:sp>
    </p:spTree>
    <p:extLst>
      <p:ext uri="{BB962C8B-B14F-4D97-AF65-F5344CB8AC3E}">
        <p14:creationId xmlns:p14="http://schemas.microsoft.com/office/powerpoint/2010/main" val="10830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832A7800-8F45-415A-AF70-C7E4977768E7}" type="datetimeFigureOut">
              <a:rPr lang="sv-SE" smtClean="0"/>
              <a:t>2021-12-20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396BD98-F185-41B9-8BC4-7B2EB0D91B18}" type="slidenum">
              <a:rPr lang="sv-SE" smtClean="0"/>
              <a:t>‹#›</a:t>
            </a:fld>
            <a:endParaRPr lang="sv-SE"/>
          </a:p>
        </p:txBody>
      </p:sp>
    </p:spTree>
    <p:extLst>
      <p:ext uri="{BB962C8B-B14F-4D97-AF65-F5344CB8AC3E}">
        <p14:creationId xmlns:p14="http://schemas.microsoft.com/office/powerpoint/2010/main" val="40013039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B425B-8CED-D747-AC93-FD1B55DDCA49}" type="datetime1">
              <a:rPr lang="sv-SE" smtClean="0"/>
              <a:t>2021-12-20</a:t>
            </a:fld>
            <a:endParaRPr lang="en-SE"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8BEF9-6AEC-154B-B50F-057E6E327BFC}" type="slidenum">
              <a:rPr lang="en-SE" smtClean="0"/>
              <a:t>‹#›</a:t>
            </a:fld>
            <a:endParaRPr lang="en-SE" dirty="0"/>
          </a:p>
        </p:txBody>
      </p:sp>
    </p:spTree>
    <p:extLst>
      <p:ext uri="{BB962C8B-B14F-4D97-AF65-F5344CB8AC3E}">
        <p14:creationId xmlns:p14="http://schemas.microsoft.com/office/powerpoint/2010/main" val="55092022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eur03.safelinks.protection.outlook.com/?url=https%3A%2F%2Fwww.elsakerhetsverket.se%2Fom-oss%2Fpublikationer%2Fhandbocker%2Farbete-vid-risk-for-elektrisk-fara%2F&amp;data=04%7C01%7Cmicael.bjorklund%40trainingpartner.se%7Cfcae4d2af20e40b557e408d9c166a889%7C266dfb734f4141e79843481ee1e0c7dc%7C0%7C0%7C637753468926501795%7CUnknown%7CTWFpbGZsb3d8eyJWIjoiMC4wLjAwMDAiLCJQIjoiV2luMzIiLCJBTiI6Ik1haWwiLCJXVCI6Mn0%3D%7C3000&amp;sdata=YNHHqojKvdVfmnFvJYsPQYfWoInwoR3FX7TUmWgCyuA%3D&amp;reserved=0"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v.se/arbetsmiljoarbete-och-inspektioner/publikationer/foreskrifter/" TargetMode="External"/><Relationship Id="rId2" Type="http://schemas.openxmlformats.org/officeDocument/2006/relationships/hyperlink" Target="https://www.av.se/produktion-industri-och-logistik/elsakerhet/" TargetMode="External"/><Relationship Id="rId1" Type="http://schemas.openxmlformats.org/officeDocument/2006/relationships/slideLayout" Target="../slideLayouts/slideLayout2.xml"/><Relationship Id="rId4" Type="http://schemas.openxmlformats.org/officeDocument/2006/relationships/hyperlink" Target="https://www.elsakerhetsverket.se/om-oss/publikationer/handbocker/arbete-vid-risk-for-elektrisk-fara"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sv.wikipedia.org/wiki/Kemisk_f%C3%B6rening" TargetMode="External"/><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sv.wikipedia.org/wiki/Kemisk_formel" TargetMode="External"/><Relationship Id="rId5" Type="http://schemas.openxmlformats.org/officeDocument/2006/relationships/hyperlink" Target="https://sv.wikipedia.org/wiki/Fluor" TargetMode="External"/><Relationship Id="rId4" Type="http://schemas.openxmlformats.org/officeDocument/2006/relationships/hyperlink" Target="https://sv.wikipedia.org/wiki/V%C3%A4t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8.jpg"/><Relationship Id="rId4" Type="http://schemas.openxmlformats.org/officeDocument/2006/relationships/image" Target="../media/image57.jp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5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emf"/><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1.xml"/><Relationship Id="rId5" Type="http://schemas.openxmlformats.org/officeDocument/2006/relationships/image" Target="../media/image85.jpg"/><Relationship Id="rId4" Type="http://schemas.openxmlformats.org/officeDocument/2006/relationships/image" Target="../media/image84.jpg"/></Relationships>
</file>

<file path=ppt/slides/_rels/slide6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xml"/><Relationship Id="rId4" Type="http://schemas.openxmlformats.org/officeDocument/2006/relationships/image" Target="../media/image93.jpg"/></Relationships>
</file>

<file path=ppt/slides/_rels/slide6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1.xml"/><Relationship Id="rId4" Type="http://schemas.openxmlformats.org/officeDocument/2006/relationships/image" Target="../media/image98.jpg"/></Relationships>
</file>

<file path=ppt/slides/_rels/slide6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6.png"/><Relationship Id="rId18" Type="http://schemas.openxmlformats.org/officeDocument/2006/relationships/customXml" Target="../ink/ink8.xml"/><Relationship Id="rId3" Type="http://schemas.openxmlformats.org/officeDocument/2006/relationships/image" Target="../media/image11.jpeg"/><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customXml" Target="../ink/ink5.xml"/><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15.png"/><Relationship Id="rId24" Type="http://schemas.openxmlformats.org/officeDocument/2006/relationships/customXml" Target="../ink/ink11.xml"/><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image" Target="../media/image21.png"/><Relationship Id="rId10" Type="http://schemas.openxmlformats.org/officeDocument/2006/relationships/customXml" Target="../ink/ink4.xml"/><Relationship Id="rId19" Type="http://schemas.openxmlformats.org/officeDocument/2006/relationships/image" Target="../media/image19.png"/><Relationship Id="rId4" Type="http://schemas.openxmlformats.org/officeDocument/2006/relationships/customXml" Target="../ink/ink1.xml"/><Relationship Id="rId9" Type="http://schemas.openxmlformats.org/officeDocument/2006/relationships/image" Target="../media/image14.png"/><Relationship Id="rId14" Type="http://schemas.openxmlformats.org/officeDocument/2006/relationships/customXml" Target="../ink/ink6.xml"/><Relationship Id="rId22" Type="http://schemas.openxmlformats.org/officeDocument/2006/relationships/customXml" Target="../ink/ink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6D2B39-58B3-5248-AC81-6C39A270A61B}"/>
              </a:ext>
            </a:extLst>
          </p:cNvPr>
          <p:cNvSpPr>
            <a:spLocks noGrp="1"/>
          </p:cNvSpPr>
          <p:nvPr>
            <p:ph idx="1"/>
          </p:nvPr>
        </p:nvSpPr>
        <p:spPr>
          <a:xfrm>
            <a:off x="392113" y="2179424"/>
            <a:ext cx="9104312" cy="4076596"/>
          </a:xfrm>
        </p:spPr>
        <p:txBody>
          <a:bodyPr>
            <a:normAutofit lnSpcReduction="10000"/>
          </a:bodyPr>
          <a:lstStyle/>
          <a:p>
            <a:pPr algn="ctr"/>
            <a:r>
              <a:rPr lang="en-SE" sz="2400" dirty="0"/>
              <a:t>Branschgemensamt utbildningsmaterial för träning av gymnasiepedagoger på fordonsprogrammet. </a:t>
            </a:r>
          </a:p>
          <a:p>
            <a:pPr algn="ctr"/>
            <a:endParaRPr lang="en-SE" sz="2400" dirty="0"/>
          </a:p>
          <a:p>
            <a:pPr algn="ctr"/>
            <a:r>
              <a:rPr lang="en-SE" sz="2400" b="1" dirty="0"/>
              <a:t>Dag 2 – högvolt:</a:t>
            </a:r>
            <a:endParaRPr lang="en-SE" sz="2400" dirty="0"/>
          </a:p>
          <a:p>
            <a:pPr algn="ctr"/>
            <a:r>
              <a:rPr lang="sv-SE" sz="2400" dirty="0"/>
              <a:t>1. Drivkoncept (45 min)</a:t>
            </a:r>
          </a:p>
          <a:p>
            <a:pPr algn="ctr"/>
            <a:r>
              <a:rPr lang="sv-SE" sz="2400" dirty="0"/>
              <a:t>2. Lagar och ansvar (45 min)</a:t>
            </a:r>
          </a:p>
          <a:p>
            <a:pPr algn="ctr"/>
            <a:r>
              <a:rPr lang="sv-SE" sz="2400" dirty="0"/>
              <a:t>3. Batteriteknik (45 min)</a:t>
            </a:r>
          </a:p>
          <a:p>
            <a:pPr algn="ctr"/>
            <a:r>
              <a:rPr lang="sv-SE" sz="2400" dirty="0"/>
              <a:t>4. </a:t>
            </a:r>
            <a:r>
              <a:rPr lang="sv-SE" sz="2400" dirty="0" err="1"/>
              <a:t>Högvolt</a:t>
            </a:r>
            <a:r>
              <a:rPr lang="sv-SE" sz="2400" dirty="0"/>
              <a:t> säkerhet (1,5 h)</a:t>
            </a:r>
          </a:p>
          <a:p>
            <a:pPr algn="ctr"/>
            <a:r>
              <a:rPr lang="sv-SE" sz="2400" dirty="0"/>
              <a:t>5. Uppbyggnad och funktion (1,5 h)</a:t>
            </a:r>
          </a:p>
          <a:p>
            <a:pPr algn="ctr"/>
            <a:r>
              <a:rPr lang="sv-SE" sz="2400" dirty="0"/>
              <a:t>6. Frånkoppling och mätning (1 h)</a:t>
            </a:r>
          </a:p>
          <a:p>
            <a:pPr algn="ctr"/>
            <a:endParaRPr lang="en-GB" sz="2400" dirty="0"/>
          </a:p>
          <a:p>
            <a:pPr algn="ctr"/>
            <a:endParaRPr lang="en-SE" sz="2400" dirty="0"/>
          </a:p>
        </p:txBody>
      </p:sp>
      <p:sp>
        <p:nvSpPr>
          <p:cNvPr id="3" name="Title 2">
            <a:extLst>
              <a:ext uri="{FF2B5EF4-FFF2-40B4-BE49-F238E27FC236}">
                <a16:creationId xmlns:a16="http://schemas.microsoft.com/office/drawing/2014/main" id="{A23E5852-BA95-184B-89D5-15BBC49E02F0}"/>
              </a:ext>
            </a:extLst>
          </p:cNvPr>
          <p:cNvSpPr>
            <a:spLocks noGrp="1"/>
          </p:cNvSpPr>
          <p:nvPr>
            <p:ph type="title"/>
          </p:nvPr>
        </p:nvSpPr>
        <p:spPr/>
        <p:txBody>
          <a:bodyPr>
            <a:noAutofit/>
          </a:bodyPr>
          <a:lstStyle/>
          <a:p>
            <a:pPr algn="ctr"/>
            <a:r>
              <a:rPr lang="en-SE" sz="7200" b="1" dirty="0"/>
              <a:t>Elteknik</a:t>
            </a:r>
          </a:p>
        </p:txBody>
      </p:sp>
      <p:sp>
        <p:nvSpPr>
          <p:cNvPr id="4" name="Text Placeholder 3">
            <a:extLst>
              <a:ext uri="{FF2B5EF4-FFF2-40B4-BE49-F238E27FC236}">
                <a16:creationId xmlns:a16="http://schemas.microsoft.com/office/drawing/2014/main" id="{B9EA9EDB-505C-9C4E-B286-B28BC8E62D33}"/>
              </a:ext>
            </a:extLst>
          </p:cNvPr>
          <p:cNvSpPr>
            <a:spLocks noGrp="1"/>
          </p:cNvSpPr>
          <p:nvPr>
            <p:ph type="body" sz="quarter" idx="10"/>
          </p:nvPr>
        </p:nvSpPr>
        <p:spPr/>
        <p:txBody>
          <a:bodyPr>
            <a:normAutofit lnSpcReduction="10000"/>
          </a:bodyPr>
          <a:lstStyle/>
          <a:p>
            <a:r>
              <a:rPr lang="en-SE" dirty="0"/>
              <a:t> </a:t>
            </a:r>
          </a:p>
        </p:txBody>
      </p:sp>
      <p:sp>
        <p:nvSpPr>
          <p:cNvPr id="5" name="Slide Number Placeholder 4">
            <a:extLst>
              <a:ext uri="{FF2B5EF4-FFF2-40B4-BE49-F238E27FC236}">
                <a16:creationId xmlns:a16="http://schemas.microsoft.com/office/drawing/2014/main" id="{D72B2B2F-8099-014E-8A78-A5876F015466}"/>
              </a:ext>
            </a:extLst>
          </p:cNvPr>
          <p:cNvSpPr>
            <a:spLocks noGrp="1"/>
          </p:cNvSpPr>
          <p:nvPr>
            <p:ph type="sldNum" sz="quarter" idx="13"/>
          </p:nvPr>
        </p:nvSpPr>
        <p:spPr/>
        <p:txBody>
          <a:bodyPr/>
          <a:lstStyle/>
          <a:p>
            <a:fld id="{5818BEF9-6AEC-154B-B50F-057E6E327BFC}" type="slidenum">
              <a:rPr lang="en-SE" smtClean="0"/>
              <a:t>1</a:t>
            </a:fld>
            <a:endParaRPr lang="en-SE" dirty="0"/>
          </a:p>
        </p:txBody>
      </p:sp>
    </p:spTree>
    <p:extLst>
      <p:ext uri="{BB962C8B-B14F-4D97-AF65-F5344CB8AC3E}">
        <p14:creationId xmlns:p14="http://schemas.microsoft.com/office/powerpoint/2010/main" val="2440000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0967B8-532E-234E-A7BC-4B8350A2A743}"/>
              </a:ext>
            </a:extLst>
          </p:cNvPr>
          <p:cNvSpPr>
            <a:spLocks noGrp="1"/>
          </p:cNvSpPr>
          <p:nvPr>
            <p:ph idx="1"/>
          </p:nvPr>
        </p:nvSpPr>
        <p:spPr>
          <a:xfrm>
            <a:off x="392113" y="1275911"/>
            <a:ext cx="5058661" cy="5070914"/>
          </a:xfrm>
        </p:spPr>
        <p:txBody>
          <a:bodyPr>
            <a:normAutofit/>
          </a:bodyPr>
          <a:lstStyle/>
          <a:p>
            <a:r>
              <a:rPr lang="sv-SE" dirty="0"/>
              <a:t>Med effektlagen P=U•I kan vi räkna ut hur stor strömmen blir vid effekten 50kW, både vid drift och vid laddning:</a:t>
            </a:r>
          </a:p>
          <a:p>
            <a:endParaRPr lang="sv-SE" dirty="0"/>
          </a:p>
          <a:p>
            <a:r>
              <a:rPr lang="sv-SE" dirty="0"/>
              <a:t>50 000W / 400V ≈ 125A</a:t>
            </a:r>
          </a:p>
          <a:p>
            <a:r>
              <a:rPr lang="sv-SE" dirty="0"/>
              <a:t>50 000W / 24V ≈ 2083A</a:t>
            </a:r>
          </a:p>
          <a:p>
            <a:r>
              <a:rPr lang="sv-SE" dirty="0"/>
              <a:t>50 000W / 12V ≈ 4167A</a:t>
            </a:r>
          </a:p>
          <a:p>
            <a:endParaRPr lang="sv-SE" dirty="0"/>
          </a:p>
          <a:p>
            <a:r>
              <a:rPr lang="sv-SE" dirty="0"/>
              <a:t>Strömmar på tusentals ampere är mycket svåra att hantera och skulle kräva mycket tjocka kablar. </a:t>
            </a:r>
          </a:p>
          <a:p>
            <a:endParaRPr lang="sv-SE" dirty="0"/>
          </a:p>
          <a:p>
            <a:endParaRPr lang="sv-SE" dirty="0"/>
          </a:p>
          <a:p>
            <a:endParaRPr lang="sv-SE" dirty="0"/>
          </a:p>
          <a:p>
            <a:endParaRPr lang="sv-SE" dirty="0"/>
          </a:p>
          <a:p>
            <a:endParaRPr lang="sv-SE" dirty="0"/>
          </a:p>
          <a:p>
            <a:endParaRPr lang="sv-SE" dirty="0"/>
          </a:p>
          <a:p>
            <a:endParaRPr lang="sv-SE" dirty="0"/>
          </a:p>
          <a:p>
            <a:endParaRPr lang="sv-SE" dirty="0"/>
          </a:p>
        </p:txBody>
      </p:sp>
      <p:sp>
        <p:nvSpPr>
          <p:cNvPr id="2" name="Title 1"/>
          <p:cNvSpPr>
            <a:spLocks noGrp="1"/>
          </p:cNvSpPr>
          <p:nvPr>
            <p:ph type="title"/>
          </p:nvPr>
        </p:nvSpPr>
        <p:spPr/>
        <p:txBody>
          <a:bodyPr>
            <a:normAutofit/>
          </a:bodyPr>
          <a:lstStyle/>
          <a:p>
            <a:r>
              <a:rPr lang="sv-SE" dirty="0"/>
              <a:t>Varför används högvoltsbatterier?</a:t>
            </a:r>
          </a:p>
        </p:txBody>
      </p:sp>
      <p:sp>
        <p:nvSpPr>
          <p:cNvPr id="6" name="Text Placeholder 5">
            <a:extLst>
              <a:ext uri="{FF2B5EF4-FFF2-40B4-BE49-F238E27FC236}">
                <a16:creationId xmlns:a16="http://schemas.microsoft.com/office/drawing/2014/main" id="{0341EB5E-346D-2640-A3EE-F35D71130401}"/>
              </a:ext>
            </a:extLst>
          </p:cNvPr>
          <p:cNvSpPr>
            <a:spLocks noGrp="1"/>
          </p:cNvSpPr>
          <p:nvPr>
            <p:ph type="body" sz="quarter" idx="10"/>
          </p:nvPr>
        </p:nvSpPr>
        <p:spPr/>
        <p:txBody>
          <a:bodyPr>
            <a:normAutofit lnSpcReduction="10000"/>
          </a:bodyPr>
          <a:lstStyle/>
          <a:p>
            <a:r>
              <a:rPr lang="en-SE" dirty="0"/>
              <a:t>1 Drivkoncept</a:t>
            </a:r>
          </a:p>
        </p:txBody>
      </p:sp>
      <p:pic>
        <p:nvPicPr>
          <p:cNvPr id="3" name="Bildobjekt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9074" y="1275911"/>
            <a:ext cx="3527678" cy="2642946"/>
          </a:xfrm>
          <a:prstGeom prst="rect">
            <a:avLst/>
          </a:prstGeom>
        </p:spPr>
      </p:pic>
      <p:sp>
        <p:nvSpPr>
          <p:cNvPr id="4" name="Slide Number Placeholder 3">
            <a:extLst>
              <a:ext uri="{FF2B5EF4-FFF2-40B4-BE49-F238E27FC236}">
                <a16:creationId xmlns:a16="http://schemas.microsoft.com/office/drawing/2014/main" id="{F269F9C6-A526-E047-8693-1D423B29A16D}"/>
              </a:ext>
            </a:extLst>
          </p:cNvPr>
          <p:cNvSpPr>
            <a:spLocks noGrp="1"/>
          </p:cNvSpPr>
          <p:nvPr>
            <p:ph type="sldNum" sz="quarter" idx="13"/>
          </p:nvPr>
        </p:nvSpPr>
        <p:spPr/>
        <p:txBody>
          <a:bodyPr/>
          <a:lstStyle/>
          <a:p>
            <a:fld id="{5818BEF9-6AEC-154B-B50F-057E6E327BFC}" type="slidenum">
              <a:rPr lang="en-SE" smtClean="0"/>
              <a:t>10</a:t>
            </a:fld>
            <a:endParaRPr lang="en-SE" dirty="0"/>
          </a:p>
        </p:txBody>
      </p:sp>
    </p:spTree>
    <p:extLst>
      <p:ext uri="{BB962C8B-B14F-4D97-AF65-F5344CB8AC3E}">
        <p14:creationId xmlns:p14="http://schemas.microsoft.com/office/powerpoint/2010/main" val="337704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cstate="print">
            <a:extLst>
              <a:ext uri="{28A0092B-C50C-407E-A947-70E740481C1C}">
                <a14:useLocalDpi xmlns:a14="http://schemas.microsoft.com/office/drawing/2010/main" val="0"/>
              </a:ext>
            </a:extLst>
          </a:blip>
          <a:srcRect t="6324" b="7751"/>
          <a:stretch/>
        </p:blipFill>
        <p:spPr>
          <a:xfrm>
            <a:off x="4631376" y="1195388"/>
            <a:ext cx="4873779" cy="3174731"/>
          </a:xfrm>
          <a:prstGeom prst="rect">
            <a:avLst/>
          </a:prstGeom>
        </p:spPr>
      </p:pic>
      <p:sp>
        <p:nvSpPr>
          <p:cNvPr id="3" name="Content Placeholder 2">
            <a:extLst>
              <a:ext uri="{FF2B5EF4-FFF2-40B4-BE49-F238E27FC236}">
                <a16:creationId xmlns:a16="http://schemas.microsoft.com/office/drawing/2014/main" id="{EA4E4A59-BEA6-A746-87E3-C9659F420A00}"/>
              </a:ext>
            </a:extLst>
          </p:cNvPr>
          <p:cNvSpPr>
            <a:spLocks noGrp="1"/>
          </p:cNvSpPr>
          <p:nvPr>
            <p:ph idx="1"/>
          </p:nvPr>
        </p:nvSpPr>
        <p:spPr>
          <a:xfrm>
            <a:off x="392113" y="1275911"/>
            <a:ext cx="4239262" cy="5070914"/>
          </a:xfrm>
        </p:spPr>
        <p:txBody>
          <a:bodyPr/>
          <a:lstStyle/>
          <a:p>
            <a:r>
              <a:rPr lang="en-SE" dirty="0"/>
              <a:t>Med samma kabeldimension kan mer effekt överföras (mer energi per sekund) om spänningen är högre. </a:t>
            </a:r>
          </a:p>
          <a:p>
            <a:r>
              <a:rPr lang="en-SE" dirty="0"/>
              <a:t>Högvoltsbatterier ger därför kortare laddtid, eller längre drifttid på samma laddtid. Det ger också möjlighet till högre motoreffekt om kablarna är av samma dimension. </a:t>
            </a:r>
          </a:p>
        </p:txBody>
      </p:sp>
      <p:sp>
        <p:nvSpPr>
          <p:cNvPr id="2" name="Rubrik 1"/>
          <p:cNvSpPr>
            <a:spLocks noGrp="1"/>
          </p:cNvSpPr>
          <p:nvPr>
            <p:ph type="title"/>
          </p:nvPr>
        </p:nvSpPr>
        <p:spPr/>
        <p:txBody>
          <a:bodyPr/>
          <a:lstStyle/>
          <a:p>
            <a:r>
              <a:rPr lang="sv-SE" dirty="0"/>
              <a:t>Varför används högvoltsbatterier?</a:t>
            </a:r>
          </a:p>
        </p:txBody>
      </p:sp>
      <p:sp>
        <p:nvSpPr>
          <p:cNvPr id="4" name="Text Placeholder 3">
            <a:extLst>
              <a:ext uri="{FF2B5EF4-FFF2-40B4-BE49-F238E27FC236}">
                <a16:creationId xmlns:a16="http://schemas.microsoft.com/office/drawing/2014/main" id="{F76DE0EE-EB56-ED4D-BC13-5C7F6706C64F}"/>
              </a:ext>
            </a:extLst>
          </p:cNvPr>
          <p:cNvSpPr>
            <a:spLocks noGrp="1"/>
          </p:cNvSpPr>
          <p:nvPr>
            <p:ph type="body" sz="quarter" idx="10"/>
          </p:nvPr>
        </p:nvSpPr>
        <p:spPr/>
        <p:txBody>
          <a:bodyPr>
            <a:normAutofit lnSpcReduction="10000"/>
          </a:bodyPr>
          <a:lstStyle/>
          <a:p>
            <a:r>
              <a:rPr lang="en-SE" dirty="0"/>
              <a:t>1 Drivkoncept</a:t>
            </a:r>
          </a:p>
        </p:txBody>
      </p:sp>
      <p:sp>
        <p:nvSpPr>
          <p:cNvPr id="5" name="Slide Number Placeholder 4">
            <a:extLst>
              <a:ext uri="{FF2B5EF4-FFF2-40B4-BE49-F238E27FC236}">
                <a16:creationId xmlns:a16="http://schemas.microsoft.com/office/drawing/2014/main" id="{B1AE6141-BBA8-5943-B076-0799C78088E3}"/>
              </a:ext>
            </a:extLst>
          </p:cNvPr>
          <p:cNvSpPr>
            <a:spLocks noGrp="1"/>
          </p:cNvSpPr>
          <p:nvPr>
            <p:ph type="sldNum" sz="quarter" idx="13"/>
          </p:nvPr>
        </p:nvSpPr>
        <p:spPr/>
        <p:txBody>
          <a:bodyPr/>
          <a:lstStyle/>
          <a:p>
            <a:fld id="{5818BEF9-6AEC-154B-B50F-057E6E327BFC}" type="slidenum">
              <a:rPr lang="en-SE" smtClean="0"/>
              <a:t>11</a:t>
            </a:fld>
            <a:endParaRPr lang="en-SE" dirty="0"/>
          </a:p>
        </p:txBody>
      </p:sp>
    </p:spTree>
    <p:extLst>
      <p:ext uri="{BB962C8B-B14F-4D97-AF65-F5344CB8AC3E}">
        <p14:creationId xmlns:p14="http://schemas.microsoft.com/office/powerpoint/2010/main" val="420865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D947AD-3DC7-5949-8D40-0406475D9A13}"/>
              </a:ext>
            </a:extLst>
          </p:cNvPr>
          <p:cNvSpPr>
            <a:spLocks noGrp="1"/>
          </p:cNvSpPr>
          <p:nvPr>
            <p:ph idx="1"/>
          </p:nvPr>
        </p:nvSpPr>
        <p:spPr>
          <a:xfrm>
            <a:off x="304800" y="1014654"/>
            <a:ext cx="9440779" cy="4700346"/>
          </a:xfrm>
        </p:spPr>
        <p:txBody>
          <a:bodyPr>
            <a:normAutofit fontScale="92500" lnSpcReduction="10000"/>
          </a:bodyPr>
          <a:lstStyle/>
          <a:p>
            <a:r>
              <a:rPr lang="sv-SE" dirty="0"/>
              <a:t>I Sverige regleras elsäkerhet av arbetsmiljölagen men också av ellagstiftningen, men för elektrifierade fordon är lagstiftningen oklar. Flera av lagkraven inom elsäkerhetsområdet är direkt undantagna från elfordon. </a:t>
            </a:r>
          </a:p>
          <a:p>
            <a:r>
              <a:rPr lang="sv-SE" dirty="0"/>
              <a:t>Ändringar genom ELSÄK-FS 2014:2, ELSÄK-FS 2015:4 och ELSÄK-FS 2016:5 införda.</a:t>
            </a:r>
          </a:p>
          <a:p>
            <a:r>
              <a:rPr lang="sv-SE" dirty="0"/>
              <a:t>Föreskrifterna gäller</a:t>
            </a:r>
            <a:r>
              <a:rPr lang="sv-SE" b="1" i="1" u="sng" dirty="0"/>
              <a:t> inte </a:t>
            </a:r>
            <a:r>
              <a:rPr lang="sv-SE" dirty="0"/>
              <a:t>för elinstallationsarbete på bl.a. fordon</a:t>
            </a:r>
          </a:p>
          <a:p>
            <a:endParaRPr lang="sv-SE" dirty="0"/>
          </a:p>
          <a:p>
            <a:r>
              <a:rPr lang="sv-SE" dirty="0"/>
              <a:t>Det innebär att en person inte behöver ha allmän installationsbehörighet för att få arbeta med elektrifierade fordon med spänningsnivåer över 60V DC (likspänning) Enligt elsäkerhetsverket. Men </a:t>
            </a:r>
            <a:r>
              <a:rPr lang="sv-SE" b="1" dirty="0"/>
              <a:t>det finns ett arbetsmiljöansvar för arbetsgivaren enligt arbetsmiljölagen i Sverige och det Europeiska arbetsmiljödirektivet.</a:t>
            </a:r>
          </a:p>
          <a:p>
            <a:endParaRPr lang="sv-SE" dirty="0"/>
          </a:p>
          <a:p>
            <a:r>
              <a:rPr lang="sv-SE" b="1" dirty="0"/>
              <a:t>Det innebär att arbetsgivaren är skyldig att:</a:t>
            </a:r>
          </a:p>
          <a:p>
            <a:r>
              <a:rPr lang="sv-SE" dirty="0"/>
              <a:t>• Informera anställda om farorna med arbeten på elektrifierade fordon.</a:t>
            </a:r>
          </a:p>
          <a:p>
            <a:r>
              <a:rPr lang="sv-SE" dirty="0"/>
              <a:t>• Utbilda anställda så att de kan arbeta säkert med elektrifierade fordon.</a:t>
            </a:r>
          </a:p>
          <a:p>
            <a:r>
              <a:rPr lang="sv-SE" dirty="0"/>
              <a:t>• Vidta åtgärder för att upprätthålla en hög säkerhet för alla som deltar i arbetet med elektrifierade fordon. (Det innebär att det skall finnas regler, rutiner, verktyg och utrustningar som är avsedda för denna typ av arbeten).</a:t>
            </a:r>
          </a:p>
        </p:txBody>
      </p:sp>
      <p:sp>
        <p:nvSpPr>
          <p:cNvPr id="4" name="Title 3">
            <a:extLst>
              <a:ext uri="{FF2B5EF4-FFF2-40B4-BE49-F238E27FC236}">
                <a16:creationId xmlns:a16="http://schemas.microsoft.com/office/drawing/2014/main" id="{90E49B2F-8B53-4D4D-92AF-C4C2E78172C3}"/>
              </a:ext>
            </a:extLst>
          </p:cNvPr>
          <p:cNvSpPr>
            <a:spLocks noGrp="1"/>
          </p:cNvSpPr>
          <p:nvPr>
            <p:ph type="title"/>
          </p:nvPr>
        </p:nvSpPr>
        <p:spPr/>
        <p:txBody>
          <a:bodyPr/>
          <a:lstStyle/>
          <a:p>
            <a:r>
              <a:rPr lang="en-SE" dirty="0"/>
              <a:t>Lagar &amp; ansvar</a:t>
            </a:r>
          </a:p>
        </p:txBody>
      </p:sp>
      <p:sp>
        <p:nvSpPr>
          <p:cNvPr id="6" name="Text Placeholder 5">
            <a:extLst>
              <a:ext uri="{FF2B5EF4-FFF2-40B4-BE49-F238E27FC236}">
                <a16:creationId xmlns:a16="http://schemas.microsoft.com/office/drawing/2014/main" id="{7936B35A-AD53-4045-876F-953BC069054D}"/>
              </a:ext>
            </a:extLst>
          </p:cNvPr>
          <p:cNvSpPr>
            <a:spLocks noGrp="1"/>
          </p:cNvSpPr>
          <p:nvPr>
            <p:ph type="body" sz="quarter" idx="10"/>
          </p:nvPr>
        </p:nvSpPr>
        <p:spPr/>
        <p:txBody>
          <a:bodyPr>
            <a:normAutofit lnSpcReduction="10000"/>
          </a:bodyPr>
          <a:lstStyle/>
          <a:p>
            <a:r>
              <a:rPr lang="en-SE" dirty="0"/>
              <a:t>2 Lagar och ansvar</a:t>
            </a:r>
          </a:p>
        </p:txBody>
      </p:sp>
      <p:sp>
        <p:nvSpPr>
          <p:cNvPr id="2" name="Slide Number Placeholder 1">
            <a:extLst>
              <a:ext uri="{FF2B5EF4-FFF2-40B4-BE49-F238E27FC236}">
                <a16:creationId xmlns:a16="http://schemas.microsoft.com/office/drawing/2014/main" id="{83D1ACD3-36A1-5147-AA82-CEF2305B40CC}"/>
              </a:ext>
            </a:extLst>
          </p:cNvPr>
          <p:cNvSpPr>
            <a:spLocks noGrp="1"/>
          </p:cNvSpPr>
          <p:nvPr>
            <p:ph type="sldNum" sz="quarter" idx="13"/>
          </p:nvPr>
        </p:nvSpPr>
        <p:spPr/>
        <p:txBody>
          <a:bodyPr/>
          <a:lstStyle/>
          <a:p>
            <a:fld id="{5818BEF9-6AEC-154B-B50F-057E6E327BFC}" type="slidenum">
              <a:rPr lang="en-SE" smtClean="0"/>
              <a:t>12</a:t>
            </a:fld>
            <a:endParaRPr lang="en-SE" dirty="0"/>
          </a:p>
        </p:txBody>
      </p:sp>
      <p:sp>
        <p:nvSpPr>
          <p:cNvPr id="7" name="textruta 6">
            <a:extLst>
              <a:ext uri="{FF2B5EF4-FFF2-40B4-BE49-F238E27FC236}">
                <a16:creationId xmlns:a16="http://schemas.microsoft.com/office/drawing/2014/main" id="{370B0C08-A7EF-4179-B48A-1BCDAB50D837}"/>
              </a:ext>
            </a:extLst>
          </p:cNvPr>
          <p:cNvSpPr txBox="1"/>
          <p:nvPr/>
        </p:nvSpPr>
        <p:spPr>
          <a:xfrm>
            <a:off x="304800" y="5546959"/>
            <a:ext cx="9601200" cy="954107"/>
          </a:xfrm>
          <a:prstGeom prst="rect">
            <a:avLst/>
          </a:prstGeom>
          <a:noFill/>
        </p:spPr>
        <p:txBody>
          <a:bodyPr wrap="square">
            <a:spAutoFit/>
          </a:bodyPr>
          <a:lstStyle/>
          <a:p>
            <a:r>
              <a:rPr lang="sv-SE" sz="1400" b="1" dirty="0"/>
              <a:t>Arbetsmiljölagen 3 kap 3§</a:t>
            </a:r>
          </a:p>
          <a:p>
            <a:r>
              <a:rPr lang="sv-SE" sz="1400" b="0" i="0" dirty="0">
                <a:solidFill>
                  <a:srgbClr val="000000"/>
                </a:solidFill>
                <a:effectLst/>
                <a:latin typeface="Arial" panose="020B0604020202020204" pitchFamily="34" charset="0"/>
              </a:rPr>
              <a:t>Arbetsgivaren skall förvissa sig om att arbetstagaren har den utbildning som behövs och vet vad han har att iaktta för att undgå riskerna i arbetet. Arbetsgivaren skall se till att endast arbetstagare som har fått tillräckliga instruktioner får tillträde till områden där det finns en påtaglig risk för ohälsa eller olycksfall.</a:t>
            </a:r>
            <a:endParaRPr lang="sv-SE" sz="1400" dirty="0"/>
          </a:p>
        </p:txBody>
      </p:sp>
    </p:spTree>
    <p:extLst>
      <p:ext uri="{BB962C8B-B14F-4D97-AF65-F5344CB8AC3E}">
        <p14:creationId xmlns:p14="http://schemas.microsoft.com/office/powerpoint/2010/main" val="3629854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EA4FF4-BEDB-344D-92F8-BBC14F7EF196}"/>
              </a:ext>
            </a:extLst>
          </p:cNvPr>
          <p:cNvSpPr>
            <a:spLocks noGrp="1"/>
          </p:cNvSpPr>
          <p:nvPr>
            <p:ph idx="1"/>
          </p:nvPr>
        </p:nvSpPr>
        <p:spPr>
          <a:xfrm>
            <a:off x="579150" y="1275911"/>
            <a:ext cx="9104312" cy="5070914"/>
          </a:xfrm>
        </p:spPr>
        <p:txBody>
          <a:bodyPr>
            <a:normAutofit fontScale="92500" lnSpcReduction="10000"/>
          </a:bodyPr>
          <a:lstStyle/>
          <a:p>
            <a:r>
              <a:rPr lang="sv-SE" altLang="sv-SE" sz="1400" kern="0" dirty="0"/>
              <a:t>Det är Elsäkerhetsverket, Svensk el standard och Arbetsmiljöverket som dikterar lagar. </a:t>
            </a:r>
          </a:p>
          <a:p>
            <a:r>
              <a:rPr lang="sv-SE" altLang="sv-SE" sz="1400" kern="0" dirty="0"/>
              <a:t>Jag har ställt följande fråga till dessa myndigheter.</a:t>
            </a:r>
          </a:p>
          <a:p>
            <a:r>
              <a:rPr lang="sv-SE" sz="1400" b="1" dirty="0">
                <a:effectLst/>
                <a:latin typeface="Arial" panose="020B0604020202020204" pitchFamily="34" charset="0"/>
                <a:ea typeface="Calibri" panose="020F0502020204030204" pitchFamily="34" charset="0"/>
              </a:rPr>
              <a:t>Din fråga:</a:t>
            </a:r>
            <a:r>
              <a:rPr lang="sv-SE" sz="1400" dirty="0">
                <a:effectLst/>
                <a:latin typeface="Arial" panose="020B0604020202020204" pitchFamily="34" charset="0"/>
                <a:ea typeface="Calibri" panose="020F0502020204030204" pitchFamily="34" charset="0"/>
              </a:rPr>
              <a:t> Hej. </a:t>
            </a:r>
            <a:br>
              <a:rPr lang="sv-SE" sz="1400" dirty="0">
                <a:effectLst/>
                <a:latin typeface="Arial" panose="020B0604020202020204" pitchFamily="34" charset="0"/>
                <a:ea typeface="Calibri" panose="020F0502020204030204" pitchFamily="34" charset="0"/>
              </a:rPr>
            </a:br>
            <a:r>
              <a:rPr lang="sv-SE" sz="1400" dirty="0">
                <a:effectLst/>
                <a:latin typeface="Arial" panose="020B0604020202020204" pitchFamily="34" charset="0"/>
                <a:ea typeface="Calibri" panose="020F0502020204030204" pitchFamily="34" charset="0"/>
              </a:rPr>
              <a:t>Vad gäller angående arbete på en el / hybrid fordon? Jag har läst den nya standarden från MRF. Arbetsmiljö lagen 3 kap 3§. Har hittat flera lagparagrafer som det hänvisas till men samtliga har utgått. Har även läst i SS-EN 50110-1. Vilka lagparagrafer hänvisar ni till?</a:t>
            </a:r>
          </a:p>
          <a:p>
            <a:r>
              <a:rPr lang="sv-SE" sz="1400" b="1" dirty="0">
                <a:latin typeface="Arial" panose="020B0604020202020204" pitchFamily="34" charset="0"/>
                <a:ea typeface="Calibri" panose="020F0502020204030204" pitchFamily="34" charset="0"/>
              </a:rPr>
              <a:t>Svar:</a:t>
            </a:r>
            <a:r>
              <a:rPr lang="sv-SE" sz="1400" b="1" dirty="0">
                <a:effectLst/>
                <a:latin typeface="Arial" panose="020B0604020202020204" pitchFamily="34" charset="0"/>
                <a:ea typeface="Calibri" panose="020F0502020204030204" pitchFamily="34" charset="0"/>
              </a:rPr>
              <a:t> </a:t>
            </a:r>
          </a:p>
          <a:p>
            <a:r>
              <a:rPr lang="sv-SE" sz="1400" b="1" dirty="0">
                <a:effectLst/>
                <a:latin typeface="Arial" panose="020B0604020202020204" pitchFamily="34" charset="0"/>
                <a:ea typeface="Calibri" panose="020F0502020204030204" pitchFamily="34" charset="0"/>
              </a:rPr>
              <a:t>Elsäkerhetsverket.</a:t>
            </a:r>
          </a:p>
          <a:p>
            <a:r>
              <a:rPr lang="sv-SE" sz="1400" b="1" dirty="0">
                <a:latin typeface="Calibri" panose="020F0502020204030204" pitchFamily="34" charset="0"/>
                <a:ea typeface="Calibri" panose="020F0502020204030204" pitchFamily="34" charset="0"/>
              </a:rPr>
              <a:t> </a:t>
            </a:r>
            <a:r>
              <a:rPr lang="sv-SE" sz="1400" dirty="0">
                <a:effectLst/>
                <a:latin typeface="Arial" panose="020B0604020202020204" pitchFamily="34" charset="0"/>
                <a:ea typeface="Calibri" panose="020F0502020204030204" pitchFamily="34" charset="0"/>
              </a:rPr>
              <a:t>Av er fråga är det arbetsgivaren som ska reglera hur ni arbetar  i företaget och vem som får utföra vad i förhållande till kompetensen.</a:t>
            </a:r>
            <a:br>
              <a:rPr lang="sv-SE" sz="1400" dirty="0">
                <a:effectLst/>
                <a:latin typeface="Arial" panose="020B0604020202020204" pitchFamily="34" charset="0"/>
                <a:ea typeface="Calibri" panose="020F0502020204030204" pitchFamily="34" charset="0"/>
              </a:rPr>
            </a:br>
            <a:r>
              <a:rPr lang="sv-SE" sz="1400" dirty="0">
                <a:effectLst/>
                <a:latin typeface="Arial" panose="020B0604020202020204" pitchFamily="34" charset="0"/>
                <a:ea typeface="Calibri" panose="020F0502020204030204" pitchFamily="34" charset="0"/>
              </a:rPr>
              <a:t>Kontakta Arbetsmiljöverket och SEK svensk el standard.</a:t>
            </a:r>
          </a:p>
          <a:p>
            <a:r>
              <a:rPr lang="sv-SE" sz="1400" dirty="0">
                <a:effectLst/>
                <a:latin typeface="Arial" panose="020B0604020202020204" pitchFamily="34" charset="0"/>
                <a:ea typeface="Calibri" panose="020F0502020204030204" pitchFamily="34" charset="0"/>
              </a:rPr>
              <a:t>Du är inne på rätt standard som reglerar olika arbetsmetoder. </a:t>
            </a:r>
            <a:r>
              <a:rPr lang="sv-SE" sz="1400" b="1" dirty="0">
                <a:effectLst/>
                <a:latin typeface="Arial" panose="020B0604020202020204" pitchFamily="34" charset="0"/>
                <a:ea typeface="Calibri" panose="020F0502020204030204" pitchFamily="34" charset="0"/>
              </a:rPr>
              <a:t>Den är egentligen inte avsedd för fordon men om det inte finns någon annan standard ,kan den vara till hjälp</a:t>
            </a:r>
          </a:p>
          <a:p>
            <a:r>
              <a:rPr lang="sv-SE" sz="1400" b="1" dirty="0">
                <a:latin typeface="Arial" panose="020B0604020202020204" pitchFamily="34" charset="0"/>
                <a:ea typeface="Calibri" panose="020F0502020204030204" pitchFamily="34" charset="0"/>
              </a:rPr>
              <a:t>Svensk </a:t>
            </a:r>
            <a:r>
              <a:rPr lang="sv-SE" sz="1400" b="1" dirty="0" err="1">
                <a:latin typeface="Arial" panose="020B0604020202020204" pitchFamily="34" charset="0"/>
                <a:ea typeface="Calibri" panose="020F0502020204030204" pitchFamily="34" charset="0"/>
              </a:rPr>
              <a:t>Elstandard</a:t>
            </a:r>
            <a:r>
              <a:rPr lang="sv-SE" sz="1400" b="1" dirty="0">
                <a:latin typeface="Arial" panose="020B0604020202020204" pitchFamily="34" charset="0"/>
                <a:ea typeface="Calibri" panose="020F0502020204030204" pitchFamily="34" charset="0"/>
              </a:rPr>
              <a:t>.</a:t>
            </a:r>
          </a:p>
          <a:p>
            <a:r>
              <a:rPr lang="sv-SE" sz="1500" dirty="0">
                <a:effectLst/>
                <a:latin typeface="Arial" panose="020B0604020202020204" pitchFamily="34" charset="0"/>
                <a:ea typeface="Calibri" panose="020F0502020204030204" pitchFamily="34" charset="0"/>
                <a:cs typeface="Arial" panose="020B0604020202020204" pitchFamily="34" charset="0"/>
              </a:rPr>
              <a:t>Hej! När det gäller elsäkerhet vid arbete så finns standarden SS-EN 50110-1. Den är dock inte skriven med avseende på arbete på fordon, men enligt dess omfattning så går den att tillämpa även för detta ändamål. Elsäkerhetsverket och Arbetsmiljöverket har också tagit fram en handbok i ämnet. Se </a:t>
            </a:r>
            <a:r>
              <a:rPr lang="sv-SE" sz="15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https://www.elsakerhetsverket.se/om-oss/publikationer/handbocker/arbete-vid-risk-for-elektrisk-fara/</a:t>
            </a:r>
            <a:r>
              <a:rPr lang="sv-SE" sz="1500" dirty="0">
                <a:effectLst/>
                <a:latin typeface="Arial" panose="020B0604020202020204" pitchFamily="34" charset="0"/>
                <a:ea typeface="Calibri" panose="020F0502020204030204" pitchFamily="34" charset="0"/>
                <a:cs typeface="Arial" panose="020B0604020202020204" pitchFamily="34" charset="0"/>
              </a:rPr>
              <a:t> </a:t>
            </a:r>
          </a:p>
          <a:p>
            <a:r>
              <a:rPr lang="sv-SE" sz="1500" dirty="0">
                <a:effectLst/>
                <a:latin typeface="Arial" panose="020B0604020202020204" pitchFamily="34" charset="0"/>
                <a:ea typeface="Calibri" panose="020F0502020204030204" pitchFamily="34" charset="0"/>
                <a:cs typeface="Arial" panose="020B0604020202020204" pitchFamily="34" charset="0"/>
              </a:rPr>
              <a:t> </a:t>
            </a:r>
          </a:p>
          <a:p>
            <a:r>
              <a:rPr lang="sv-SE" sz="1400" dirty="0">
                <a:effectLst/>
                <a:latin typeface="Calibri" panose="020F0502020204030204" pitchFamily="34" charset="0"/>
                <a:ea typeface="Calibri" panose="020F0502020204030204" pitchFamily="34" charset="0"/>
              </a:rPr>
              <a:t> </a:t>
            </a:r>
            <a:br>
              <a:rPr lang="sv-SE" sz="1400" dirty="0">
                <a:effectLst/>
                <a:latin typeface="Arial" panose="020B0604020202020204" pitchFamily="34" charset="0"/>
                <a:ea typeface="Calibri" panose="020F0502020204030204" pitchFamily="34" charset="0"/>
              </a:rPr>
            </a:br>
            <a:endParaRPr lang="sv-SE" altLang="sv-SE" sz="1400" kern="0" dirty="0"/>
          </a:p>
        </p:txBody>
      </p:sp>
      <p:sp>
        <p:nvSpPr>
          <p:cNvPr id="3" name="Rubrik 2"/>
          <p:cNvSpPr>
            <a:spLocks noGrp="1"/>
          </p:cNvSpPr>
          <p:nvPr>
            <p:ph type="title"/>
          </p:nvPr>
        </p:nvSpPr>
        <p:spPr/>
        <p:txBody>
          <a:bodyPr/>
          <a:lstStyle/>
          <a:p>
            <a:r>
              <a:rPr lang="sv-SE" b="1" dirty="0">
                <a:solidFill>
                  <a:schemeClr val="tx1"/>
                </a:solidFill>
              </a:rPr>
              <a:t>Lagar &amp; </a:t>
            </a:r>
            <a:r>
              <a:rPr lang="sv-SE" dirty="0"/>
              <a:t>a</a:t>
            </a:r>
            <a:r>
              <a:rPr lang="sv-SE" b="1" dirty="0">
                <a:solidFill>
                  <a:schemeClr val="tx1"/>
                </a:solidFill>
              </a:rPr>
              <a:t>nsvar</a:t>
            </a:r>
          </a:p>
        </p:txBody>
      </p:sp>
      <p:sp>
        <p:nvSpPr>
          <p:cNvPr id="4" name="Text Placeholder 3">
            <a:extLst>
              <a:ext uri="{FF2B5EF4-FFF2-40B4-BE49-F238E27FC236}">
                <a16:creationId xmlns:a16="http://schemas.microsoft.com/office/drawing/2014/main" id="{AD34C452-D17B-0946-8D09-2704DE5A5801}"/>
              </a:ext>
            </a:extLst>
          </p:cNvPr>
          <p:cNvSpPr>
            <a:spLocks noGrp="1"/>
          </p:cNvSpPr>
          <p:nvPr>
            <p:ph type="body" sz="quarter" idx="10"/>
          </p:nvPr>
        </p:nvSpPr>
        <p:spPr/>
        <p:txBody>
          <a:bodyPr>
            <a:normAutofit lnSpcReduction="10000"/>
          </a:bodyPr>
          <a:lstStyle/>
          <a:p>
            <a:r>
              <a:rPr lang="en-SE" dirty="0"/>
              <a:t>2 Lagar och ansvar</a:t>
            </a:r>
          </a:p>
          <a:p>
            <a:endParaRPr lang="en-SE" dirty="0"/>
          </a:p>
        </p:txBody>
      </p:sp>
      <p:sp>
        <p:nvSpPr>
          <p:cNvPr id="5" name="Slide Number Placeholder 4">
            <a:extLst>
              <a:ext uri="{FF2B5EF4-FFF2-40B4-BE49-F238E27FC236}">
                <a16:creationId xmlns:a16="http://schemas.microsoft.com/office/drawing/2014/main" id="{43611A20-C2AE-8840-8D5B-F2344E28A853}"/>
              </a:ext>
            </a:extLst>
          </p:cNvPr>
          <p:cNvSpPr>
            <a:spLocks noGrp="1"/>
          </p:cNvSpPr>
          <p:nvPr>
            <p:ph type="sldNum" sz="quarter" idx="13"/>
          </p:nvPr>
        </p:nvSpPr>
        <p:spPr/>
        <p:txBody>
          <a:bodyPr/>
          <a:lstStyle/>
          <a:p>
            <a:fld id="{5818BEF9-6AEC-154B-B50F-057E6E327BFC}" type="slidenum">
              <a:rPr lang="en-SE" smtClean="0"/>
              <a:t>13</a:t>
            </a:fld>
            <a:endParaRPr lang="en-SE" dirty="0"/>
          </a:p>
        </p:txBody>
      </p:sp>
    </p:spTree>
    <p:extLst>
      <p:ext uri="{BB962C8B-B14F-4D97-AF65-F5344CB8AC3E}">
        <p14:creationId xmlns:p14="http://schemas.microsoft.com/office/powerpoint/2010/main" val="535358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E60A666A-C199-4AA0-8135-89BBD9D849D1}"/>
              </a:ext>
            </a:extLst>
          </p:cNvPr>
          <p:cNvSpPr>
            <a:spLocks noGrp="1"/>
          </p:cNvSpPr>
          <p:nvPr>
            <p:ph type="sldNum" sz="quarter" idx="12"/>
          </p:nvPr>
        </p:nvSpPr>
        <p:spPr/>
        <p:txBody>
          <a:bodyPr/>
          <a:lstStyle/>
          <a:p>
            <a:fld id="{F13764DC-5BFE-42A9-8438-1CE161F66BFD}" type="slidenum">
              <a:rPr lang="sv-SE" smtClean="0"/>
              <a:t>14</a:t>
            </a:fld>
            <a:endParaRPr lang="sv-SE"/>
          </a:p>
        </p:txBody>
      </p:sp>
      <p:sp>
        <p:nvSpPr>
          <p:cNvPr id="4" name="textruta 3">
            <a:extLst>
              <a:ext uri="{FF2B5EF4-FFF2-40B4-BE49-F238E27FC236}">
                <a16:creationId xmlns:a16="http://schemas.microsoft.com/office/drawing/2014/main" id="{0E4BFC4C-626D-4022-8F35-04581196E520}"/>
              </a:ext>
            </a:extLst>
          </p:cNvPr>
          <p:cNvSpPr txBox="1"/>
          <p:nvPr/>
        </p:nvSpPr>
        <p:spPr>
          <a:xfrm>
            <a:off x="348916" y="1028343"/>
            <a:ext cx="9288379" cy="3693319"/>
          </a:xfrm>
          <a:prstGeom prst="rect">
            <a:avLst/>
          </a:prstGeom>
          <a:noFill/>
        </p:spPr>
        <p:txBody>
          <a:bodyPr wrap="square">
            <a:spAutoFit/>
          </a:bodyPr>
          <a:lstStyle/>
          <a:p>
            <a:r>
              <a:rPr lang="sv-SE" sz="1800" dirty="0">
                <a:solidFill>
                  <a:srgbClr val="000000"/>
                </a:solidFill>
                <a:effectLst/>
                <a:latin typeface="Arial" panose="020B0604020202020204" pitchFamily="34" charset="0"/>
                <a:ea typeface="Times New Roman" panose="02020603050405020304" pitchFamily="18" charset="0"/>
              </a:rPr>
              <a:t>Tack för din fråga!</a:t>
            </a:r>
            <a:endParaRPr lang="sv-SE" sz="1800" dirty="0">
              <a:effectLst/>
              <a:latin typeface="Calibri" panose="020F0502020204030204" pitchFamily="34" charset="0"/>
              <a:ea typeface="Calibri" panose="020F0502020204030204" pitchFamily="34" charset="0"/>
            </a:endParaRPr>
          </a:p>
          <a:p>
            <a:r>
              <a:rPr lang="sv-SE" sz="1800" dirty="0">
                <a:solidFill>
                  <a:srgbClr val="000000"/>
                </a:solidFill>
                <a:effectLst/>
                <a:latin typeface="Arial" panose="020B0604020202020204" pitchFamily="34" charset="0"/>
                <a:ea typeface="Times New Roman" panose="02020603050405020304" pitchFamily="18" charset="0"/>
              </a:rPr>
              <a:t> </a:t>
            </a:r>
            <a:endParaRPr lang="sv-SE" sz="1800" dirty="0">
              <a:effectLst/>
              <a:latin typeface="Calibri" panose="020F0502020204030204" pitchFamily="34" charset="0"/>
              <a:ea typeface="Calibri" panose="020F0502020204030204" pitchFamily="34" charset="0"/>
            </a:endParaRPr>
          </a:p>
          <a:p>
            <a:r>
              <a:rPr lang="sv-SE" sz="1800" dirty="0">
                <a:solidFill>
                  <a:srgbClr val="000000"/>
                </a:solidFill>
                <a:effectLst/>
                <a:latin typeface="Arial" panose="020B0604020202020204" pitchFamily="34" charset="0"/>
                <a:ea typeface="Times New Roman" panose="02020603050405020304" pitchFamily="18" charset="0"/>
              </a:rPr>
              <a:t>Elsäkerhetsrisker ska precis som andra risker hanteras inom det systematiska arbetsmiljöarbetet. </a:t>
            </a:r>
            <a:endParaRPr lang="sv-SE" sz="1800" dirty="0">
              <a:effectLst/>
              <a:latin typeface="Calibri" panose="020F0502020204030204" pitchFamily="34" charset="0"/>
              <a:ea typeface="Calibri" panose="020F0502020204030204" pitchFamily="34" charset="0"/>
            </a:endParaRPr>
          </a:p>
          <a:p>
            <a:r>
              <a:rPr lang="sv-SE" sz="1800" dirty="0">
                <a:effectLst/>
                <a:latin typeface="Calibri" panose="020F0502020204030204" pitchFamily="34" charset="0"/>
                <a:ea typeface="Times New Roman" panose="02020603050405020304" pitchFamily="18" charset="0"/>
              </a:rPr>
              <a:t> </a:t>
            </a:r>
            <a:endParaRPr lang="sv-SE" sz="1800" dirty="0">
              <a:effectLst/>
              <a:latin typeface="Calibri" panose="020F0502020204030204" pitchFamily="34" charset="0"/>
              <a:ea typeface="Calibri" panose="020F0502020204030204" pitchFamily="34" charset="0"/>
            </a:endParaRPr>
          </a:p>
          <a:p>
            <a:r>
              <a:rPr lang="sv-SE" sz="1800" dirty="0">
                <a:solidFill>
                  <a:srgbClr val="000000"/>
                </a:solidFill>
                <a:effectLst/>
                <a:latin typeface="Arial" panose="020B0604020202020204" pitchFamily="34" charset="0"/>
                <a:ea typeface="Times New Roman" panose="02020603050405020304" pitchFamily="18" charset="0"/>
              </a:rPr>
              <a:t>Det innebär att arbetsgivaren ska</a:t>
            </a:r>
            <a:endParaRPr lang="sv-SE" sz="1800" dirty="0">
              <a:effectLst/>
              <a:latin typeface="Calibri" panose="020F0502020204030204" pitchFamily="34" charset="0"/>
              <a:ea typeface="Calibri" panose="020F0502020204030204" pitchFamily="34" charset="0"/>
            </a:endParaRPr>
          </a:p>
          <a:p>
            <a:r>
              <a:rPr lang="sv-SE" sz="1800" dirty="0">
                <a:effectLst/>
                <a:latin typeface="Calibri" panose="020F0502020204030204" pitchFamily="34" charset="0"/>
                <a:ea typeface="Times New Roman" panose="02020603050405020304" pitchFamily="18" charset="0"/>
              </a:rPr>
              <a:t> </a:t>
            </a:r>
            <a:endParaRPr lang="sv-SE" sz="1800" dirty="0">
              <a:effectLst/>
              <a:latin typeface="Calibri" panose="020F0502020204030204" pitchFamily="34" charset="0"/>
              <a:ea typeface="Calibri" panose="020F0502020204030204" pitchFamily="34" charset="0"/>
            </a:endParaRPr>
          </a:p>
          <a:p>
            <a:r>
              <a:rPr lang="sv-SE" sz="1800" dirty="0">
                <a:solidFill>
                  <a:srgbClr val="000000"/>
                </a:solidFill>
                <a:effectLst/>
                <a:latin typeface="Arial" panose="020B0604020202020204" pitchFamily="34" charset="0"/>
                <a:ea typeface="Times New Roman" panose="02020603050405020304" pitchFamily="18" charset="0"/>
              </a:rPr>
              <a:t>1. undersöka arbetsmiljön efter risker </a:t>
            </a:r>
            <a:endParaRPr lang="sv-SE" sz="1800" dirty="0">
              <a:effectLst/>
              <a:latin typeface="Calibri" panose="020F0502020204030204" pitchFamily="34" charset="0"/>
              <a:ea typeface="Calibri" panose="020F0502020204030204" pitchFamily="34" charset="0"/>
            </a:endParaRPr>
          </a:p>
          <a:p>
            <a:r>
              <a:rPr lang="sv-SE" sz="1800" dirty="0">
                <a:solidFill>
                  <a:srgbClr val="000000"/>
                </a:solidFill>
                <a:effectLst/>
                <a:latin typeface="Arial" panose="020B0604020202020204" pitchFamily="34" charset="0"/>
                <a:ea typeface="Times New Roman" panose="02020603050405020304" pitchFamily="18" charset="0"/>
              </a:rPr>
              <a:t>2. bedöma riskerna för att någon kan komma till skada </a:t>
            </a:r>
            <a:endParaRPr lang="sv-SE" sz="1800" dirty="0">
              <a:effectLst/>
              <a:latin typeface="Calibri" panose="020F0502020204030204" pitchFamily="34" charset="0"/>
              <a:ea typeface="Calibri" panose="020F0502020204030204" pitchFamily="34" charset="0"/>
            </a:endParaRPr>
          </a:p>
          <a:p>
            <a:r>
              <a:rPr lang="sv-SE" sz="1800" dirty="0">
                <a:solidFill>
                  <a:srgbClr val="000000"/>
                </a:solidFill>
                <a:effectLst/>
                <a:latin typeface="Arial" panose="020B0604020202020204" pitchFamily="34" charset="0"/>
                <a:ea typeface="Times New Roman" panose="02020603050405020304" pitchFamily="18" charset="0"/>
              </a:rPr>
              <a:t>3. åtgärda de risker som upptäckts </a:t>
            </a:r>
            <a:endParaRPr lang="sv-SE" sz="1800" dirty="0">
              <a:effectLst/>
              <a:latin typeface="Calibri" panose="020F0502020204030204" pitchFamily="34" charset="0"/>
              <a:ea typeface="Calibri" panose="020F0502020204030204" pitchFamily="34" charset="0"/>
            </a:endParaRPr>
          </a:p>
          <a:p>
            <a:r>
              <a:rPr lang="sv-SE" sz="1800" dirty="0">
                <a:solidFill>
                  <a:srgbClr val="000000"/>
                </a:solidFill>
                <a:effectLst/>
                <a:latin typeface="Arial" panose="020B0604020202020204" pitchFamily="34" charset="0"/>
                <a:ea typeface="Times New Roman" panose="02020603050405020304" pitchFamily="18" charset="0"/>
              </a:rPr>
              <a:t>4. följa upp vidtagna åtgärder så att dessa fått önskad effekt. </a:t>
            </a:r>
            <a:endParaRPr lang="sv-SE" sz="1800" dirty="0">
              <a:effectLst/>
              <a:latin typeface="Calibri" panose="020F0502020204030204" pitchFamily="34" charset="0"/>
              <a:ea typeface="Calibri" panose="020F0502020204030204" pitchFamily="34" charset="0"/>
            </a:endParaRPr>
          </a:p>
          <a:p>
            <a:r>
              <a:rPr lang="sv-SE" sz="1800" dirty="0">
                <a:effectLst/>
                <a:latin typeface="Calibri" panose="020F0502020204030204" pitchFamily="34" charset="0"/>
                <a:ea typeface="Times New Roman" panose="02020603050405020304" pitchFamily="18" charset="0"/>
              </a:rPr>
              <a:t> </a:t>
            </a:r>
            <a:endParaRPr lang="sv-SE" sz="1800" dirty="0">
              <a:effectLst/>
              <a:latin typeface="Calibri" panose="020F0502020204030204" pitchFamily="34" charset="0"/>
              <a:ea typeface="Calibri" panose="020F0502020204030204" pitchFamily="34" charset="0"/>
            </a:endParaRPr>
          </a:p>
          <a:p>
            <a:r>
              <a:rPr lang="sv-SE" sz="1800" dirty="0">
                <a:solidFill>
                  <a:srgbClr val="000000"/>
                </a:solidFill>
                <a:effectLst/>
                <a:latin typeface="Arial" panose="020B0604020202020204" pitchFamily="34" charset="0"/>
                <a:ea typeface="Times New Roman" panose="02020603050405020304" pitchFamily="18" charset="0"/>
              </a:rPr>
              <a:t>Genom detta kan arbetsgivaren tidigt upptäcka risker och undvika olyckor.</a:t>
            </a:r>
            <a:endParaRPr lang="sv-SE"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03425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06EDCE5D-A74A-4681-8D93-1A6021B53B70}"/>
              </a:ext>
            </a:extLst>
          </p:cNvPr>
          <p:cNvSpPr>
            <a:spLocks noGrp="1"/>
          </p:cNvSpPr>
          <p:nvPr>
            <p:ph type="sldNum" sz="quarter" idx="12"/>
          </p:nvPr>
        </p:nvSpPr>
        <p:spPr/>
        <p:txBody>
          <a:bodyPr/>
          <a:lstStyle/>
          <a:p>
            <a:fld id="{F13764DC-5BFE-42A9-8438-1CE161F66BFD}" type="slidenum">
              <a:rPr lang="sv-SE" smtClean="0"/>
              <a:t>15</a:t>
            </a:fld>
            <a:endParaRPr lang="sv-SE"/>
          </a:p>
        </p:txBody>
      </p:sp>
      <p:sp>
        <p:nvSpPr>
          <p:cNvPr id="4" name="textruta 3">
            <a:extLst>
              <a:ext uri="{FF2B5EF4-FFF2-40B4-BE49-F238E27FC236}">
                <a16:creationId xmlns:a16="http://schemas.microsoft.com/office/drawing/2014/main" id="{14CB410C-0824-4DD9-857A-E850F0B6AF53}"/>
              </a:ext>
            </a:extLst>
          </p:cNvPr>
          <p:cNvSpPr txBox="1"/>
          <p:nvPr/>
        </p:nvSpPr>
        <p:spPr>
          <a:xfrm>
            <a:off x="116305" y="148471"/>
            <a:ext cx="9673389" cy="6709529"/>
          </a:xfrm>
          <a:prstGeom prst="rect">
            <a:avLst/>
          </a:prstGeom>
          <a:noFill/>
        </p:spPr>
        <p:txBody>
          <a:bodyPr wrap="square">
            <a:spAutoFit/>
          </a:bodyPr>
          <a:lstStyle/>
          <a:p>
            <a:r>
              <a:rPr lang="sv-SE" sz="1000" dirty="0">
                <a:effectLst/>
                <a:latin typeface="Calibri" panose="020F0502020204030204" pitchFamily="34" charset="0"/>
                <a:ea typeface="Times New Roman" panose="02020603050405020304" pitchFamily="18" charset="0"/>
              </a:rPr>
              <a:t> </a:t>
            </a:r>
            <a:endParaRPr lang="sv-SE" sz="10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När det handlar om säkerhet vid arbete där det finns risk för elektrisk fara utgår vi i huvudsak från följande lagstiftning i vår tillsynsverksamhet:</a:t>
            </a:r>
            <a:endParaRPr lang="sv-SE" sz="1400" dirty="0">
              <a:effectLst/>
              <a:latin typeface="Calibri" panose="020F0502020204030204" pitchFamily="34" charset="0"/>
              <a:ea typeface="Calibri" panose="020F0502020204030204" pitchFamily="34" charset="0"/>
            </a:endParaRPr>
          </a:p>
          <a:p>
            <a:r>
              <a:rPr lang="sv-SE" sz="1400" dirty="0">
                <a:effectLst/>
                <a:latin typeface="Calibri" panose="020F0502020204030204" pitchFamily="34" charset="0"/>
                <a:ea typeface="Times New Roman" panose="02020603050405020304" pitchFamily="18" charset="0"/>
              </a:rPr>
              <a:t> </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 Arbetsmiljölagen (1977:1160)</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 Arbetsmiljöförordningen (1977:1166)</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 Arbetsmiljöverkets föreskrifter (AFS 1999:3) om byggnads- och anläggningsarbete</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 Arbetsmiljöverkets föreskrifter (AFS 2001:1) om systematiskt arbetsmiljöarbete</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 Arbetsmiljöverkets föreskrifter och allmänna råd (AFS 2020:1) om arbetsplatsens utformning</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 Arbetsmiljöverkets föreskrifter (AFS 2016:3) om elektromagnetiska fält</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 Arbetsmiljöverkets föreskrifter (AFS 2006:4) om användning av arbetsutrustning.</a:t>
            </a:r>
            <a:endParaRPr lang="sv-SE" sz="1400" dirty="0">
              <a:effectLst/>
              <a:latin typeface="Calibri" panose="020F0502020204030204" pitchFamily="34" charset="0"/>
              <a:ea typeface="Calibri" panose="020F0502020204030204" pitchFamily="34" charset="0"/>
            </a:endParaRPr>
          </a:p>
          <a:p>
            <a:r>
              <a:rPr lang="sv-SE" sz="1400" dirty="0">
                <a:effectLst/>
                <a:latin typeface="Calibri" panose="020F0502020204030204" pitchFamily="34" charset="0"/>
                <a:ea typeface="Times New Roman" panose="02020603050405020304" pitchFamily="18" charset="0"/>
              </a:rPr>
              <a:t> </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Du kan läsa mer om elsäkerhet på vår hemsida. Där finner du även lagstiftning som reglerar området och annat av relevans. </a:t>
            </a:r>
            <a:endParaRPr lang="sv-SE" sz="1400" dirty="0">
              <a:effectLst/>
              <a:latin typeface="Calibri" panose="020F0502020204030204" pitchFamily="34" charset="0"/>
              <a:ea typeface="Calibri" panose="020F0502020204030204" pitchFamily="34" charset="0"/>
            </a:endParaRPr>
          </a:p>
          <a:p>
            <a:r>
              <a:rPr lang="sv-SE" sz="1400" dirty="0">
                <a:effectLst/>
                <a:latin typeface="Calibri" panose="020F0502020204030204" pitchFamily="34" charset="0"/>
                <a:ea typeface="Times New Roman" panose="02020603050405020304" pitchFamily="18" charset="0"/>
              </a:rPr>
              <a:t> </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Länk till vår ämnessida om elsäkerhet: </a:t>
            </a:r>
            <a:r>
              <a:rPr lang="sv-SE" sz="1400" u="sng" dirty="0">
                <a:solidFill>
                  <a:srgbClr val="000000"/>
                </a:solidFill>
                <a:effectLst/>
                <a:latin typeface="Arial" panose="020B0604020202020204" pitchFamily="34" charset="0"/>
                <a:ea typeface="Times New Roman" panose="02020603050405020304" pitchFamily="18" charset="0"/>
                <a:hlinkClick r:id="rId2"/>
              </a:rPr>
              <a:t>https://www.av.se/produktion-industri-och-logistik/elsakerhet/</a:t>
            </a:r>
            <a:endParaRPr lang="sv-SE" sz="1400" dirty="0">
              <a:effectLst/>
              <a:latin typeface="Calibri" panose="020F0502020204030204" pitchFamily="34" charset="0"/>
              <a:ea typeface="Calibri" panose="020F0502020204030204" pitchFamily="34" charset="0"/>
            </a:endParaRPr>
          </a:p>
          <a:p>
            <a:r>
              <a:rPr lang="sv-SE" sz="1400" dirty="0">
                <a:effectLst/>
                <a:latin typeface="Calibri" panose="020F0502020204030204" pitchFamily="34" charset="0"/>
                <a:ea typeface="Times New Roman" panose="02020603050405020304" pitchFamily="18" charset="0"/>
              </a:rPr>
              <a:t> </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Länk till vår författningssamling: </a:t>
            </a:r>
            <a:r>
              <a:rPr lang="sv-SE" sz="1400" u="sng" dirty="0">
                <a:solidFill>
                  <a:srgbClr val="000000"/>
                </a:solidFill>
                <a:effectLst/>
                <a:latin typeface="Arial" panose="020B0604020202020204" pitchFamily="34" charset="0"/>
                <a:ea typeface="Times New Roman" panose="02020603050405020304" pitchFamily="18" charset="0"/>
                <a:hlinkClick r:id="rId3"/>
              </a:rPr>
              <a:t>https://www.av.se/arbetsmiljoarbete-och-inspektioner/publikationer/foreskrifter/</a:t>
            </a:r>
            <a:endParaRPr lang="sv-SE" sz="1400" dirty="0">
              <a:effectLst/>
              <a:latin typeface="Calibri" panose="020F0502020204030204" pitchFamily="34" charset="0"/>
              <a:ea typeface="Calibri" panose="020F0502020204030204" pitchFamily="34" charset="0"/>
            </a:endParaRPr>
          </a:p>
          <a:p>
            <a:r>
              <a:rPr lang="sv-SE" sz="1400" dirty="0">
                <a:effectLst/>
                <a:latin typeface="Calibri" panose="020F0502020204030204" pitchFamily="34" charset="0"/>
                <a:ea typeface="Times New Roman" panose="02020603050405020304" pitchFamily="18" charset="0"/>
              </a:rPr>
              <a:t> </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Arbetsmiljöverket och Elsäkerhetsverket har gjort en handbok tillsammans som förtydligar vilket ansvar arbetsgivaren har för att skapa en säker arbetsmiljö.  Handboken innehåller dessutom tips, checklistor och exempel. Handboken hittar du på Elsäkerhetsverkets hemsida, länk: </a:t>
            </a:r>
            <a:r>
              <a:rPr lang="sv-SE" sz="1400" u="sng" dirty="0">
                <a:solidFill>
                  <a:srgbClr val="000000"/>
                </a:solidFill>
                <a:effectLst/>
                <a:latin typeface="Arial" panose="020B0604020202020204" pitchFamily="34" charset="0"/>
                <a:ea typeface="Times New Roman" panose="02020603050405020304" pitchFamily="18" charset="0"/>
                <a:hlinkClick r:id="rId4"/>
              </a:rPr>
              <a:t>https://www.elsakerhetsverket.se/om-oss/publikationer/handbocker/arbete-vid-risk-for-elektrisk-fara</a:t>
            </a:r>
            <a:r>
              <a:rPr lang="sv-SE" sz="1400" dirty="0">
                <a:solidFill>
                  <a:srgbClr val="000000"/>
                </a:solidFill>
                <a:effectLst/>
                <a:latin typeface="Arial" panose="020B0604020202020204" pitchFamily="34" charset="0"/>
                <a:ea typeface="Times New Roman" panose="02020603050405020304" pitchFamily="18" charset="0"/>
              </a:rPr>
              <a:t> </a:t>
            </a:r>
            <a:endParaRPr lang="sv-SE" sz="1400" dirty="0">
              <a:effectLst/>
              <a:latin typeface="Calibri" panose="020F0502020204030204" pitchFamily="34" charset="0"/>
              <a:ea typeface="Calibri" panose="020F0502020204030204" pitchFamily="34" charset="0"/>
            </a:endParaRPr>
          </a:p>
          <a:p>
            <a:r>
              <a:rPr lang="sv-SE" sz="1400" dirty="0">
                <a:effectLst/>
                <a:latin typeface="Calibri" panose="020F0502020204030204" pitchFamily="34" charset="0"/>
                <a:ea typeface="Times New Roman" panose="02020603050405020304" pitchFamily="18" charset="0"/>
              </a:rPr>
              <a:t> </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Om arbetsgivare inte har kompetensen för att genomföra en tillförlitlig undersökning och riskbedömning, eller vidta nödvändiga åtgärder, måste externt kompetens anlitas. Arbetsgivare kan exempelvis kontakta företagshälsovård eller en arbetsmiljökonsult. </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 </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Med vänlig hälsning,</a:t>
            </a:r>
            <a:endParaRPr lang="sv-SE" sz="1400" dirty="0">
              <a:effectLst/>
              <a:latin typeface="Calibri" panose="020F0502020204030204" pitchFamily="34" charset="0"/>
              <a:ea typeface="Calibri" panose="020F0502020204030204" pitchFamily="34" charset="0"/>
            </a:endParaRPr>
          </a:p>
          <a:p>
            <a:r>
              <a:rPr lang="sv-SE" sz="1400" dirty="0">
                <a:solidFill>
                  <a:srgbClr val="000000"/>
                </a:solidFill>
                <a:effectLst/>
                <a:latin typeface="Arial" panose="020B0604020202020204" pitchFamily="34" charset="0"/>
                <a:ea typeface="Times New Roman" panose="02020603050405020304" pitchFamily="18" charset="0"/>
              </a:rPr>
              <a:t> </a:t>
            </a:r>
            <a:endParaRPr lang="sv-SE" sz="1400" dirty="0">
              <a:effectLst/>
              <a:latin typeface="Calibri" panose="020F0502020204030204" pitchFamily="34" charset="0"/>
              <a:ea typeface="Calibri" panose="020F0502020204030204" pitchFamily="34" charset="0"/>
            </a:endParaRPr>
          </a:p>
          <a:p>
            <a:r>
              <a:rPr lang="sv-SE" sz="1400" b="1" dirty="0">
                <a:solidFill>
                  <a:srgbClr val="000000"/>
                </a:solidFill>
                <a:effectLst/>
                <a:latin typeface="Arial Narrow" panose="020B0606020202030204" pitchFamily="34" charset="0"/>
                <a:ea typeface="Times New Roman" panose="02020603050405020304" pitchFamily="18" charset="0"/>
              </a:rPr>
              <a:t>Svarstjänsten</a:t>
            </a:r>
            <a:endParaRPr lang="sv-SE"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60504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EA4FF4-BEDB-344D-92F8-BBC14F7EF196}"/>
              </a:ext>
            </a:extLst>
          </p:cNvPr>
          <p:cNvSpPr>
            <a:spLocks noGrp="1"/>
          </p:cNvSpPr>
          <p:nvPr>
            <p:ph idx="1"/>
          </p:nvPr>
        </p:nvSpPr>
        <p:spPr/>
        <p:txBody>
          <a:bodyPr>
            <a:normAutofit/>
          </a:bodyPr>
          <a:lstStyle/>
          <a:p>
            <a:r>
              <a:rPr lang="sv-SE" altLang="sv-SE" b="1" kern="0" dirty="0"/>
              <a:t>Standarder och föreskrifter för säker hantering av fordon med HV-system.</a:t>
            </a:r>
          </a:p>
          <a:p>
            <a:endParaRPr lang="sv-SE" altLang="sv-SE" kern="0" dirty="0"/>
          </a:p>
          <a:p>
            <a:r>
              <a:rPr lang="sv-SE" altLang="sv-SE" kern="0" dirty="0"/>
              <a:t>I stort omfattas fordon med HV-system av: </a:t>
            </a:r>
          </a:p>
          <a:p>
            <a:pPr marL="285750" indent="-285750">
              <a:buFont typeface="Arial" panose="020B0604020202020204" pitchFamily="34" charset="0"/>
              <a:buChar char="•"/>
            </a:pPr>
            <a:r>
              <a:rPr lang="sv-SE" altLang="sv-SE" kern="0" dirty="0"/>
              <a:t>Biltillverkarens grundläggande regler. Reglerna bygger på regelverk om elsäkerhet vid yrkesmässig verksamhet.</a:t>
            </a:r>
          </a:p>
          <a:p>
            <a:pPr marL="285750" indent="-285750">
              <a:buFont typeface="Arial" panose="020B0604020202020204" pitchFamily="34" charset="0"/>
              <a:buChar char="•"/>
            </a:pPr>
            <a:r>
              <a:rPr lang="sv-SE" altLang="sv-SE" kern="0" dirty="0"/>
              <a:t>EN 50110-1 = Europastandard som också gäller som Svensk standard.</a:t>
            </a:r>
          </a:p>
          <a:p>
            <a:pPr marL="285750" indent="-285750">
              <a:buFont typeface="Arial" panose="020B0604020202020204" pitchFamily="34" charset="0"/>
              <a:buChar char="•"/>
            </a:pPr>
            <a:r>
              <a:rPr lang="sv-SE" altLang="sv-SE" kern="0" dirty="0"/>
              <a:t>DIN/VDE 0105 DIN = Tysk industriell standard (VDE = föreningen för tyska </a:t>
            </a:r>
            <a:r>
              <a:rPr lang="sv-SE" altLang="sv-SE" kern="0" dirty="0" err="1"/>
              <a:t>Electrical</a:t>
            </a:r>
            <a:r>
              <a:rPr lang="sv-SE" altLang="sv-SE" kern="0" dirty="0"/>
              <a:t> </a:t>
            </a:r>
            <a:r>
              <a:rPr lang="sv-SE" altLang="sv-SE" kern="0" dirty="0" err="1"/>
              <a:t>Engineers</a:t>
            </a:r>
            <a:r>
              <a:rPr lang="sv-SE" altLang="sv-SE" kern="0" dirty="0"/>
              <a:t>).</a:t>
            </a:r>
          </a:p>
          <a:p>
            <a:pPr marL="285750" indent="-285750">
              <a:buFont typeface="Arial" panose="020B0604020202020204" pitchFamily="34" charset="0"/>
              <a:buChar char="•"/>
            </a:pPr>
            <a:r>
              <a:rPr lang="sv-SE" altLang="sv-SE" kern="0" dirty="0"/>
              <a:t>Arbetsmiljöverket</a:t>
            </a:r>
          </a:p>
          <a:p>
            <a:pPr marL="285750" indent="-285750">
              <a:buFont typeface="Arial" panose="020B0604020202020204" pitchFamily="34" charset="0"/>
              <a:buChar char="•"/>
            </a:pPr>
            <a:r>
              <a:rPr lang="sv-SE" altLang="sv-SE" kern="0" dirty="0"/>
              <a:t>Branschstandard – säker hantering av högvoltssystem i fordon utgåva 1:2021</a:t>
            </a:r>
          </a:p>
        </p:txBody>
      </p:sp>
      <p:sp>
        <p:nvSpPr>
          <p:cNvPr id="3" name="Rubrik 2"/>
          <p:cNvSpPr>
            <a:spLocks noGrp="1"/>
          </p:cNvSpPr>
          <p:nvPr>
            <p:ph type="title"/>
          </p:nvPr>
        </p:nvSpPr>
        <p:spPr/>
        <p:txBody>
          <a:bodyPr/>
          <a:lstStyle/>
          <a:p>
            <a:r>
              <a:rPr lang="sv-SE" b="1" dirty="0">
                <a:solidFill>
                  <a:schemeClr val="tx1"/>
                </a:solidFill>
              </a:rPr>
              <a:t>Lagar &amp; </a:t>
            </a:r>
            <a:r>
              <a:rPr lang="sv-SE" dirty="0"/>
              <a:t>a</a:t>
            </a:r>
            <a:r>
              <a:rPr lang="sv-SE" b="1" dirty="0">
                <a:solidFill>
                  <a:schemeClr val="tx1"/>
                </a:solidFill>
              </a:rPr>
              <a:t>nsvar</a:t>
            </a:r>
          </a:p>
        </p:txBody>
      </p:sp>
      <p:sp>
        <p:nvSpPr>
          <p:cNvPr id="4" name="Text Placeholder 3">
            <a:extLst>
              <a:ext uri="{FF2B5EF4-FFF2-40B4-BE49-F238E27FC236}">
                <a16:creationId xmlns:a16="http://schemas.microsoft.com/office/drawing/2014/main" id="{AD34C452-D17B-0946-8D09-2704DE5A5801}"/>
              </a:ext>
            </a:extLst>
          </p:cNvPr>
          <p:cNvSpPr>
            <a:spLocks noGrp="1"/>
          </p:cNvSpPr>
          <p:nvPr>
            <p:ph type="body" sz="quarter" idx="10"/>
          </p:nvPr>
        </p:nvSpPr>
        <p:spPr/>
        <p:txBody>
          <a:bodyPr>
            <a:normAutofit lnSpcReduction="10000"/>
          </a:bodyPr>
          <a:lstStyle/>
          <a:p>
            <a:r>
              <a:rPr lang="en-SE" dirty="0"/>
              <a:t>2 Lagar och ansvar</a:t>
            </a:r>
          </a:p>
          <a:p>
            <a:endParaRPr lang="en-SE" dirty="0"/>
          </a:p>
        </p:txBody>
      </p:sp>
      <p:sp>
        <p:nvSpPr>
          <p:cNvPr id="5" name="Slide Number Placeholder 4">
            <a:extLst>
              <a:ext uri="{FF2B5EF4-FFF2-40B4-BE49-F238E27FC236}">
                <a16:creationId xmlns:a16="http://schemas.microsoft.com/office/drawing/2014/main" id="{43611A20-C2AE-8840-8D5B-F2344E28A853}"/>
              </a:ext>
            </a:extLst>
          </p:cNvPr>
          <p:cNvSpPr>
            <a:spLocks noGrp="1"/>
          </p:cNvSpPr>
          <p:nvPr>
            <p:ph type="sldNum" sz="quarter" idx="13"/>
          </p:nvPr>
        </p:nvSpPr>
        <p:spPr/>
        <p:txBody>
          <a:bodyPr/>
          <a:lstStyle/>
          <a:p>
            <a:fld id="{5818BEF9-6AEC-154B-B50F-057E6E327BFC}" type="slidenum">
              <a:rPr lang="en-SE" smtClean="0"/>
              <a:t>16</a:t>
            </a:fld>
            <a:endParaRPr lang="en-SE" dirty="0"/>
          </a:p>
        </p:txBody>
      </p:sp>
    </p:spTree>
    <p:extLst>
      <p:ext uri="{BB962C8B-B14F-4D97-AF65-F5344CB8AC3E}">
        <p14:creationId xmlns:p14="http://schemas.microsoft.com/office/powerpoint/2010/main" val="533276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1"/>
          <p:cNvSpPr>
            <a:spLocks noGrp="1"/>
          </p:cNvSpPr>
          <p:nvPr>
            <p:ph idx="1"/>
          </p:nvPr>
        </p:nvSpPr>
        <p:spPr>
          <a:ln>
            <a:noFill/>
          </a:ln>
        </p:spPr>
        <p:txBody>
          <a:bodyPr>
            <a:normAutofit/>
          </a:bodyPr>
          <a:lstStyle/>
          <a:p>
            <a:pPr marL="326231" indent="-257175">
              <a:buClr>
                <a:schemeClr val="tx1"/>
              </a:buClr>
              <a:buFont typeface="Arial" panose="020B0604020202020204" pitchFamily="34" charset="0"/>
              <a:buChar char="•"/>
              <a:defRPr/>
            </a:pPr>
            <a:r>
              <a:rPr lang="sv-SE" b="1" dirty="0"/>
              <a:t>EIP, Elektriskt Informerad Person</a:t>
            </a:r>
            <a:r>
              <a:rPr lang="sv-SE" dirty="0"/>
              <a:t>. Jobbar på uppdrag av HVT. Har genomgått webbaserad utbildning. Ska ha allmän kännedom om HV-fordon genom en säkerhetsutbildning om olika drivkoncept, körförhållanden, och komponenter i HV-systemet. En EIP får utföra mekaniska arbeten i ett spänningslöst HV-system och måste då ha kännedom om varningsskyltar och vad dessa innebär.</a:t>
            </a:r>
          </a:p>
          <a:p>
            <a:pPr marL="326231" indent="-257175">
              <a:buClr>
                <a:schemeClr val="tx1"/>
              </a:buClr>
              <a:buFont typeface="Arial" panose="020B0604020202020204" pitchFamily="34" charset="0"/>
              <a:buChar char="•"/>
              <a:defRPr/>
            </a:pPr>
            <a:r>
              <a:rPr lang="sv-SE" b="1" dirty="0"/>
              <a:t>HVT, Högvoltstekniker </a:t>
            </a:r>
            <a:r>
              <a:rPr lang="sv-SE" dirty="0">
                <a:solidFill>
                  <a:srgbClr val="C00000"/>
                </a:solidFill>
              </a:rPr>
              <a:t>(</a:t>
            </a:r>
            <a:r>
              <a:rPr lang="sv-SE" dirty="0" err="1">
                <a:solidFill>
                  <a:srgbClr val="C00000"/>
                </a:solidFill>
              </a:rPr>
              <a:t>Elarbetsansvarig</a:t>
            </a:r>
            <a:r>
              <a:rPr lang="sv-SE" dirty="0">
                <a:solidFill>
                  <a:srgbClr val="C00000"/>
                </a:solidFill>
              </a:rPr>
              <a:t>) enligt nya standarden </a:t>
            </a:r>
            <a:r>
              <a:rPr lang="sv-SE" sz="1800" b="1" i="1" u="none" strike="noStrike" baseline="0" dirty="0"/>
              <a:t>Fackkunnig elfordon</a:t>
            </a:r>
            <a:r>
              <a:rPr lang="sv-SE" sz="1800" b="1" i="1" strike="noStrike" baseline="0" dirty="0">
                <a:latin typeface="Arial-BoldMT"/>
              </a:rPr>
              <a:t>.</a:t>
            </a:r>
            <a:r>
              <a:rPr lang="sv-SE" u="sng" dirty="0"/>
              <a:t> </a:t>
            </a:r>
            <a:r>
              <a:rPr lang="sv-SE" dirty="0"/>
              <a:t>Certifierad omkoppling, isolationsmätning, klassning av HV-fordon. En HVT måste kunna känna igen potentiella faror och bedöma dem. Kunskaperna gäller tex skyddsåtgärder och anordningar för säker hantering, konstruktion och funktion om systemet, samt att skapa spänningsfrihet så även andra kan andra kan arbeta säkert. HVT måste bekräfta anvisningen skriftligen och har även befogenhet att instruera andra anställda. </a:t>
            </a:r>
          </a:p>
          <a:p>
            <a:pPr marL="326231" indent="-257175">
              <a:buClr>
                <a:schemeClr val="tx1"/>
              </a:buClr>
              <a:buFont typeface="Arial" panose="020B0604020202020204" pitchFamily="34" charset="0"/>
              <a:buChar char="•"/>
              <a:defRPr/>
            </a:pPr>
            <a:r>
              <a:rPr lang="sv-SE" b="1" dirty="0"/>
              <a:t>HVE, Högvoltsexpert.</a:t>
            </a:r>
            <a:r>
              <a:rPr lang="sv-SE" dirty="0"/>
              <a:t>  Enligt nya standarden </a:t>
            </a:r>
            <a:r>
              <a:rPr lang="sv-SE" sz="1800" b="1" i="1" u="none" strike="noStrike" baseline="0" dirty="0"/>
              <a:t>Fackkunnig elfordon med högre kompetens</a:t>
            </a:r>
          </a:p>
          <a:p>
            <a:pPr marL="326231" indent="-257175">
              <a:buClr>
                <a:schemeClr val="tx1"/>
              </a:buClr>
              <a:buFont typeface="Arial" panose="020B0604020202020204" pitchFamily="34" charset="0"/>
              <a:buChar char="•"/>
              <a:defRPr/>
            </a:pPr>
            <a:r>
              <a:rPr lang="sv-SE" dirty="0"/>
              <a:t>Frånkoppling av högvolt med alla möjliga medel. Jobbar med ”varnings-klassade fordon”. Reparation av HV-batterier. Ska ha ovanstående som EIP och HVT men också en ytterligt hög kunskap. Genom ingående specialistkunskaper och de specialverktyg som denna person förfogar över kommer HVE in med sin specialistroll när inte längre en HVT bedömer ett HV-fordon säkert.</a:t>
            </a:r>
          </a:p>
        </p:txBody>
      </p:sp>
      <p:sp>
        <p:nvSpPr>
          <p:cNvPr id="3" name="Rubrik 2"/>
          <p:cNvSpPr>
            <a:spLocks noGrp="1"/>
          </p:cNvSpPr>
          <p:nvPr>
            <p:ph type="title"/>
          </p:nvPr>
        </p:nvSpPr>
        <p:spPr/>
        <p:txBody>
          <a:bodyPr/>
          <a:lstStyle/>
          <a:p>
            <a:r>
              <a:rPr lang="sv-SE" b="1" dirty="0">
                <a:solidFill>
                  <a:schemeClr val="tx1"/>
                </a:solidFill>
              </a:rPr>
              <a:t>Uppgifter &amp; ansvar</a:t>
            </a:r>
          </a:p>
        </p:txBody>
      </p:sp>
      <p:sp>
        <p:nvSpPr>
          <p:cNvPr id="2" name="Text Placeholder 1">
            <a:extLst>
              <a:ext uri="{FF2B5EF4-FFF2-40B4-BE49-F238E27FC236}">
                <a16:creationId xmlns:a16="http://schemas.microsoft.com/office/drawing/2014/main" id="{224E6198-5525-5F49-A64B-8631BAA0EFE5}"/>
              </a:ext>
            </a:extLst>
          </p:cNvPr>
          <p:cNvSpPr>
            <a:spLocks noGrp="1"/>
          </p:cNvSpPr>
          <p:nvPr>
            <p:ph type="body" sz="quarter" idx="10"/>
          </p:nvPr>
        </p:nvSpPr>
        <p:spPr/>
        <p:txBody>
          <a:bodyPr>
            <a:normAutofit lnSpcReduction="10000"/>
          </a:bodyPr>
          <a:lstStyle/>
          <a:p>
            <a:r>
              <a:rPr lang="en-SE" dirty="0"/>
              <a:t>2 Lagar och ansvar</a:t>
            </a:r>
          </a:p>
          <a:p>
            <a:endParaRPr lang="en-SE" dirty="0"/>
          </a:p>
        </p:txBody>
      </p:sp>
      <p:sp>
        <p:nvSpPr>
          <p:cNvPr id="4" name="Slide Number Placeholder 3">
            <a:extLst>
              <a:ext uri="{FF2B5EF4-FFF2-40B4-BE49-F238E27FC236}">
                <a16:creationId xmlns:a16="http://schemas.microsoft.com/office/drawing/2014/main" id="{1D0DFD55-9D7A-8245-9CFF-5D4252AF492D}"/>
              </a:ext>
            </a:extLst>
          </p:cNvPr>
          <p:cNvSpPr>
            <a:spLocks noGrp="1"/>
          </p:cNvSpPr>
          <p:nvPr>
            <p:ph type="sldNum" sz="quarter" idx="13"/>
          </p:nvPr>
        </p:nvSpPr>
        <p:spPr/>
        <p:txBody>
          <a:bodyPr/>
          <a:lstStyle/>
          <a:p>
            <a:fld id="{5818BEF9-6AEC-154B-B50F-057E6E327BFC}" type="slidenum">
              <a:rPr lang="en-SE" smtClean="0"/>
              <a:t>17</a:t>
            </a:fld>
            <a:endParaRPr lang="en-SE" dirty="0"/>
          </a:p>
        </p:txBody>
      </p:sp>
    </p:spTree>
    <p:extLst>
      <p:ext uri="{BB962C8B-B14F-4D97-AF65-F5344CB8AC3E}">
        <p14:creationId xmlns:p14="http://schemas.microsoft.com/office/powerpoint/2010/main" val="2144200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05626" y="-253670"/>
            <a:ext cx="1484955"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24458" y="422146"/>
            <a:ext cx="524361"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160329" y="655140"/>
            <a:ext cx="558571"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02272" y="0"/>
            <a:ext cx="230372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Platshållare för bildnummer 1">
            <a:extLst>
              <a:ext uri="{FF2B5EF4-FFF2-40B4-BE49-F238E27FC236}">
                <a16:creationId xmlns:a16="http://schemas.microsoft.com/office/drawing/2014/main" id="{357DB23E-F0CB-4AF4-99B7-F55E1F10B98C}"/>
              </a:ext>
            </a:extLst>
          </p:cNvPr>
          <p:cNvSpPr>
            <a:spLocks noGrp="1"/>
          </p:cNvSpPr>
          <p:nvPr>
            <p:ph type="sldNum" sz="quarter" idx="12"/>
          </p:nvPr>
        </p:nvSpPr>
        <p:spPr>
          <a:xfrm>
            <a:off x="7154333" y="6356350"/>
            <a:ext cx="2228850" cy="365125"/>
          </a:xfrm>
        </p:spPr>
        <p:txBody>
          <a:bodyPr>
            <a:normAutofit/>
          </a:bodyPr>
          <a:lstStyle/>
          <a:p>
            <a:pPr>
              <a:spcAft>
                <a:spcPts val="600"/>
              </a:spcAft>
            </a:pPr>
            <a:fld id="{F13764DC-5BFE-42A9-8438-1CE161F66BFD}" type="slidenum">
              <a:rPr lang="sv-SE" smtClean="0"/>
              <a:pPr>
                <a:spcAft>
                  <a:spcPts val="600"/>
                </a:spcAft>
              </a:pPr>
              <a:t>18</a:t>
            </a:fld>
            <a:endParaRPr lang="sv-SE"/>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0779" y="6115501"/>
            <a:ext cx="1214292"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objekt 3">
            <a:extLst>
              <a:ext uri="{FF2B5EF4-FFF2-40B4-BE49-F238E27FC236}">
                <a16:creationId xmlns:a16="http://schemas.microsoft.com/office/drawing/2014/main" id="{1819C7D2-C43C-42EE-A56E-24D86BE62AAC}"/>
              </a:ext>
            </a:extLst>
          </p:cNvPr>
          <p:cNvPicPr>
            <a:picLocks noChangeAspect="1"/>
          </p:cNvPicPr>
          <p:nvPr/>
        </p:nvPicPr>
        <p:blipFill>
          <a:blip r:embed="rId2"/>
          <a:stretch>
            <a:fillRect/>
          </a:stretch>
        </p:blipFill>
        <p:spPr>
          <a:xfrm>
            <a:off x="522816" y="848417"/>
            <a:ext cx="8860367" cy="5161164"/>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78315" y="6453143"/>
            <a:ext cx="662108"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126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9D3F13-1032-1043-94B6-01E7062C3210}"/>
              </a:ext>
            </a:extLst>
          </p:cNvPr>
          <p:cNvSpPr>
            <a:spLocks noGrp="1"/>
          </p:cNvSpPr>
          <p:nvPr>
            <p:ph idx="1"/>
          </p:nvPr>
        </p:nvSpPr>
        <p:spPr/>
        <p:txBody>
          <a:bodyPr>
            <a:normAutofit/>
          </a:bodyPr>
          <a:lstStyle/>
          <a:p>
            <a:r>
              <a:rPr lang="sv-SE" altLang="sv-SE" b="1" kern="0" dirty="0"/>
              <a:t>När skall en HVT ingripa?</a:t>
            </a:r>
          </a:p>
          <a:p>
            <a:r>
              <a:rPr lang="sv-SE" altLang="sv-SE" kern="0" dirty="0"/>
              <a:t>Enligt arbetsmiljölagen skall en arbetstagare alltid underrätta sin chef eller skyddsombud om han finner att arbetet innebär omedelbar och allvarlig fara för liv eller hälsa. Man skall också meddela chefen brister i arbetsmiljön. Skyddsombudet har rätt att avbryta andras arbete. Om det är en påtaglig risk för ohälsa eller olycksfall måste arbetsgivaren se till att det bara är HVE som får arbeta med de bilarna. </a:t>
            </a:r>
          </a:p>
          <a:p>
            <a:r>
              <a:rPr lang="sv-SE" altLang="sv-SE" b="1" kern="0" dirty="0"/>
              <a:t>Vad händer om man inte gör sitt jobb?</a:t>
            </a:r>
          </a:p>
          <a:p>
            <a:r>
              <a:rPr lang="sv-SE" altLang="sv-SE" kern="0" dirty="0"/>
              <a:t>Om det kan bevisas att skadan skedde </a:t>
            </a:r>
            <a:r>
              <a:rPr lang="sv-SE" altLang="sv-SE" kern="0" dirty="0" err="1"/>
              <a:t>pga</a:t>
            </a:r>
            <a:r>
              <a:rPr lang="sv-SE" altLang="sv-SE" kern="0" dirty="0"/>
              <a:t> att </a:t>
            </a:r>
            <a:r>
              <a:rPr lang="sv-SE" altLang="sv-SE" kern="0" dirty="0" err="1"/>
              <a:t>högvolt</a:t>
            </a:r>
            <a:r>
              <a:rPr lang="sv-SE" altLang="sv-SE" kern="0" dirty="0"/>
              <a:t> kvarstod och om domstolen bedömer att HVT hade tillräcklig utbildning, kompetens och möjlighet att säkerställa att </a:t>
            </a:r>
            <a:r>
              <a:rPr lang="sv-SE" altLang="sv-SE" kern="0" dirty="0" err="1"/>
              <a:t>högvolt</a:t>
            </a:r>
            <a:r>
              <a:rPr lang="sv-SE" altLang="sv-SE" kern="0" dirty="0"/>
              <a:t> inte kvarstod, så kan det innebära att domstolen bedömer att HVT inte vidtagit alla åtgärder som han skulle ha gjort. Det kan då bli ett straffansvar för HVT.</a:t>
            </a:r>
          </a:p>
          <a:p>
            <a:endParaRPr lang="sv-SE" altLang="sv-SE" b="1" kern="0" dirty="0"/>
          </a:p>
          <a:p>
            <a:endParaRPr lang="sv-SE" altLang="sv-SE" b="1" kern="0" dirty="0"/>
          </a:p>
          <a:p>
            <a:endParaRPr lang="sv-SE" altLang="sv-SE" b="1" kern="0" dirty="0"/>
          </a:p>
          <a:p>
            <a:endParaRPr lang="sv-SE" altLang="sv-SE" b="1" kern="0" dirty="0"/>
          </a:p>
          <a:p>
            <a:endParaRPr lang="en-SE" dirty="0"/>
          </a:p>
        </p:txBody>
      </p:sp>
      <p:sp>
        <p:nvSpPr>
          <p:cNvPr id="3" name="Rubrik 2"/>
          <p:cNvSpPr>
            <a:spLocks noGrp="1"/>
          </p:cNvSpPr>
          <p:nvPr>
            <p:ph type="title"/>
          </p:nvPr>
        </p:nvSpPr>
        <p:spPr/>
        <p:txBody>
          <a:bodyPr/>
          <a:lstStyle/>
          <a:p>
            <a:r>
              <a:rPr lang="sv-SE" b="1" dirty="0">
                <a:solidFill>
                  <a:schemeClr val="tx1"/>
                </a:solidFill>
              </a:rPr>
              <a:t>Uppgifter &amp; ansvar för HVT</a:t>
            </a:r>
          </a:p>
        </p:txBody>
      </p:sp>
      <p:sp>
        <p:nvSpPr>
          <p:cNvPr id="4" name="Text Placeholder 3">
            <a:extLst>
              <a:ext uri="{FF2B5EF4-FFF2-40B4-BE49-F238E27FC236}">
                <a16:creationId xmlns:a16="http://schemas.microsoft.com/office/drawing/2014/main" id="{26650C44-E7BF-0246-9AEF-E5BE52A363AA}"/>
              </a:ext>
            </a:extLst>
          </p:cNvPr>
          <p:cNvSpPr>
            <a:spLocks noGrp="1"/>
          </p:cNvSpPr>
          <p:nvPr>
            <p:ph type="body" sz="quarter" idx="10"/>
          </p:nvPr>
        </p:nvSpPr>
        <p:spPr/>
        <p:txBody>
          <a:bodyPr>
            <a:normAutofit lnSpcReduction="10000"/>
          </a:bodyPr>
          <a:lstStyle/>
          <a:p>
            <a:r>
              <a:rPr lang="en-SE" dirty="0"/>
              <a:t>2 Lagar och ansvar</a:t>
            </a:r>
          </a:p>
          <a:p>
            <a:endParaRPr lang="en-SE" dirty="0"/>
          </a:p>
        </p:txBody>
      </p:sp>
      <p:sp>
        <p:nvSpPr>
          <p:cNvPr id="5" name="Slide Number Placeholder 4">
            <a:extLst>
              <a:ext uri="{FF2B5EF4-FFF2-40B4-BE49-F238E27FC236}">
                <a16:creationId xmlns:a16="http://schemas.microsoft.com/office/drawing/2014/main" id="{9A202835-BEE3-8E43-9995-5E4DA2261138}"/>
              </a:ext>
            </a:extLst>
          </p:cNvPr>
          <p:cNvSpPr>
            <a:spLocks noGrp="1"/>
          </p:cNvSpPr>
          <p:nvPr>
            <p:ph type="sldNum" sz="quarter" idx="13"/>
          </p:nvPr>
        </p:nvSpPr>
        <p:spPr/>
        <p:txBody>
          <a:bodyPr/>
          <a:lstStyle/>
          <a:p>
            <a:fld id="{5818BEF9-6AEC-154B-B50F-057E6E327BFC}" type="slidenum">
              <a:rPr lang="en-SE" smtClean="0"/>
              <a:t>19</a:t>
            </a:fld>
            <a:endParaRPr lang="en-SE" dirty="0"/>
          </a:p>
        </p:txBody>
      </p:sp>
    </p:spTree>
    <p:extLst>
      <p:ext uri="{BB962C8B-B14F-4D97-AF65-F5344CB8AC3E}">
        <p14:creationId xmlns:p14="http://schemas.microsoft.com/office/powerpoint/2010/main" val="2107396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236913-8722-3F4E-82F5-10D0B1D6D329}"/>
              </a:ext>
            </a:extLst>
          </p:cNvPr>
          <p:cNvSpPr>
            <a:spLocks noGrp="1"/>
          </p:cNvSpPr>
          <p:nvPr>
            <p:ph idx="1"/>
          </p:nvPr>
        </p:nvSpPr>
        <p:spPr/>
        <p:txBody>
          <a:bodyPr/>
          <a:lstStyle/>
          <a:p>
            <a:r>
              <a:rPr lang="sv-SE" dirty="0">
                <a:latin typeface="VWAG TheSans" panose="020B0502050302020203" pitchFamily="34" charset="0"/>
              </a:rPr>
              <a:t>Med drivkoncept menas hur energikällorna används och fördelas i bilens drivlina.</a:t>
            </a:r>
          </a:p>
        </p:txBody>
      </p:sp>
      <p:sp>
        <p:nvSpPr>
          <p:cNvPr id="3" name="Title 2">
            <a:extLst>
              <a:ext uri="{FF2B5EF4-FFF2-40B4-BE49-F238E27FC236}">
                <a16:creationId xmlns:a16="http://schemas.microsoft.com/office/drawing/2014/main" id="{810E9D90-6E01-CE4A-9802-85A181078BCB}"/>
              </a:ext>
            </a:extLst>
          </p:cNvPr>
          <p:cNvSpPr>
            <a:spLocks noGrp="1"/>
          </p:cNvSpPr>
          <p:nvPr>
            <p:ph type="title"/>
          </p:nvPr>
        </p:nvSpPr>
        <p:spPr/>
        <p:txBody>
          <a:bodyPr/>
          <a:lstStyle/>
          <a:p>
            <a:r>
              <a:rPr lang="en-SE" dirty="0"/>
              <a:t>Elektriska fordon – drivkoncept</a:t>
            </a:r>
          </a:p>
        </p:txBody>
      </p:sp>
      <p:sp>
        <p:nvSpPr>
          <p:cNvPr id="4" name="Text Placeholder 3">
            <a:extLst>
              <a:ext uri="{FF2B5EF4-FFF2-40B4-BE49-F238E27FC236}">
                <a16:creationId xmlns:a16="http://schemas.microsoft.com/office/drawing/2014/main" id="{2E098A97-25C9-B74B-A394-C2D577673D20}"/>
              </a:ext>
            </a:extLst>
          </p:cNvPr>
          <p:cNvSpPr>
            <a:spLocks noGrp="1"/>
          </p:cNvSpPr>
          <p:nvPr>
            <p:ph type="body" sz="quarter" idx="10"/>
          </p:nvPr>
        </p:nvSpPr>
        <p:spPr/>
        <p:txBody>
          <a:bodyPr>
            <a:normAutofit lnSpcReduction="10000"/>
          </a:bodyPr>
          <a:lstStyle/>
          <a:p>
            <a:r>
              <a:rPr lang="en-SE" dirty="0"/>
              <a:t>1 Drivkoncept</a:t>
            </a:r>
          </a:p>
        </p:txBody>
      </p:sp>
      <p:sp>
        <p:nvSpPr>
          <p:cNvPr id="5" name="Text Box 7">
            <a:extLst>
              <a:ext uri="{FF2B5EF4-FFF2-40B4-BE49-F238E27FC236}">
                <a16:creationId xmlns:a16="http://schemas.microsoft.com/office/drawing/2014/main" id="{E34F3F7A-4B93-724A-920D-629ADF7409E5}"/>
              </a:ext>
            </a:extLst>
          </p:cNvPr>
          <p:cNvSpPr txBox="1">
            <a:spLocks noChangeAspect="1" noChangeArrowheads="1"/>
          </p:cNvSpPr>
          <p:nvPr/>
        </p:nvSpPr>
        <p:spPr bwMode="auto">
          <a:xfrm>
            <a:off x="1259076" y="3421849"/>
            <a:ext cx="1602947" cy="55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sv-SE" sz="3600" b="1" i="0" u="none" strike="noStrike" kern="1200" cap="none" spc="0" normalizeH="0" baseline="0" noProof="0" dirty="0">
                <a:ln w="12700" cmpd="sng">
                  <a:solidFill>
                    <a:srgbClr val="000000"/>
                  </a:solidFill>
                  <a:prstDash val="solid"/>
                </a:ln>
                <a:solidFill>
                  <a:srgbClr val="C0C0C0">
                    <a:lumMod val="40000"/>
                    <a:lumOff val="60000"/>
                  </a:srgbClr>
                </a:solidFill>
                <a:effectLst/>
                <a:uLnTx/>
                <a:uFillTx/>
                <a:latin typeface="VWAG TheSans" panose="020B0502050302020203" pitchFamily="34" charset="0"/>
                <a:ea typeface="+mn-ea"/>
                <a:cs typeface="Arial" panose="020B0604020202020204" pitchFamily="34" charset="0"/>
              </a:rPr>
              <a:t>HEV</a:t>
            </a:r>
          </a:p>
        </p:txBody>
      </p:sp>
      <p:pic>
        <p:nvPicPr>
          <p:cNvPr id="6" name="Picture 8" descr="WARN08">
            <a:extLst>
              <a:ext uri="{FF2B5EF4-FFF2-40B4-BE49-F238E27FC236}">
                <a16:creationId xmlns:a16="http://schemas.microsoft.com/office/drawing/2014/main" id="{EA072F8D-BC67-7946-9155-9C3F97518EE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076" y="1959621"/>
            <a:ext cx="1536814" cy="13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C271D75D-7F90-834E-9A74-E00EF35C182C}"/>
              </a:ext>
            </a:extLst>
          </p:cNvPr>
          <p:cNvSpPr txBox="1">
            <a:spLocks noChangeAspect="1" noChangeArrowheads="1"/>
          </p:cNvSpPr>
          <p:nvPr/>
        </p:nvSpPr>
        <p:spPr bwMode="auto">
          <a:xfrm>
            <a:off x="4120625" y="3426478"/>
            <a:ext cx="1602947"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sv-SE" sz="3600" b="1" i="0" u="none" strike="noStrike" kern="1200" cap="none" spc="0" normalizeH="0" baseline="0" noProof="0" dirty="0">
                <a:ln w="12700" cmpd="sng">
                  <a:solidFill>
                    <a:srgbClr val="000000"/>
                  </a:solidFill>
                  <a:prstDash val="solid"/>
                </a:ln>
                <a:solidFill>
                  <a:srgbClr val="C0C0C0">
                    <a:lumMod val="40000"/>
                    <a:lumOff val="60000"/>
                  </a:srgbClr>
                </a:solidFill>
                <a:effectLst/>
                <a:uLnTx/>
                <a:uFillTx/>
                <a:latin typeface="VWAG TheSans" panose="020B0502050302020203" pitchFamily="34" charset="0"/>
                <a:ea typeface="+mn-ea"/>
                <a:cs typeface="Arial" panose="020B0604020202020204" pitchFamily="34" charset="0"/>
              </a:rPr>
              <a:t>PHEV</a:t>
            </a:r>
          </a:p>
        </p:txBody>
      </p:sp>
      <p:sp>
        <p:nvSpPr>
          <p:cNvPr id="8" name="Text Box 7">
            <a:extLst>
              <a:ext uri="{FF2B5EF4-FFF2-40B4-BE49-F238E27FC236}">
                <a16:creationId xmlns:a16="http://schemas.microsoft.com/office/drawing/2014/main" id="{972B4B7E-3006-4E42-B077-90772FFD1E10}"/>
              </a:ext>
            </a:extLst>
          </p:cNvPr>
          <p:cNvSpPr txBox="1">
            <a:spLocks noChangeAspect="1" noChangeArrowheads="1"/>
          </p:cNvSpPr>
          <p:nvPr/>
        </p:nvSpPr>
        <p:spPr bwMode="auto">
          <a:xfrm>
            <a:off x="1259076" y="5585129"/>
            <a:ext cx="1602947" cy="55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sv-SE" sz="3600" b="1" i="0" u="none" strike="noStrike" kern="1200" cap="none" spc="0" normalizeH="0" baseline="0" noProof="0" dirty="0">
                <a:ln w="12700" cmpd="sng">
                  <a:solidFill>
                    <a:srgbClr val="000000"/>
                  </a:solidFill>
                  <a:prstDash val="solid"/>
                </a:ln>
                <a:solidFill>
                  <a:srgbClr val="C0C0C0">
                    <a:lumMod val="40000"/>
                    <a:lumOff val="60000"/>
                  </a:srgbClr>
                </a:solidFill>
                <a:effectLst/>
                <a:uLnTx/>
                <a:uFillTx/>
                <a:latin typeface="VWAG TheSans" panose="020B0502050302020203" pitchFamily="34" charset="0"/>
                <a:ea typeface="+mn-ea"/>
                <a:cs typeface="Arial" panose="020B0604020202020204" pitchFamily="34" charset="0"/>
              </a:rPr>
              <a:t>BEV</a:t>
            </a:r>
          </a:p>
        </p:txBody>
      </p:sp>
      <p:sp>
        <p:nvSpPr>
          <p:cNvPr id="9" name="Text Box 7">
            <a:extLst>
              <a:ext uri="{FF2B5EF4-FFF2-40B4-BE49-F238E27FC236}">
                <a16:creationId xmlns:a16="http://schemas.microsoft.com/office/drawing/2014/main" id="{2BC918A9-D1B9-634E-B5EF-ADB91608685B}"/>
              </a:ext>
            </a:extLst>
          </p:cNvPr>
          <p:cNvSpPr txBox="1">
            <a:spLocks noChangeAspect="1" noChangeArrowheads="1"/>
          </p:cNvSpPr>
          <p:nvPr/>
        </p:nvSpPr>
        <p:spPr bwMode="auto">
          <a:xfrm>
            <a:off x="4134954" y="5582080"/>
            <a:ext cx="1614316" cy="55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sv-SE" sz="3600" b="1" i="0" u="none" strike="noStrike" kern="1200" cap="none" spc="0" normalizeH="0" baseline="0" noProof="0" dirty="0">
                <a:ln w="12700" cmpd="sng">
                  <a:solidFill>
                    <a:srgbClr val="000000"/>
                  </a:solidFill>
                  <a:prstDash val="solid"/>
                </a:ln>
                <a:solidFill>
                  <a:srgbClr val="C0C0C0">
                    <a:lumMod val="40000"/>
                    <a:lumOff val="60000"/>
                  </a:srgbClr>
                </a:solidFill>
                <a:effectLst/>
                <a:uLnTx/>
                <a:uFillTx/>
                <a:latin typeface="VWAG TheSans" panose="020B0502050302020203" pitchFamily="34" charset="0"/>
                <a:ea typeface="+mn-ea"/>
                <a:cs typeface="Arial" panose="020B0604020202020204" pitchFamily="34" charset="0"/>
              </a:rPr>
              <a:t>EREV</a:t>
            </a:r>
          </a:p>
        </p:txBody>
      </p:sp>
      <p:sp>
        <p:nvSpPr>
          <p:cNvPr id="10" name="Text Box 7">
            <a:extLst>
              <a:ext uri="{FF2B5EF4-FFF2-40B4-BE49-F238E27FC236}">
                <a16:creationId xmlns:a16="http://schemas.microsoft.com/office/drawing/2014/main" id="{8DA001A0-B490-914E-9934-DBA3EB11B7DB}"/>
              </a:ext>
            </a:extLst>
          </p:cNvPr>
          <p:cNvSpPr txBox="1">
            <a:spLocks noChangeAspect="1" noChangeArrowheads="1"/>
          </p:cNvSpPr>
          <p:nvPr/>
        </p:nvSpPr>
        <p:spPr bwMode="auto">
          <a:xfrm>
            <a:off x="7019716" y="3388109"/>
            <a:ext cx="1602947" cy="55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sv-SE" sz="3600" b="1" i="0" u="none" strike="noStrike" kern="1200" cap="none" spc="0" normalizeH="0" baseline="0" noProof="0" dirty="0">
                <a:ln w="12700" cmpd="sng">
                  <a:solidFill>
                    <a:srgbClr val="000000"/>
                  </a:solidFill>
                  <a:prstDash val="solid"/>
                </a:ln>
                <a:solidFill>
                  <a:srgbClr val="C0C0C0">
                    <a:lumMod val="40000"/>
                    <a:lumOff val="60000"/>
                  </a:srgbClr>
                </a:solidFill>
                <a:effectLst/>
                <a:uLnTx/>
                <a:uFillTx/>
                <a:latin typeface="VWAG TheSans" panose="020B0502050302020203" pitchFamily="34" charset="0"/>
                <a:ea typeface="+mn-ea"/>
                <a:cs typeface="Arial" panose="020B0604020202020204" pitchFamily="34" charset="0"/>
              </a:rPr>
              <a:t>MHEV</a:t>
            </a:r>
          </a:p>
        </p:txBody>
      </p:sp>
      <p:pic>
        <p:nvPicPr>
          <p:cNvPr id="11" name="Picture 8" descr="WARN08">
            <a:extLst>
              <a:ext uri="{FF2B5EF4-FFF2-40B4-BE49-F238E27FC236}">
                <a16:creationId xmlns:a16="http://schemas.microsoft.com/office/drawing/2014/main" id="{D0C99E61-8316-7D4B-8ABA-A8BD95D96C5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716" y="1959621"/>
            <a:ext cx="1536814" cy="13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WARN08">
            <a:extLst>
              <a:ext uri="{FF2B5EF4-FFF2-40B4-BE49-F238E27FC236}">
                <a16:creationId xmlns:a16="http://schemas.microsoft.com/office/drawing/2014/main" id="{00AFBC63-CAFE-7E4D-93AA-595536AC4EB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758" y="1959621"/>
            <a:ext cx="1536814" cy="13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WARN08">
            <a:extLst>
              <a:ext uri="{FF2B5EF4-FFF2-40B4-BE49-F238E27FC236}">
                <a16:creationId xmlns:a16="http://schemas.microsoft.com/office/drawing/2014/main" id="{005813FD-DE0B-4C44-AD29-3A03BE1328D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705" y="4119861"/>
            <a:ext cx="1536814" cy="13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WARN08">
            <a:extLst>
              <a:ext uri="{FF2B5EF4-FFF2-40B4-BE49-F238E27FC236}">
                <a16:creationId xmlns:a16="http://schemas.microsoft.com/office/drawing/2014/main" id="{A585C84F-C7F5-C64F-889E-94C6391EAA0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645" y="4119861"/>
            <a:ext cx="1536814" cy="13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a:extLst>
              <a:ext uri="{FF2B5EF4-FFF2-40B4-BE49-F238E27FC236}">
                <a16:creationId xmlns:a16="http://schemas.microsoft.com/office/drawing/2014/main" id="{9D35611D-0742-C543-929E-7EBDB806C603}"/>
              </a:ext>
            </a:extLst>
          </p:cNvPr>
          <p:cNvSpPr txBox="1">
            <a:spLocks noChangeAspect="1" noChangeArrowheads="1"/>
          </p:cNvSpPr>
          <p:nvPr/>
        </p:nvSpPr>
        <p:spPr bwMode="auto">
          <a:xfrm>
            <a:off x="7000945" y="5582089"/>
            <a:ext cx="1602947" cy="55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75000"/>
              </a:lnSpc>
              <a:spcBef>
                <a:spcPct val="0"/>
              </a:spcBef>
              <a:spcAft>
                <a:spcPct val="118000"/>
              </a:spcAft>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sv-SE" sz="3600" b="1" i="0" u="none" strike="noStrike" kern="1200" cap="none" spc="0" normalizeH="0" baseline="0" noProof="0" dirty="0">
                <a:ln w="12700" cmpd="sng">
                  <a:solidFill>
                    <a:srgbClr val="000000"/>
                  </a:solidFill>
                  <a:prstDash val="solid"/>
                </a:ln>
                <a:solidFill>
                  <a:srgbClr val="C0C0C0">
                    <a:lumMod val="40000"/>
                    <a:lumOff val="60000"/>
                  </a:srgbClr>
                </a:solidFill>
                <a:effectLst/>
                <a:uLnTx/>
                <a:uFillTx/>
                <a:latin typeface="VWAG TheSans" panose="020B0502050302020203" pitchFamily="34" charset="0"/>
                <a:ea typeface="+mn-ea"/>
                <a:cs typeface="Arial" panose="020B0604020202020204" pitchFamily="34" charset="0"/>
              </a:rPr>
              <a:t>FCBEV</a:t>
            </a:r>
          </a:p>
        </p:txBody>
      </p:sp>
      <p:pic>
        <p:nvPicPr>
          <p:cNvPr id="16" name="Picture 8" descr="WARN08">
            <a:extLst>
              <a:ext uri="{FF2B5EF4-FFF2-40B4-BE49-F238E27FC236}">
                <a16:creationId xmlns:a16="http://schemas.microsoft.com/office/drawing/2014/main" id="{B2991378-FC4B-7C4F-B76B-B5B6B5FF6FC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716" y="4119861"/>
            <a:ext cx="1536814" cy="13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6">
            <a:extLst>
              <a:ext uri="{FF2B5EF4-FFF2-40B4-BE49-F238E27FC236}">
                <a16:creationId xmlns:a16="http://schemas.microsoft.com/office/drawing/2014/main" id="{9D446EBA-14B0-9C47-A7EB-697E1E0A27CC}"/>
              </a:ext>
            </a:extLst>
          </p:cNvPr>
          <p:cNvSpPr>
            <a:spLocks noGrp="1"/>
          </p:cNvSpPr>
          <p:nvPr>
            <p:ph type="sldNum" sz="quarter" idx="13"/>
          </p:nvPr>
        </p:nvSpPr>
        <p:spPr/>
        <p:txBody>
          <a:bodyPr/>
          <a:lstStyle/>
          <a:p>
            <a:fld id="{5818BEF9-6AEC-154B-B50F-057E6E327BFC}" type="slidenum">
              <a:rPr lang="en-SE" smtClean="0"/>
              <a:t>2</a:t>
            </a:fld>
            <a:endParaRPr lang="en-SE" dirty="0"/>
          </a:p>
        </p:txBody>
      </p:sp>
    </p:spTree>
    <p:extLst>
      <p:ext uri="{BB962C8B-B14F-4D97-AF65-F5344CB8AC3E}">
        <p14:creationId xmlns:p14="http://schemas.microsoft.com/office/powerpoint/2010/main" val="2194469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B19029-C74A-414D-AF5B-408CF0099F29}"/>
              </a:ext>
            </a:extLst>
          </p:cNvPr>
          <p:cNvSpPr>
            <a:spLocks noGrp="1"/>
          </p:cNvSpPr>
          <p:nvPr>
            <p:ph idx="1"/>
          </p:nvPr>
        </p:nvSpPr>
        <p:spPr/>
        <p:txBody>
          <a:bodyPr/>
          <a:lstStyle/>
          <a:p>
            <a:r>
              <a:rPr lang="sv-SE" b="1" dirty="0"/>
              <a:t>Grupparbete 3 grupper.</a:t>
            </a:r>
          </a:p>
          <a:p>
            <a:endParaRPr lang="sv-SE" dirty="0"/>
          </a:p>
          <a:p>
            <a:pPr marL="342900" indent="-342900">
              <a:buFont typeface="+mj-lt"/>
              <a:buAutoNum type="arabicPeriod"/>
            </a:pPr>
            <a:r>
              <a:rPr lang="sv-SE" dirty="0"/>
              <a:t>Vad får en HVT göra? (</a:t>
            </a:r>
            <a:r>
              <a:rPr lang="sv-SE" dirty="0" err="1"/>
              <a:t>Fackkunig</a:t>
            </a:r>
            <a:r>
              <a:rPr lang="sv-SE" dirty="0"/>
              <a:t> elfordon)</a:t>
            </a:r>
          </a:p>
          <a:p>
            <a:pPr marL="342900" indent="-342900">
              <a:buFont typeface="+mj-lt"/>
              <a:buAutoNum type="arabicPeriod"/>
            </a:pPr>
            <a:r>
              <a:rPr lang="sv-SE" dirty="0"/>
              <a:t>Vad får en HVE göra? (</a:t>
            </a:r>
            <a:r>
              <a:rPr lang="sv-SE" dirty="0" err="1"/>
              <a:t>Fackkunig</a:t>
            </a:r>
            <a:r>
              <a:rPr lang="sv-SE" dirty="0"/>
              <a:t> elfordon med högre kompetens)</a:t>
            </a:r>
          </a:p>
          <a:p>
            <a:pPr marL="342900" indent="-342900">
              <a:buFont typeface="+mj-lt"/>
              <a:buAutoNum type="arabicPeriod"/>
            </a:pPr>
            <a:r>
              <a:rPr lang="sv-SE" dirty="0"/>
              <a:t>Vem bär ansvaret?</a:t>
            </a:r>
          </a:p>
        </p:txBody>
      </p:sp>
      <p:sp>
        <p:nvSpPr>
          <p:cNvPr id="3" name="Title 2">
            <a:extLst>
              <a:ext uri="{FF2B5EF4-FFF2-40B4-BE49-F238E27FC236}">
                <a16:creationId xmlns:a16="http://schemas.microsoft.com/office/drawing/2014/main" id="{3B4427CA-A959-0647-843D-D5C9180D62E0}"/>
              </a:ext>
            </a:extLst>
          </p:cNvPr>
          <p:cNvSpPr>
            <a:spLocks noGrp="1"/>
          </p:cNvSpPr>
          <p:nvPr>
            <p:ph type="title"/>
          </p:nvPr>
        </p:nvSpPr>
        <p:spPr/>
        <p:txBody>
          <a:bodyPr/>
          <a:lstStyle/>
          <a:p>
            <a:r>
              <a:rPr lang="en-SE" dirty="0"/>
              <a:t>Grupparbete</a:t>
            </a:r>
          </a:p>
        </p:txBody>
      </p:sp>
      <p:sp>
        <p:nvSpPr>
          <p:cNvPr id="4" name="Text Placeholder 3">
            <a:extLst>
              <a:ext uri="{FF2B5EF4-FFF2-40B4-BE49-F238E27FC236}">
                <a16:creationId xmlns:a16="http://schemas.microsoft.com/office/drawing/2014/main" id="{35A37CF4-8960-1747-BCC0-3B18F61CE478}"/>
              </a:ext>
            </a:extLst>
          </p:cNvPr>
          <p:cNvSpPr>
            <a:spLocks noGrp="1"/>
          </p:cNvSpPr>
          <p:nvPr>
            <p:ph type="body" sz="quarter" idx="10"/>
          </p:nvPr>
        </p:nvSpPr>
        <p:spPr/>
        <p:txBody>
          <a:bodyPr>
            <a:normAutofit lnSpcReduction="10000"/>
          </a:bodyPr>
          <a:lstStyle/>
          <a:p>
            <a:r>
              <a:rPr lang="en-SE" dirty="0"/>
              <a:t>2 Lagar och ansvar</a:t>
            </a:r>
          </a:p>
          <a:p>
            <a:endParaRPr lang="en-SE" dirty="0"/>
          </a:p>
        </p:txBody>
      </p:sp>
      <p:sp>
        <p:nvSpPr>
          <p:cNvPr id="5" name="Slide Number Placeholder 4">
            <a:extLst>
              <a:ext uri="{FF2B5EF4-FFF2-40B4-BE49-F238E27FC236}">
                <a16:creationId xmlns:a16="http://schemas.microsoft.com/office/drawing/2014/main" id="{7BAA1FBF-2EB6-B44B-AEFD-EFB5ECA2CFCC}"/>
              </a:ext>
            </a:extLst>
          </p:cNvPr>
          <p:cNvSpPr>
            <a:spLocks noGrp="1"/>
          </p:cNvSpPr>
          <p:nvPr>
            <p:ph type="sldNum" sz="quarter" idx="13"/>
          </p:nvPr>
        </p:nvSpPr>
        <p:spPr/>
        <p:txBody>
          <a:bodyPr/>
          <a:lstStyle/>
          <a:p>
            <a:fld id="{5818BEF9-6AEC-154B-B50F-057E6E327BFC}" type="slidenum">
              <a:rPr lang="en-SE" smtClean="0"/>
              <a:t>20</a:t>
            </a:fld>
            <a:endParaRPr lang="en-SE" dirty="0"/>
          </a:p>
        </p:txBody>
      </p:sp>
    </p:spTree>
    <p:extLst>
      <p:ext uri="{BB962C8B-B14F-4D97-AF65-F5344CB8AC3E}">
        <p14:creationId xmlns:p14="http://schemas.microsoft.com/office/powerpoint/2010/main" val="1641317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B19029-C74A-414D-AF5B-408CF0099F29}"/>
              </a:ext>
            </a:extLst>
          </p:cNvPr>
          <p:cNvSpPr>
            <a:spLocks noGrp="1"/>
          </p:cNvSpPr>
          <p:nvPr>
            <p:ph idx="1"/>
          </p:nvPr>
        </p:nvSpPr>
        <p:spPr/>
        <p:txBody>
          <a:bodyPr/>
          <a:lstStyle/>
          <a:p>
            <a:r>
              <a:rPr lang="sv-SE" b="1" dirty="0"/>
              <a:t>Grupparbete 3 grupper.</a:t>
            </a:r>
          </a:p>
          <a:p>
            <a:endParaRPr lang="sv-SE" dirty="0"/>
          </a:p>
          <a:p>
            <a:pPr marL="342900" indent="-342900">
              <a:buFont typeface="+mj-lt"/>
              <a:buAutoNum type="arabicPeriod"/>
            </a:pPr>
            <a:r>
              <a:rPr lang="sv-SE" b="1" dirty="0"/>
              <a:t>Vad får en HVT göra? </a:t>
            </a:r>
            <a:r>
              <a:rPr lang="sv-SE" b="1" dirty="0" err="1"/>
              <a:t>Enl</a:t>
            </a:r>
            <a:r>
              <a:rPr lang="sv-SE" b="1" dirty="0"/>
              <a:t> nya standarden </a:t>
            </a:r>
            <a:r>
              <a:rPr lang="sv-SE" b="1" dirty="0" err="1"/>
              <a:t>Fackkunig</a:t>
            </a:r>
            <a:r>
              <a:rPr lang="sv-SE" b="1" dirty="0"/>
              <a:t> elfordon.</a:t>
            </a:r>
          </a:p>
          <a:p>
            <a:pPr algn="l"/>
            <a:r>
              <a:rPr lang="sv-SE" sz="1800" b="0" i="0" u="none" strike="noStrike" baseline="0" dirty="0">
                <a:latin typeface="ArialMT"/>
              </a:rPr>
              <a:t>-</a:t>
            </a:r>
            <a:r>
              <a:rPr lang="sv-SE" sz="1800" b="0" i="0" u="none" strike="noStrike" baseline="0" dirty="0"/>
              <a:t>delta i och kunna utföra riskanalyser, och där behov uppstår riskidentifieringar</a:t>
            </a:r>
          </a:p>
          <a:p>
            <a:pPr algn="l"/>
            <a:r>
              <a:rPr lang="sv-SE" sz="1800" b="0" i="0" u="none" strike="noStrike" baseline="0" dirty="0"/>
              <a:t>- utforma och säkra arbetsplatsen för att minimera risken for elektrisk skada</a:t>
            </a:r>
          </a:p>
          <a:p>
            <a:pPr algn="l"/>
            <a:r>
              <a:rPr lang="sv-SE" sz="1800" b="0" i="0" u="none" strike="noStrike" baseline="0" dirty="0"/>
              <a:t>- utföra besiktning </a:t>
            </a:r>
            <a:r>
              <a:rPr lang="sv-SE" sz="1800" b="0" i="0" u="none" strike="noStrike" baseline="0"/>
              <a:t>och mätning</a:t>
            </a:r>
            <a:r>
              <a:rPr lang="sv-SE" sz="1800" b="0" i="0" u="none" strike="noStrike" baseline="0" dirty="0"/>
              <a:t>, exempelvis spännings-isolationsmätning</a:t>
            </a:r>
          </a:p>
          <a:p>
            <a:pPr algn="l"/>
            <a:r>
              <a:rPr lang="sv-SE" sz="1800" b="0" i="0" u="none" strike="noStrike" baseline="0" dirty="0"/>
              <a:t>- utföra frånskiljning och tillkoppling av högvoltsspänningskällor</a:t>
            </a:r>
          </a:p>
          <a:p>
            <a:pPr algn="l"/>
            <a:r>
              <a:rPr lang="sv-SE" sz="1800" b="0" i="0" u="none" strike="noStrike" baseline="0" dirty="0"/>
              <a:t>- säkra mot oavsiktlig tillkoppling</a:t>
            </a:r>
          </a:p>
          <a:p>
            <a:pPr algn="l"/>
            <a:r>
              <a:rPr lang="sv-SE" sz="1800" b="0" i="0" u="none" strike="noStrike" baseline="0" dirty="0"/>
              <a:t>- utföra service och reparation av spänningslösa högvoltssystem</a:t>
            </a:r>
          </a:p>
          <a:p>
            <a:pPr algn="l"/>
            <a:r>
              <a:rPr lang="sv-SE" sz="1800" b="0" i="0" u="none" strike="noStrike" baseline="0" dirty="0"/>
              <a:t>- rapportera elektrisk </a:t>
            </a:r>
            <a:r>
              <a:rPr lang="sv-SE" sz="1800" b="0" i="0" u="none" strike="noStrike" baseline="0" dirty="0" err="1"/>
              <a:t>riskkälla</a:t>
            </a:r>
            <a:r>
              <a:rPr lang="sv-SE" sz="1800" b="0" i="0" u="none" strike="noStrike" baseline="0" dirty="0"/>
              <a:t> och tillbud till </a:t>
            </a:r>
            <a:r>
              <a:rPr lang="sv-SE" sz="1800" b="0" i="1" u="none" strike="noStrike" baseline="0" dirty="0"/>
              <a:t>säkerhetsansvarig elfordon</a:t>
            </a:r>
            <a:endParaRPr lang="sv-SE" dirty="0"/>
          </a:p>
        </p:txBody>
      </p:sp>
      <p:sp>
        <p:nvSpPr>
          <p:cNvPr id="3" name="Title 2">
            <a:extLst>
              <a:ext uri="{FF2B5EF4-FFF2-40B4-BE49-F238E27FC236}">
                <a16:creationId xmlns:a16="http://schemas.microsoft.com/office/drawing/2014/main" id="{3B4427CA-A959-0647-843D-D5C9180D62E0}"/>
              </a:ext>
            </a:extLst>
          </p:cNvPr>
          <p:cNvSpPr>
            <a:spLocks noGrp="1"/>
          </p:cNvSpPr>
          <p:nvPr>
            <p:ph type="title"/>
          </p:nvPr>
        </p:nvSpPr>
        <p:spPr/>
        <p:txBody>
          <a:bodyPr/>
          <a:lstStyle/>
          <a:p>
            <a:r>
              <a:rPr lang="en-SE" dirty="0"/>
              <a:t>Grupparbete</a:t>
            </a:r>
          </a:p>
        </p:txBody>
      </p:sp>
      <p:sp>
        <p:nvSpPr>
          <p:cNvPr id="4" name="Text Placeholder 3">
            <a:extLst>
              <a:ext uri="{FF2B5EF4-FFF2-40B4-BE49-F238E27FC236}">
                <a16:creationId xmlns:a16="http://schemas.microsoft.com/office/drawing/2014/main" id="{35A37CF4-8960-1747-BCC0-3B18F61CE478}"/>
              </a:ext>
            </a:extLst>
          </p:cNvPr>
          <p:cNvSpPr>
            <a:spLocks noGrp="1"/>
          </p:cNvSpPr>
          <p:nvPr>
            <p:ph type="body" sz="quarter" idx="10"/>
          </p:nvPr>
        </p:nvSpPr>
        <p:spPr/>
        <p:txBody>
          <a:bodyPr>
            <a:normAutofit lnSpcReduction="10000"/>
          </a:bodyPr>
          <a:lstStyle/>
          <a:p>
            <a:r>
              <a:rPr lang="en-SE" dirty="0"/>
              <a:t>2 Lagar och ansvar</a:t>
            </a:r>
          </a:p>
          <a:p>
            <a:endParaRPr lang="en-SE" dirty="0"/>
          </a:p>
        </p:txBody>
      </p:sp>
      <p:sp>
        <p:nvSpPr>
          <p:cNvPr id="5" name="Slide Number Placeholder 4">
            <a:extLst>
              <a:ext uri="{FF2B5EF4-FFF2-40B4-BE49-F238E27FC236}">
                <a16:creationId xmlns:a16="http://schemas.microsoft.com/office/drawing/2014/main" id="{7BAA1FBF-2EB6-B44B-AEFD-EFB5ECA2CFCC}"/>
              </a:ext>
            </a:extLst>
          </p:cNvPr>
          <p:cNvSpPr>
            <a:spLocks noGrp="1"/>
          </p:cNvSpPr>
          <p:nvPr>
            <p:ph type="sldNum" sz="quarter" idx="13"/>
          </p:nvPr>
        </p:nvSpPr>
        <p:spPr/>
        <p:txBody>
          <a:bodyPr/>
          <a:lstStyle/>
          <a:p>
            <a:fld id="{5818BEF9-6AEC-154B-B50F-057E6E327BFC}" type="slidenum">
              <a:rPr lang="en-SE" smtClean="0"/>
              <a:t>21</a:t>
            </a:fld>
            <a:endParaRPr lang="en-SE" dirty="0"/>
          </a:p>
        </p:txBody>
      </p:sp>
    </p:spTree>
    <p:extLst>
      <p:ext uri="{BB962C8B-B14F-4D97-AF65-F5344CB8AC3E}">
        <p14:creationId xmlns:p14="http://schemas.microsoft.com/office/powerpoint/2010/main" val="187193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B19029-C74A-414D-AF5B-408CF0099F29}"/>
              </a:ext>
            </a:extLst>
          </p:cNvPr>
          <p:cNvSpPr>
            <a:spLocks noGrp="1"/>
          </p:cNvSpPr>
          <p:nvPr>
            <p:ph idx="1"/>
          </p:nvPr>
        </p:nvSpPr>
        <p:spPr/>
        <p:txBody>
          <a:bodyPr/>
          <a:lstStyle/>
          <a:p>
            <a:r>
              <a:rPr lang="sv-SE" b="1" dirty="0"/>
              <a:t>Grupparbete 3 grupper.</a:t>
            </a:r>
          </a:p>
          <a:p>
            <a:endParaRPr lang="sv-SE" dirty="0"/>
          </a:p>
          <a:p>
            <a:r>
              <a:rPr lang="sv-SE" b="1" dirty="0"/>
              <a:t>2. Vad får en HVE göra? </a:t>
            </a:r>
            <a:r>
              <a:rPr lang="sv-SE" b="1" dirty="0" err="1"/>
              <a:t>Fackkunig</a:t>
            </a:r>
            <a:r>
              <a:rPr lang="sv-SE" b="1" dirty="0"/>
              <a:t> med högre kompetens.</a:t>
            </a:r>
          </a:p>
          <a:p>
            <a:pPr algn="l"/>
            <a:r>
              <a:rPr lang="sv-SE" sz="1800" b="0" i="1" u="none" strike="noStrike" baseline="0" dirty="0"/>
              <a:t>Fackkunnig elfordon med högre kompetens </a:t>
            </a:r>
            <a:r>
              <a:rPr lang="sv-SE" dirty="0"/>
              <a:t>ä</a:t>
            </a:r>
            <a:r>
              <a:rPr lang="sv-SE" sz="1800" b="0" i="0" u="none" strike="noStrike" baseline="0" dirty="0"/>
              <a:t>r </a:t>
            </a:r>
            <a:r>
              <a:rPr lang="sv-SE" sz="1800" b="0" i="1" u="none" strike="noStrike" baseline="0" dirty="0"/>
              <a:t>fackkunnig elfordon </a:t>
            </a:r>
            <a:r>
              <a:rPr lang="sv-SE" sz="1800" b="0" i="0" u="none" strike="noStrike" baseline="0" dirty="0"/>
              <a:t>i grunden, men innehar ytterligare</a:t>
            </a:r>
          </a:p>
          <a:p>
            <a:pPr algn="l"/>
            <a:r>
              <a:rPr lang="sv-SE" sz="1800" b="0" i="0" u="none" strike="noStrike" baseline="0" dirty="0"/>
              <a:t>kompetens inom någon eller några av nedanstående arbetsuppgifter:</a:t>
            </a:r>
          </a:p>
          <a:p>
            <a:pPr algn="l"/>
            <a:r>
              <a:rPr lang="sv-SE" sz="1800" b="0" i="0" u="none" strike="noStrike" baseline="0" dirty="0"/>
              <a:t>- arbete på eller nära tillkopplat högvoltssystem</a:t>
            </a:r>
          </a:p>
          <a:p>
            <a:pPr algn="l"/>
            <a:r>
              <a:rPr lang="sv-SE" sz="1800" b="0" i="0" u="none" strike="noStrike" baseline="0" dirty="0"/>
              <a:t>- arbete på elektriska energilagringssystem</a:t>
            </a:r>
          </a:p>
          <a:p>
            <a:pPr marL="285750" indent="-285750" algn="l">
              <a:buFontTx/>
              <a:buChar char="-"/>
            </a:pPr>
            <a:r>
              <a:rPr lang="sv-SE" sz="1800" b="0" i="0" u="none" strike="noStrike" baseline="0" dirty="0"/>
              <a:t>riskanalys av krockskadade fordon</a:t>
            </a:r>
          </a:p>
          <a:p>
            <a:pPr marL="285750" indent="-285750" algn="l">
              <a:buFontTx/>
              <a:buChar char="-"/>
            </a:pPr>
            <a:endParaRPr lang="sv-SE" dirty="0"/>
          </a:p>
          <a:p>
            <a:pPr algn="l"/>
            <a:endParaRPr lang="sv-SE" dirty="0"/>
          </a:p>
          <a:p>
            <a:pPr marL="342900" indent="-342900">
              <a:buFont typeface="+mj-lt"/>
              <a:buAutoNum type="arabicPeriod"/>
            </a:pPr>
            <a:r>
              <a:rPr lang="sv-SE" dirty="0"/>
              <a:t>Vem bär ansvaret?</a:t>
            </a:r>
          </a:p>
        </p:txBody>
      </p:sp>
      <p:sp>
        <p:nvSpPr>
          <p:cNvPr id="3" name="Title 2">
            <a:extLst>
              <a:ext uri="{FF2B5EF4-FFF2-40B4-BE49-F238E27FC236}">
                <a16:creationId xmlns:a16="http://schemas.microsoft.com/office/drawing/2014/main" id="{3B4427CA-A959-0647-843D-D5C9180D62E0}"/>
              </a:ext>
            </a:extLst>
          </p:cNvPr>
          <p:cNvSpPr>
            <a:spLocks noGrp="1"/>
          </p:cNvSpPr>
          <p:nvPr>
            <p:ph type="title"/>
          </p:nvPr>
        </p:nvSpPr>
        <p:spPr/>
        <p:txBody>
          <a:bodyPr/>
          <a:lstStyle/>
          <a:p>
            <a:r>
              <a:rPr lang="en-SE" dirty="0"/>
              <a:t>Grupparbete</a:t>
            </a:r>
          </a:p>
        </p:txBody>
      </p:sp>
      <p:sp>
        <p:nvSpPr>
          <p:cNvPr id="4" name="Text Placeholder 3">
            <a:extLst>
              <a:ext uri="{FF2B5EF4-FFF2-40B4-BE49-F238E27FC236}">
                <a16:creationId xmlns:a16="http://schemas.microsoft.com/office/drawing/2014/main" id="{35A37CF4-8960-1747-BCC0-3B18F61CE478}"/>
              </a:ext>
            </a:extLst>
          </p:cNvPr>
          <p:cNvSpPr>
            <a:spLocks noGrp="1"/>
          </p:cNvSpPr>
          <p:nvPr>
            <p:ph type="body" sz="quarter" idx="10"/>
          </p:nvPr>
        </p:nvSpPr>
        <p:spPr/>
        <p:txBody>
          <a:bodyPr>
            <a:normAutofit lnSpcReduction="10000"/>
          </a:bodyPr>
          <a:lstStyle/>
          <a:p>
            <a:r>
              <a:rPr lang="en-SE" dirty="0"/>
              <a:t>2 Lagar och ansvar</a:t>
            </a:r>
          </a:p>
          <a:p>
            <a:endParaRPr lang="en-SE" dirty="0"/>
          </a:p>
        </p:txBody>
      </p:sp>
      <p:sp>
        <p:nvSpPr>
          <p:cNvPr id="5" name="Slide Number Placeholder 4">
            <a:extLst>
              <a:ext uri="{FF2B5EF4-FFF2-40B4-BE49-F238E27FC236}">
                <a16:creationId xmlns:a16="http://schemas.microsoft.com/office/drawing/2014/main" id="{7BAA1FBF-2EB6-B44B-AEFD-EFB5ECA2CFCC}"/>
              </a:ext>
            </a:extLst>
          </p:cNvPr>
          <p:cNvSpPr>
            <a:spLocks noGrp="1"/>
          </p:cNvSpPr>
          <p:nvPr>
            <p:ph type="sldNum" sz="quarter" idx="13"/>
          </p:nvPr>
        </p:nvSpPr>
        <p:spPr/>
        <p:txBody>
          <a:bodyPr/>
          <a:lstStyle/>
          <a:p>
            <a:fld id="{5818BEF9-6AEC-154B-B50F-057E6E327BFC}" type="slidenum">
              <a:rPr lang="en-SE" smtClean="0"/>
              <a:t>22</a:t>
            </a:fld>
            <a:endParaRPr lang="en-SE" dirty="0"/>
          </a:p>
        </p:txBody>
      </p:sp>
    </p:spTree>
    <p:extLst>
      <p:ext uri="{BB962C8B-B14F-4D97-AF65-F5344CB8AC3E}">
        <p14:creationId xmlns:p14="http://schemas.microsoft.com/office/powerpoint/2010/main" val="261334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A1FA9F-93DD-E348-969B-668A6EC323E8}"/>
              </a:ext>
            </a:extLst>
          </p:cNvPr>
          <p:cNvSpPr>
            <a:spLocks noGrp="1"/>
          </p:cNvSpPr>
          <p:nvPr>
            <p:ph idx="1"/>
          </p:nvPr>
        </p:nvSpPr>
        <p:spPr>
          <a:xfrm>
            <a:off x="392113" y="1275911"/>
            <a:ext cx="5474297" cy="5070914"/>
          </a:xfrm>
        </p:spPr>
        <p:txBody>
          <a:bodyPr>
            <a:normAutofit/>
          </a:bodyPr>
          <a:lstStyle/>
          <a:p>
            <a:r>
              <a:rPr lang="sv-SE" dirty="0"/>
              <a:t>Blybatterier klarar tuffa krav på behandling både fysiskt och när det gäller laddning och urladdning. Som startbatteri och reservkraftsbatteri är blybatteriet ytterst lämpat. Tillverkningskostnaderna är relativt låga.</a:t>
            </a:r>
          </a:p>
          <a:p>
            <a:r>
              <a:rPr lang="sv-SE" dirty="0"/>
              <a:t>Ett 12 volt-batteri består av sex 2V-celler kopplade i serie med varandra. Spänningen mellan batteripolerna blir då 12V. Cellerna är nedsänkta i ett kärl med en elektrolyt, ofta kallad batterisyra. </a:t>
            </a:r>
          </a:p>
          <a:p>
            <a:r>
              <a:rPr lang="sv-SE" dirty="0"/>
              <a:t>I cellerna sker en kemisk reaktion mellan de positiva och negativa elektroderna och elektrolyten, och elektrisk energi alstras. Om de positiva och negativa polerna på batteriet kopplas ihop så att en sluten krets erhålls, flyter en ström genom kretsen.</a:t>
            </a:r>
          </a:p>
        </p:txBody>
      </p:sp>
      <p:sp>
        <p:nvSpPr>
          <p:cNvPr id="2" name="Rubrik 1"/>
          <p:cNvSpPr>
            <a:spLocks noGrp="1"/>
          </p:cNvSpPr>
          <p:nvPr>
            <p:ph type="title"/>
          </p:nvPr>
        </p:nvSpPr>
        <p:spPr/>
        <p:txBody>
          <a:bodyPr/>
          <a:lstStyle/>
          <a:p>
            <a:r>
              <a:rPr lang="sv-SE" dirty="0"/>
              <a:t>Blybatteri, blyackumulator</a:t>
            </a:r>
          </a:p>
        </p:txBody>
      </p:sp>
      <p:sp>
        <p:nvSpPr>
          <p:cNvPr id="4" name="Text Placeholder 3">
            <a:extLst>
              <a:ext uri="{FF2B5EF4-FFF2-40B4-BE49-F238E27FC236}">
                <a16:creationId xmlns:a16="http://schemas.microsoft.com/office/drawing/2014/main" id="{6D6F772C-D707-6147-B75B-AAB337A697C4}"/>
              </a:ext>
            </a:extLst>
          </p:cNvPr>
          <p:cNvSpPr>
            <a:spLocks noGrp="1"/>
          </p:cNvSpPr>
          <p:nvPr>
            <p:ph type="body" sz="quarter" idx="10"/>
          </p:nvPr>
        </p:nvSpPr>
        <p:spPr/>
        <p:txBody>
          <a:bodyPr>
            <a:normAutofit lnSpcReduction="10000"/>
          </a:bodyPr>
          <a:lstStyle/>
          <a:p>
            <a:r>
              <a:rPr lang="en-SE" dirty="0"/>
              <a:t>3 Batteriteknik</a:t>
            </a:r>
          </a:p>
        </p:txBody>
      </p:sp>
      <p:pic>
        <p:nvPicPr>
          <p:cNvPr id="10" name="Picture 9" descr="varningssymboler batteri"/>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0286" y="1275911"/>
            <a:ext cx="3544870" cy="265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FE1501D6-5BCF-AD4E-852A-D4891C71235F}"/>
              </a:ext>
            </a:extLst>
          </p:cNvPr>
          <p:cNvSpPr>
            <a:spLocks noGrp="1"/>
          </p:cNvSpPr>
          <p:nvPr>
            <p:ph type="sldNum" sz="quarter" idx="13"/>
          </p:nvPr>
        </p:nvSpPr>
        <p:spPr/>
        <p:txBody>
          <a:bodyPr/>
          <a:lstStyle/>
          <a:p>
            <a:fld id="{5818BEF9-6AEC-154B-B50F-057E6E327BFC}" type="slidenum">
              <a:rPr lang="en-SE" smtClean="0"/>
              <a:t>23</a:t>
            </a:fld>
            <a:endParaRPr lang="en-SE" dirty="0"/>
          </a:p>
        </p:txBody>
      </p:sp>
    </p:spTree>
    <p:extLst>
      <p:ext uri="{BB962C8B-B14F-4D97-AF65-F5344CB8AC3E}">
        <p14:creationId xmlns:p14="http://schemas.microsoft.com/office/powerpoint/2010/main" val="837299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1AF9E-029F-704B-9B11-1341654A82A9}"/>
              </a:ext>
            </a:extLst>
          </p:cNvPr>
          <p:cNvSpPr>
            <a:spLocks noGrp="1"/>
          </p:cNvSpPr>
          <p:nvPr>
            <p:ph idx="1"/>
          </p:nvPr>
        </p:nvSpPr>
        <p:spPr>
          <a:xfrm>
            <a:off x="392113" y="1275911"/>
            <a:ext cx="4663981" cy="5070914"/>
          </a:xfrm>
        </p:spPr>
        <p:txBody>
          <a:bodyPr>
            <a:normAutofit/>
          </a:bodyPr>
          <a:lstStyle/>
          <a:p>
            <a:r>
              <a:rPr lang="sv-SE" dirty="0" err="1"/>
              <a:t>Litiumjonbatterier</a:t>
            </a:r>
            <a:r>
              <a:rPr lang="sv-SE" dirty="0"/>
              <a:t> används för en mängd olika produkter som t ex bärbara datorer, telefoner, elverktyg och elektriskt drivna bilar.</a:t>
            </a:r>
          </a:p>
          <a:p>
            <a:r>
              <a:rPr lang="sv-SE" dirty="0" err="1"/>
              <a:t>Litiumjonbatterier</a:t>
            </a:r>
            <a:r>
              <a:rPr lang="sv-SE" dirty="0"/>
              <a:t> är bra på att lagra energi. Ett </a:t>
            </a:r>
            <a:r>
              <a:rPr lang="sv-SE" dirty="0" err="1"/>
              <a:t>litiumjonbatteri</a:t>
            </a:r>
            <a:r>
              <a:rPr lang="sv-SE" dirty="0"/>
              <a:t> som väger 1 kg kan lagra ca 150Wh, ett nickel-</a:t>
            </a:r>
            <a:r>
              <a:rPr lang="sv-SE" dirty="0" err="1"/>
              <a:t>hydrid</a:t>
            </a:r>
            <a:r>
              <a:rPr lang="sv-SE" dirty="0"/>
              <a:t>-batteri 100Wh och ett blybatteri ca 25Wh. De kan också laddas utan att först behöva vara helt urladdade. För en elbil är det en viktig egenskap.</a:t>
            </a:r>
          </a:p>
          <a:p>
            <a:r>
              <a:rPr lang="sv-SE" dirty="0"/>
              <a:t>Självurladdningen är jämfört med andra batterityper låg. Endast ca 5% per månad går förlorad. </a:t>
            </a:r>
          </a:p>
          <a:p>
            <a:r>
              <a:rPr lang="sv-SE" dirty="0"/>
              <a:t>Dessutom kan </a:t>
            </a:r>
            <a:r>
              <a:rPr lang="sv-SE" dirty="0" err="1"/>
              <a:t>litiumjonbatterier</a:t>
            </a:r>
            <a:r>
              <a:rPr lang="sv-SE" dirty="0"/>
              <a:t> laddas upp till flera tusen </a:t>
            </a:r>
            <a:r>
              <a:rPr lang="sv-SE" dirty="0" err="1"/>
              <a:t>laddtillfällen</a:t>
            </a:r>
            <a:r>
              <a:rPr lang="sv-SE" dirty="0"/>
              <a:t> (cykler). </a:t>
            </a:r>
            <a:r>
              <a:rPr lang="sv-SE" dirty="0" err="1"/>
              <a:t>För</a:t>
            </a:r>
            <a:r>
              <a:rPr lang="sv-SE" dirty="0"/>
              <a:t> en elbil som brukas ”normalt” motsvarar det en </a:t>
            </a:r>
            <a:r>
              <a:rPr lang="sv-SE" dirty="0" err="1"/>
              <a:t>livslängd</a:t>
            </a:r>
            <a:r>
              <a:rPr lang="sv-SE" dirty="0"/>
              <a:t> för batteripaketet </a:t>
            </a:r>
            <a:r>
              <a:rPr lang="sv-SE" dirty="0" err="1"/>
              <a:t>pa</a:t>
            </a:r>
            <a:r>
              <a:rPr lang="sv-SE" dirty="0"/>
              <a:t>̊ ca 15 </a:t>
            </a:r>
            <a:r>
              <a:rPr lang="sv-SE" dirty="0" err="1"/>
              <a:t>år</a:t>
            </a:r>
            <a:r>
              <a:rPr lang="sv-SE" dirty="0"/>
              <a:t>. </a:t>
            </a:r>
          </a:p>
          <a:p>
            <a:endParaRPr lang="sv-SE" dirty="0"/>
          </a:p>
        </p:txBody>
      </p:sp>
      <p:sp>
        <p:nvSpPr>
          <p:cNvPr id="2" name="Rubrik 1"/>
          <p:cNvSpPr>
            <a:spLocks noGrp="1"/>
          </p:cNvSpPr>
          <p:nvPr>
            <p:ph type="title"/>
          </p:nvPr>
        </p:nvSpPr>
        <p:spPr/>
        <p:txBody>
          <a:bodyPr/>
          <a:lstStyle/>
          <a:p>
            <a:r>
              <a:rPr lang="sv-SE" dirty="0" err="1"/>
              <a:t>Litiumjonbatteri</a:t>
            </a:r>
            <a:endParaRPr lang="sv-SE" dirty="0"/>
          </a:p>
        </p:txBody>
      </p:sp>
      <p:sp>
        <p:nvSpPr>
          <p:cNvPr id="4" name="Text Placeholder 3">
            <a:extLst>
              <a:ext uri="{FF2B5EF4-FFF2-40B4-BE49-F238E27FC236}">
                <a16:creationId xmlns:a16="http://schemas.microsoft.com/office/drawing/2014/main" id="{79B91DF2-6FFC-0242-96CE-92464B59616D}"/>
              </a:ext>
            </a:extLst>
          </p:cNvPr>
          <p:cNvSpPr>
            <a:spLocks noGrp="1"/>
          </p:cNvSpPr>
          <p:nvPr>
            <p:ph type="body" sz="quarter" idx="10"/>
          </p:nvPr>
        </p:nvSpPr>
        <p:spPr/>
        <p:txBody>
          <a:bodyPr>
            <a:normAutofit lnSpcReduction="10000"/>
          </a:bodyPr>
          <a:lstStyle/>
          <a:p>
            <a:r>
              <a:rPr lang="en-SE" dirty="0"/>
              <a:t>3 Batteriteknik</a:t>
            </a:r>
          </a:p>
          <a:p>
            <a:endParaRPr lang="en-SE" dirty="0"/>
          </a:p>
        </p:txBody>
      </p:sp>
      <p:pic>
        <p:nvPicPr>
          <p:cNvPr id="11" name="Picture 10"/>
          <p:cNvPicPr/>
          <p:nvPr/>
        </p:nvPicPr>
        <p:blipFill rotWithShape="1">
          <a:blip r:embed="rId3" cstate="print">
            <a:extLst>
              <a:ext uri="{28A0092B-C50C-407E-A947-70E740481C1C}">
                <a14:useLocalDpi xmlns:a14="http://schemas.microsoft.com/office/drawing/2010/main" val="0"/>
              </a:ext>
            </a:extLst>
          </a:blip>
          <a:srcRect l="16664" t="6565" r="15087" b="15470"/>
          <a:stretch/>
        </p:blipFill>
        <p:spPr bwMode="auto">
          <a:xfrm>
            <a:off x="5197677" y="1195387"/>
            <a:ext cx="4206084" cy="3602523"/>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8D00A5FF-8356-1844-BCAA-A9C0EA80F6A2}"/>
              </a:ext>
            </a:extLst>
          </p:cNvPr>
          <p:cNvSpPr>
            <a:spLocks noGrp="1"/>
          </p:cNvSpPr>
          <p:nvPr>
            <p:ph type="sldNum" sz="quarter" idx="13"/>
          </p:nvPr>
        </p:nvSpPr>
        <p:spPr/>
        <p:txBody>
          <a:bodyPr/>
          <a:lstStyle/>
          <a:p>
            <a:fld id="{5818BEF9-6AEC-154B-B50F-057E6E327BFC}" type="slidenum">
              <a:rPr lang="en-SE" smtClean="0"/>
              <a:t>24</a:t>
            </a:fld>
            <a:endParaRPr lang="en-SE" dirty="0"/>
          </a:p>
        </p:txBody>
      </p:sp>
    </p:spTree>
    <p:extLst>
      <p:ext uri="{BB962C8B-B14F-4D97-AF65-F5344CB8AC3E}">
        <p14:creationId xmlns:p14="http://schemas.microsoft.com/office/powerpoint/2010/main" val="2355148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7882D2A-F0E6-A34B-A98B-4A8D274C9409}"/>
              </a:ext>
            </a:extLst>
          </p:cNvPr>
          <p:cNvSpPr>
            <a:spLocks noGrp="1"/>
          </p:cNvSpPr>
          <p:nvPr>
            <p:ph idx="1"/>
          </p:nvPr>
        </p:nvSpPr>
        <p:spPr>
          <a:xfrm>
            <a:off x="392113" y="1275911"/>
            <a:ext cx="4857619" cy="5070914"/>
          </a:xfrm>
        </p:spPr>
        <p:txBody>
          <a:bodyPr/>
          <a:lstStyle/>
          <a:p>
            <a:r>
              <a:rPr lang="sv-SE" dirty="0"/>
              <a:t>Likt blybatteriet </a:t>
            </a:r>
            <a:r>
              <a:rPr lang="sv-SE" dirty="0" err="1"/>
              <a:t>består</a:t>
            </a:r>
            <a:r>
              <a:rPr lang="sv-SE" dirty="0"/>
              <a:t> </a:t>
            </a:r>
            <a:r>
              <a:rPr lang="sv-SE" dirty="0" err="1"/>
              <a:t>litiumjon</a:t>
            </a:r>
            <a:r>
              <a:rPr lang="sv-SE" dirty="0"/>
              <a:t>-batteriets celler av </a:t>
            </a:r>
            <a:r>
              <a:rPr lang="sv-SE" dirty="0" err="1"/>
              <a:t>tva</a:t>
            </a:r>
            <a:r>
              <a:rPr lang="sv-SE" dirty="0"/>
              <a:t>̊ </a:t>
            </a:r>
            <a:r>
              <a:rPr lang="sv-SE" dirty="0" err="1"/>
              <a:t>från</a:t>
            </a:r>
            <a:r>
              <a:rPr lang="sv-SE" dirty="0"/>
              <a:t> varandra isolerade elektroder inneslutna i ett </a:t>
            </a:r>
            <a:r>
              <a:rPr lang="sv-SE" dirty="0" err="1"/>
              <a:t>kärl</a:t>
            </a:r>
            <a:r>
              <a:rPr lang="sv-SE" dirty="0"/>
              <a:t> fyllt med en elektrolyt. Varje cell har vanligen en </a:t>
            </a:r>
            <a:r>
              <a:rPr lang="sv-SE" dirty="0" err="1"/>
              <a:t>spänning</a:t>
            </a:r>
            <a:r>
              <a:rPr lang="sv-SE" dirty="0"/>
              <a:t> </a:t>
            </a:r>
            <a:r>
              <a:rPr lang="sv-SE" dirty="0" err="1"/>
              <a:t>pa</a:t>
            </a:r>
            <a:r>
              <a:rPr lang="sv-SE" dirty="0"/>
              <a:t>̊ ca 4V. Genom att koppla cellerna i serie </a:t>
            </a:r>
            <a:r>
              <a:rPr lang="sv-SE" dirty="0" err="1"/>
              <a:t>uppnås</a:t>
            </a:r>
            <a:r>
              <a:rPr lang="sv-SE" dirty="0"/>
              <a:t> den </a:t>
            </a:r>
            <a:r>
              <a:rPr lang="sv-SE" dirty="0" err="1"/>
              <a:t>spänning</a:t>
            </a:r>
            <a:r>
              <a:rPr lang="sv-SE" dirty="0"/>
              <a:t> en produkt </a:t>
            </a:r>
            <a:r>
              <a:rPr lang="sv-SE" dirty="0" err="1"/>
              <a:t>kräver</a:t>
            </a:r>
            <a:r>
              <a:rPr lang="sv-SE" dirty="0"/>
              <a:t>. </a:t>
            </a:r>
            <a:r>
              <a:rPr lang="sv-SE" dirty="0" err="1"/>
              <a:t>För</a:t>
            </a:r>
            <a:r>
              <a:rPr lang="sv-SE" dirty="0"/>
              <a:t> en elbil som </a:t>
            </a:r>
            <a:r>
              <a:rPr lang="sv-SE" dirty="0" err="1"/>
              <a:t>kräver</a:t>
            </a:r>
            <a:r>
              <a:rPr lang="sv-SE" dirty="0"/>
              <a:t> </a:t>
            </a:r>
            <a:r>
              <a:rPr lang="sv-SE" dirty="0" err="1"/>
              <a:t>spänningen</a:t>
            </a:r>
            <a:r>
              <a:rPr lang="sv-SE" dirty="0"/>
              <a:t> 400V </a:t>
            </a:r>
            <a:r>
              <a:rPr lang="sv-SE" dirty="0" err="1"/>
              <a:t>för</a:t>
            </a:r>
            <a:r>
              <a:rPr lang="sv-SE" dirty="0"/>
              <a:t> att driva motorn </a:t>
            </a:r>
            <a:r>
              <a:rPr lang="sv-SE" dirty="0" err="1"/>
              <a:t>krävs</a:t>
            </a:r>
            <a:r>
              <a:rPr lang="sv-SE" dirty="0"/>
              <a:t> att upp emot 100 celler kopplas i serie </a:t>
            </a:r>
            <a:r>
              <a:rPr lang="sv-SE" dirty="0" err="1"/>
              <a:t>för</a:t>
            </a:r>
            <a:r>
              <a:rPr lang="sv-SE" dirty="0"/>
              <a:t> ett  ”batteripack”. </a:t>
            </a:r>
          </a:p>
          <a:p>
            <a:r>
              <a:rPr lang="sv-SE" dirty="0" err="1"/>
              <a:t>För</a:t>
            </a:r>
            <a:r>
              <a:rPr lang="sv-SE" dirty="0"/>
              <a:t> att vara som mest effektiva ska cellernas temperatur vara mellan ca +20°C och +35°C och </a:t>
            </a:r>
            <a:r>
              <a:rPr lang="sv-SE" dirty="0" err="1"/>
              <a:t>spänningen</a:t>
            </a:r>
            <a:r>
              <a:rPr lang="sv-SE" dirty="0"/>
              <a:t> vara mellan ca 2,8V – 4,1V, ganska </a:t>
            </a:r>
            <a:r>
              <a:rPr lang="sv-SE" dirty="0" err="1"/>
              <a:t>snäva</a:t>
            </a:r>
            <a:r>
              <a:rPr lang="sv-SE" dirty="0"/>
              <a:t> toleranser. </a:t>
            </a:r>
            <a:r>
              <a:rPr lang="sv-SE" dirty="0" err="1"/>
              <a:t>För</a:t>
            </a:r>
            <a:r>
              <a:rPr lang="sv-SE" dirty="0"/>
              <a:t> batterier i ”stora installationer” tex elbilar, </a:t>
            </a:r>
            <a:r>
              <a:rPr lang="sv-SE" dirty="0" err="1"/>
              <a:t>krävs</a:t>
            </a:r>
            <a:r>
              <a:rPr lang="sv-SE" dirty="0"/>
              <a:t> </a:t>
            </a:r>
            <a:r>
              <a:rPr lang="sv-SE" dirty="0" err="1"/>
              <a:t>därför</a:t>
            </a:r>
            <a:r>
              <a:rPr lang="sv-SE" dirty="0"/>
              <a:t> att varje cell </a:t>
            </a:r>
            <a:r>
              <a:rPr lang="sv-SE" dirty="0" err="1"/>
              <a:t>övervakas</a:t>
            </a:r>
            <a:r>
              <a:rPr lang="sv-SE" dirty="0"/>
              <a:t> med avseende </a:t>
            </a:r>
            <a:r>
              <a:rPr lang="sv-SE" dirty="0" err="1"/>
              <a:t>pa</a:t>
            </a:r>
            <a:r>
              <a:rPr lang="sv-SE" dirty="0"/>
              <a:t>̊ </a:t>
            </a:r>
            <a:r>
              <a:rPr lang="sv-SE" dirty="0" err="1"/>
              <a:t>både</a:t>
            </a:r>
            <a:r>
              <a:rPr lang="sv-SE" dirty="0"/>
              <a:t> temperatur, </a:t>
            </a:r>
            <a:r>
              <a:rPr lang="sv-SE" dirty="0" err="1"/>
              <a:t>spänning</a:t>
            </a:r>
            <a:r>
              <a:rPr lang="sv-SE" dirty="0"/>
              <a:t> och </a:t>
            </a:r>
            <a:r>
              <a:rPr lang="sv-SE" dirty="0" err="1"/>
              <a:t>även</a:t>
            </a:r>
            <a:r>
              <a:rPr lang="sv-SE" dirty="0"/>
              <a:t> </a:t>
            </a:r>
            <a:r>
              <a:rPr lang="sv-SE" dirty="0" err="1"/>
              <a:t>strömförbrukning</a:t>
            </a:r>
            <a:r>
              <a:rPr lang="sv-SE" dirty="0"/>
              <a:t>, </a:t>
            </a:r>
            <a:r>
              <a:rPr lang="sv-SE" dirty="0" err="1"/>
              <a:t>både</a:t>
            </a:r>
            <a:r>
              <a:rPr lang="sv-SE" dirty="0"/>
              <a:t> vid drift (urladdning) och laddning. Beroende </a:t>
            </a:r>
            <a:r>
              <a:rPr lang="sv-SE" dirty="0" err="1"/>
              <a:t>pa</a:t>
            </a:r>
            <a:r>
              <a:rPr lang="sv-SE" dirty="0"/>
              <a:t>̊ installation finns olika strategier </a:t>
            </a:r>
            <a:r>
              <a:rPr lang="sv-SE" dirty="0" err="1"/>
              <a:t>för</a:t>
            </a:r>
            <a:r>
              <a:rPr lang="sv-SE" dirty="0"/>
              <a:t> att </a:t>
            </a:r>
            <a:r>
              <a:rPr lang="sv-SE" dirty="0" err="1"/>
              <a:t>hålla</a:t>
            </a:r>
            <a:r>
              <a:rPr lang="sv-SE" dirty="0"/>
              <a:t> temperatur, </a:t>
            </a:r>
            <a:r>
              <a:rPr lang="sv-SE" dirty="0" err="1"/>
              <a:t>spänning</a:t>
            </a:r>
            <a:r>
              <a:rPr lang="sv-SE" dirty="0"/>
              <a:t> och </a:t>
            </a:r>
            <a:r>
              <a:rPr lang="sv-SE" dirty="0" err="1"/>
              <a:t>strömförbrukning</a:t>
            </a:r>
            <a:r>
              <a:rPr lang="sv-SE" dirty="0"/>
              <a:t> inom de givna toleranserna. </a:t>
            </a:r>
          </a:p>
          <a:p>
            <a:endParaRPr lang="sv-SE" dirty="0"/>
          </a:p>
        </p:txBody>
      </p:sp>
      <p:sp>
        <p:nvSpPr>
          <p:cNvPr id="4" name="Title 3">
            <a:extLst>
              <a:ext uri="{FF2B5EF4-FFF2-40B4-BE49-F238E27FC236}">
                <a16:creationId xmlns:a16="http://schemas.microsoft.com/office/drawing/2014/main" id="{B6488DD4-3DC6-7F47-8EFF-16D5E62157C4}"/>
              </a:ext>
            </a:extLst>
          </p:cNvPr>
          <p:cNvSpPr>
            <a:spLocks noGrp="1"/>
          </p:cNvSpPr>
          <p:nvPr>
            <p:ph type="title"/>
          </p:nvPr>
        </p:nvSpPr>
        <p:spPr/>
        <p:txBody>
          <a:bodyPr/>
          <a:lstStyle/>
          <a:p>
            <a:r>
              <a:rPr lang="sv-SE" dirty="0" err="1"/>
              <a:t>Litiumjonbatteri</a:t>
            </a:r>
            <a:endParaRPr lang="en-SE" dirty="0"/>
          </a:p>
        </p:txBody>
      </p:sp>
      <p:sp>
        <p:nvSpPr>
          <p:cNvPr id="6" name="Text Placeholder 5">
            <a:extLst>
              <a:ext uri="{FF2B5EF4-FFF2-40B4-BE49-F238E27FC236}">
                <a16:creationId xmlns:a16="http://schemas.microsoft.com/office/drawing/2014/main" id="{495F34E2-7F57-2B44-9782-1B55FE284001}"/>
              </a:ext>
            </a:extLst>
          </p:cNvPr>
          <p:cNvSpPr>
            <a:spLocks noGrp="1"/>
          </p:cNvSpPr>
          <p:nvPr>
            <p:ph type="body" sz="quarter" idx="10"/>
          </p:nvPr>
        </p:nvSpPr>
        <p:spPr/>
        <p:txBody>
          <a:bodyPr>
            <a:normAutofit lnSpcReduction="10000"/>
          </a:bodyPr>
          <a:lstStyle/>
          <a:p>
            <a:r>
              <a:rPr lang="en-SE" dirty="0"/>
              <a:t>3 Batteriteknik</a:t>
            </a:r>
          </a:p>
          <a:p>
            <a:endParaRPr lang="en-SE" dirty="0"/>
          </a:p>
        </p:txBody>
      </p:sp>
      <p:pic>
        <p:nvPicPr>
          <p:cNvPr id="8" name="Picture 7">
            <a:extLst>
              <a:ext uri="{FF2B5EF4-FFF2-40B4-BE49-F238E27FC236}">
                <a16:creationId xmlns:a16="http://schemas.microsoft.com/office/drawing/2014/main" id="{AD74C57C-B5F6-C548-BF8E-70AC40DC76A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408685" y="1195388"/>
            <a:ext cx="4383460" cy="3286592"/>
          </a:xfrm>
          <a:prstGeom prst="rect">
            <a:avLst/>
          </a:prstGeom>
        </p:spPr>
      </p:pic>
      <p:graphicFrame>
        <p:nvGraphicFramePr>
          <p:cNvPr id="9" name="Table 8">
            <a:extLst>
              <a:ext uri="{FF2B5EF4-FFF2-40B4-BE49-F238E27FC236}">
                <a16:creationId xmlns:a16="http://schemas.microsoft.com/office/drawing/2014/main" id="{BF684790-199B-BC47-AC12-D13E34992557}"/>
              </a:ext>
            </a:extLst>
          </p:cNvPr>
          <p:cNvGraphicFramePr>
            <a:graphicFrameLocks noGrp="1"/>
          </p:cNvGraphicFramePr>
          <p:nvPr>
            <p:extLst>
              <p:ext uri="{D42A27DB-BD31-4B8C-83A1-F6EECF244321}">
                <p14:modId xmlns:p14="http://schemas.microsoft.com/office/powerpoint/2010/main" val="3381140811"/>
              </p:ext>
            </p:extLst>
          </p:nvPr>
        </p:nvGraphicFramePr>
        <p:xfrm>
          <a:off x="5487341" y="4738963"/>
          <a:ext cx="4194250" cy="1211581"/>
        </p:xfrm>
        <a:graphic>
          <a:graphicData uri="http://schemas.openxmlformats.org/drawingml/2006/table">
            <a:tbl>
              <a:tblPr>
                <a:tableStyleId>{5C22544A-7EE6-4342-B048-85BDC9FD1C3A}</a:tableStyleId>
              </a:tblPr>
              <a:tblGrid>
                <a:gridCol w="199807">
                  <a:extLst>
                    <a:ext uri="{9D8B030D-6E8A-4147-A177-3AD203B41FA5}">
                      <a16:colId xmlns:a16="http://schemas.microsoft.com/office/drawing/2014/main" val="777393863"/>
                    </a:ext>
                  </a:extLst>
                </a:gridCol>
                <a:gridCol w="1897318">
                  <a:extLst>
                    <a:ext uri="{9D8B030D-6E8A-4147-A177-3AD203B41FA5}">
                      <a16:colId xmlns:a16="http://schemas.microsoft.com/office/drawing/2014/main" val="3615666187"/>
                    </a:ext>
                  </a:extLst>
                </a:gridCol>
                <a:gridCol w="199807">
                  <a:extLst>
                    <a:ext uri="{9D8B030D-6E8A-4147-A177-3AD203B41FA5}">
                      <a16:colId xmlns:a16="http://schemas.microsoft.com/office/drawing/2014/main" val="1729695975"/>
                    </a:ext>
                  </a:extLst>
                </a:gridCol>
                <a:gridCol w="1897318">
                  <a:extLst>
                    <a:ext uri="{9D8B030D-6E8A-4147-A177-3AD203B41FA5}">
                      <a16:colId xmlns:a16="http://schemas.microsoft.com/office/drawing/2014/main" val="3627035525"/>
                    </a:ext>
                  </a:extLst>
                </a:gridCol>
              </a:tblGrid>
              <a:tr h="0">
                <a:tc>
                  <a:txBody>
                    <a:bodyPr/>
                    <a:lstStyle/>
                    <a:p>
                      <a:pPr>
                        <a:lnSpc>
                          <a:spcPct val="107000"/>
                        </a:lnSpc>
                        <a:spcAft>
                          <a:spcPts val="300"/>
                        </a:spcAft>
                      </a:pPr>
                      <a:r>
                        <a:rPr lang="en-SE" sz="1100">
                          <a:effectLst/>
                        </a:rPr>
                        <a:t>1</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dirty="0">
                          <a:effectLst/>
                        </a:rPr>
                        <a:t>-35</a:t>
                      </a:r>
                      <a:r>
                        <a:rPr lang="en-SE" sz="1100" dirty="0">
                          <a:effectLst/>
                          <a:sym typeface="Symbol" pitchFamily="2" charset="2"/>
                        </a:rPr>
                        <a:t></a:t>
                      </a:r>
                      <a:r>
                        <a:rPr lang="en-SE" sz="1100" dirty="0">
                          <a:effectLst/>
                        </a:rPr>
                        <a:t>C till +15</a:t>
                      </a:r>
                      <a:r>
                        <a:rPr lang="en-SE" sz="1100" dirty="0">
                          <a:effectLst/>
                          <a:sym typeface="Symbol" pitchFamily="2" charset="2"/>
                        </a:rPr>
                        <a:t></a:t>
                      </a:r>
                      <a:r>
                        <a:rPr lang="en-SE" sz="1100" dirty="0">
                          <a:effectLst/>
                        </a:rPr>
                        <a:t>C</a:t>
                      </a:r>
                      <a:endParaRPr lang="en-S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2</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dirty="0">
                          <a:effectLst/>
                        </a:rPr>
                        <a:t>+15</a:t>
                      </a:r>
                      <a:r>
                        <a:rPr lang="en-SE" sz="1100" dirty="0">
                          <a:effectLst/>
                          <a:sym typeface="Symbol" pitchFamily="2" charset="2"/>
                        </a:rPr>
                        <a:t></a:t>
                      </a:r>
                      <a:r>
                        <a:rPr lang="en-SE" sz="1100" dirty="0">
                          <a:effectLst/>
                        </a:rPr>
                        <a:t>C till +25</a:t>
                      </a:r>
                      <a:r>
                        <a:rPr lang="en-SE" sz="1100" dirty="0">
                          <a:effectLst/>
                          <a:sym typeface="Symbol" pitchFamily="2" charset="2"/>
                        </a:rPr>
                        <a:t></a:t>
                      </a:r>
                      <a:r>
                        <a:rPr lang="en-SE" sz="1100" dirty="0">
                          <a:effectLst/>
                        </a:rPr>
                        <a:t>C</a:t>
                      </a:r>
                      <a:endParaRPr lang="en-S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9231638"/>
                  </a:ext>
                </a:extLst>
              </a:tr>
              <a:tr h="0">
                <a:tc>
                  <a:txBody>
                    <a:bodyPr/>
                    <a:lstStyle/>
                    <a:p>
                      <a:pPr>
                        <a:lnSpc>
                          <a:spcPct val="107000"/>
                        </a:lnSpc>
                        <a:spcAft>
                          <a:spcPts val="300"/>
                        </a:spcAft>
                      </a:pPr>
                      <a:r>
                        <a:rPr lang="en-SE" sz="1100">
                          <a:effectLst/>
                        </a:rPr>
                        <a:t>3</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dirty="0">
                          <a:effectLst/>
                        </a:rPr>
                        <a:t>+25</a:t>
                      </a:r>
                      <a:r>
                        <a:rPr lang="en-SE" sz="1100" dirty="0">
                          <a:effectLst/>
                          <a:sym typeface="Symbol" pitchFamily="2" charset="2"/>
                        </a:rPr>
                        <a:t></a:t>
                      </a:r>
                      <a:r>
                        <a:rPr lang="en-SE" sz="1100" dirty="0">
                          <a:effectLst/>
                        </a:rPr>
                        <a:t>C till +32</a:t>
                      </a:r>
                      <a:r>
                        <a:rPr lang="en-SE" sz="1100" dirty="0">
                          <a:effectLst/>
                          <a:sym typeface="Symbol" pitchFamily="2" charset="2"/>
                        </a:rPr>
                        <a:t></a:t>
                      </a:r>
                      <a:r>
                        <a:rPr lang="en-SE" sz="1100" dirty="0">
                          <a:effectLst/>
                        </a:rPr>
                        <a:t>C</a:t>
                      </a:r>
                      <a:endParaRPr lang="en-S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4</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dirty="0">
                          <a:effectLst/>
                        </a:rPr>
                        <a:t>+32</a:t>
                      </a:r>
                      <a:r>
                        <a:rPr lang="en-SE" sz="1100" dirty="0">
                          <a:effectLst/>
                          <a:sym typeface="Symbol" pitchFamily="2" charset="2"/>
                        </a:rPr>
                        <a:t></a:t>
                      </a:r>
                      <a:r>
                        <a:rPr lang="en-SE" sz="1100" dirty="0">
                          <a:effectLst/>
                        </a:rPr>
                        <a:t>C till +35</a:t>
                      </a:r>
                      <a:r>
                        <a:rPr lang="en-SE" sz="1100" dirty="0">
                          <a:effectLst/>
                          <a:sym typeface="Symbol" pitchFamily="2" charset="2"/>
                        </a:rPr>
                        <a:t></a:t>
                      </a:r>
                      <a:r>
                        <a:rPr lang="en-SE" sz="1100" dirty="0">
                          <a:effectLst/>
                        </a:rPr>
                        <a:t>C</a:t>
                      </a:r>
                      <a:endParaRPr lang="en-S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10482228"/>
                  </a:ext>
                </a:extLst>
              </a:tr>
              <a:tr h="0">
                <a:tc>
                  <a:txBody>
                    <a:bodyPr/>
                    <a:lstStyle/>
                    <a:p>
                      <a:pPr>
                        <a:lnSpc>
                          <a:spcPct val="107000"/>
                        </a:lnSpc>
                        <a:spcAft>
                          <a:spcPts val="300"/>
                        </a:spcAft>
                      </a:pPr>
                      <a:r>
                        <a:rPr lang="en-SE" sz="1100">
                          <a:effectLst/>
                        </a:rPr>
                        <a:t>5</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dirty="0">
                          <a:effectLst/>
                        </a:rPr>
                        <a:t>+35</a:t>
                      </a:r>
                      <a:r>
                        <a:rPr lang="en-SE" sz="1100" dirty="0">
                          <a:effectLst/>
                          <a:sym typeface="Symbol" pitchFamily="2" charset="2"/>
                        </a:rPr>
                        <a:t></a:t>
                      </a:r>
                      <a:r>
                        <a:rPr lang="en-SE" sz="1100" dirty="0">
                          <a:effectLst/>
                        </a:rPr>
                        <a:t>C till +50</a:t>
                      </a:r>
                      <a:r>
                        <a:rPr lang="en-SE" sz="1100" dirty="0">
                          <a:effectLst/>
                          <a:sym typeface="Symbol" pitchFamily="2" charset="2"/>
                        </a:rPr>
                        <a:t></a:t>
                      </a:r>
                      <a:r>
                        <a:rPr lang="en-SE" sz="1100" dirty="0">
                          <a:effectLst/>
                        </a:rPr>
                        <a:t>C</a:t>
                      </a:r>
                      <a:endParaRPr lang="en-S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6</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dirty="0">
                          <a:effectLst/>
                        </a:rPr>
                        <a:t>+50</a:t>
                      </a:r>
                      <a:r>
                        <a:rPr lang="en-SE" sz="1100" dirty="0">
                          <a:effectLst/>
                          <a:sym typeface="Symbol" pitchFamily="2" charset="2"/>
                        </a:rPr>
                        <a:t></a:t>
                      </a:r>
                      <a:r>
                        <a:rPr lang="en-SE" sz="1100" dirty="0">
                          <a:effectLst/>
                        </a:rPr>
                        <a:t>C till +55</a:t>
                      </a:r>
                      <a:r>
                        <a:rPr lang="en-SE" sz="1100" dirty="0">
                          <a:effectLst/>
                          <a:sym typeface="Symbol" pitchFamily="2" charset="2"/>
                        </a:rPr>
                        <a:t></a:t>
                      </a:r>
                      <a:r>
                        <a:rPr lang="en-SE" sz="1100" dirty="0">
                          <a:effectLst/>
                        </a:rPr>
                        <a:t>C</a:t>
                      </a:r>
                      <a:endParaRPr lang="en-S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00588770"/>
                  </a:ext>
                </a:extLst>
              </a:tr>
              <a:tr h="0">
                <a:tc>
                  <a:txBody>
                    <a:bodyPr/>
                    <a:lstStyle/>
                    <a:p>
                      <a:pPr>
                        <a:lnSpc>
                          <a:spcPct val="107000"/>
                        </a:lnSpc>
                        <a:spcAft>
                          <a:spcPts val="300"/>
                        </a:spcAft>
                      </a:pPr>
                      <a:r>
                        <a:rPr lang="en-SE" sz="1100">
                          <a:effectLst/>
                        </a:rPr>
                        <a:t>7</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Temperaturaxel och nollaxel för effektuttag och effektintag</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8</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Gränsvärde -35</a:t>
                      </a:r>
                      <a:r>
                        <a:rPr lang="en-SE" sz="1100">
                          <a:effectLst/>
                          <a:sym typeface="Symbol" pitchFamily="2" charset="2"/>
                        </a:rPr>
                        <a:t></a:t>
                      </a:r>
                      <a:r>
                        <a:rPr lang="en-SE" sz="1100">
                          <a:effectLst/>
                        </a:rPr>
                        <a:t>C</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96580661"/>
                  </a:ext>
                </a:extLst>
              </a:tr>
              <a:tr h="0">
                <a:tc>
                  <a:txBody>
                    <a:bodyPr/>
                    <a:lstStyle/>
                    <a:p>
                      <a:pPr>
                        <a:lnSpc>
                          <a:spcPct val="107000"/>
                        </a:lnSpc>
                        <a:spcAft>
                          <a:spcPts val="300"/>
                        </a:spcAft>
                      </a:pPr>
                      <a:r>
                        <a:rPr lang="en-SE" sz="1100">
                          <a:effectLst/>
                        </a:rPr>
                        <a:t>A</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dirty="0">
                          <a:effectLst/>
                        </a:rPr>
                        <a:t>Maximalt kontinuerligt effektuttag (drift)</a:t>
                      </a:r>
                      <a:endParaRPr lang="en-S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B</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300"/>
                        </a:spcAft>
                      </a:pPr>
                      <a:r>
                        <a:rPr lang="en-SE" sz="1100" dirty="0">
                          <a:effectLst/>
                        </a:rPr>
                        <a:t>Maximalt kontinuerligt effektintag (laddning)</a:t>
                      </a:r>
                      <a:endParaRPr lang="en-S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9551093"/>
                  </a:ext>
                </a:extLst>
              </a:tr>
            </a:tbl>
          </a:graphicData>
        </a:graphic>
      </p:graphicFrame>
      <p:sp>
        <p:nvSpPr>
          <p:cNvPr id="2" name="Slide Number Placeholder 1">
            <a:extLst>
              <a:ext uri="{FF2B5EF4-FFF2-40B4-BE49-F238E27FC236}">
                <a16:creationId xmlns:a16="http://schemas.microsoft.com/office/drawing/2014/main" id="{607AC92C-F285-3F4C-B345-D123A0A46039}"/>
              </a:ext>
            </a:extLst>
          </p:cNvPr>
          <p:cNvSpPr>
            <a:spLocks noGrp="1"/>
          </p:cNvSpPr>
          <p:nvPr>
            <p:ph type="sldNum" sz="quarter" idx="13"/>
          </p:nvPr>
        </p:nvSpPr>
        <p:spPr/>
        <p:txBody>
          <a:bodyPr/>
          <a:lstStyle/>
          <a:p>
            <a:fld id="{5818BEF9-6AEC-154B-B50F-057E6E327BFC}" type="slidenum">
              <a:rPr lang="en-SE" smtClean="0"/>
              <a:t>25</a:t>
            </a:fld>
            <a:endParaRPr lang="en-SE" dirty="0"/>
          </a:p>
        </p:txBody>
      </p:sp>
    </p:spTree>
    <p:extLst>
      <p:ext uri="{BB962C8B-B14F-4D97-AF65-F5344CB8AC3E}">
        <p14:creationId xmlns:p14="http://schemas.microsoft.com/office/powerpoint/2010/main" val="1293341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B3258D2-9230-D84C-A60E-BDBAF84D0708}"/>
              </a:ext>
            </a:extLst>
          </p:cNvPr>
          <p:cNvSpPr>
            <a:spLocks noGrp="1"/>
          </p:cNvSpPr>
          <p:nvPr>
            <p:ph idx="1"/>
          </p:nvPr>
        </p:nvSpPr>
        <p:spPr>
          <a:xfrm>
            <a:off x="392114" y="1275911"/>
            <a:ext cx="6385204" cy="5070914"/>
          </a:xfrm>
        </p:spPr>
        <p:txBody>
          <a:bodyPr>
            <a:normAutofit lnSpcReduction="10000"/>
          </a:bodyPr>
          <a:lstStyle/>
          <a:p>
            <a:r>
              <a:rPr lang="sv-SE" dirty="0"/>
              <a:t>Batterier med litiumceller är den vanligaste batteritypen för konsumentprodukter (smartphones, PC, läsplattor </a:t>
            </a:r>
            <a:r>
              <a:rPr lang="sv-SE" dirty="0" err="1"/>
              <a:t>etc</a:t>
            </a:r>
            <a:r>
              <a:rPr lang="sv-SE" dirty="0"/>
              <a:t>), och elfordon. Tillverkningen kräver hög renhet, men ibland uppstår fel som kan leda till så kallat cellhaveri. Resultatet är överhettning, brand eller explosion. Litiumbatterier klassas därför som farligt gods. </a:t>
            </a:r>
          </a:p>
          <a:p>
            <a:r>
              <a:rPr lang="sv-SE" dirty="0"/>
              <a:t>Cellhaveri kan uppstå genom inre kortslutning eller yttre kortslutning. Inre kortslutning beror oftast på tillverkningsfel. </a:t>
            </a:r>
          </a:p>
          <a:p>
            <a:r>
              <a:rPr lang="sv-SE" b="1" dirty="0"/>
              <a:t>Åtgärder vid brand eller överhettning:</a:t>
            </a:r>
          </a:p>
          <a:p>
            <a:pPr marL="285750" indent="-285750">
              <a:buFont typeface="Arial" panose="020B0604020202020204" pitchFamily="34" charset="0"/>
              <a:buChar char="•"/>
            </a:pPr>
            <a:r>
              <a:rPr lang="sv-SE" dirty="0"/>
              <a:t>Transportera batteriet till en </a:t>
            </a:r>
            <a:r>
              <a:rPr lang="sv-SE" dirty="0" err="1"/>
              <a:t>säker</a:t>
            </a:r>
            <a:r>
              <a:rPr lang="sv-SE" dirty="0"/>
              <a:t> plats utomhus och </a:t>
            </a:r>
            <a:r>
              <a:rPr lang="sv-SE" dirty="0" err="1"/>
              <a:t>låt</a:t>
            </a:r>
            <a:r>
              <a:rPr lang="sv-SE" dirty="0"/>
              <a:t> det brinna upp. </a:t>
            </a:r>
            <a:r>
              <a:rPr lang="sv-SE" dirty="0" err="1"/>
              <a:t>Är</a:t>
            </a:r>
            <a:r>
              <a:rPr lang="sv-SE" dirty="0"/>
              <a:t> det inte </a:t>
            </a:r>
            <a:r>
              <a:rPr lang="sv-SE" dirty="0" err="1"/>
              <a:t>möjligt</a:t>
            </a:r>
            <a:r>
              <a:rPr lang="sv-SE" dirty="0"/>
              <a:t> ska batteriet kylas med rikliga </a:t>
            </a:r>
            <a:r>
              <a:rPr lang="sv-SE" dirty="0" err="1"/>
              <a:t>mängder</a:t>
            </a:r>
            <a:r>
              <a:rPr lang="sv-SE" dirty="0"/>
              <a:t> vatten. </a:t>
            </a:r>
          </a:p>
          <a:p>
            <a:pPr marL="285750" indent="-285750">
              <a:buFont typeface="Arial" panose="020B0604020202020204" pitchFamily="34" charset="0"/>
              <a:buChar char="•"/>
            </a:pPr>
            <a:r>
              <a:rPr lang="sv-SE" dirty="0"/>
              <a:t>Litiumceller </a:t>
            </a:r>
            <a:r>
              <a:rPr lang="sv-SE" dirty="0" err="1"/>
              <a:t>innehåller</a:t>
            </a:r>
            <a:r>
              <a:rPr lang="sv-SE" dirty="0"/>
              <a:t> 3-5 </a:t>
            </a:r>
            <a:r>
              <a:rPr lang="sv-SE" dirty="0" err="1"/>
              <a:t>gånger</a:t>
            </a:r>
            <a:r>
              <a:rPr lang="sv-SE" dirty="0"/>
              <a:t> mer energi (kemisk) </a:t>
            </a:r>
            <a:r>
              <a:rPr lang="sv-SE" dirty="0" err="1"/>
              <a:t>än</a:t>
            </a:r>
            <a:r>
              <a:rPr lang="sv-SE" dirty="0"/>
              <a:t> det kan lagra elektriskt. Litiumceller </a:t>
            </a:r>
            <a:r>
              <a:rPr lang="sv-SE" dirty="0" err="1"/>
              <a:t>är</a:t>
            </a:r>
            <a:r>
              <a:rPr lang="sv-SE" dirty="0"/>
              <a:t> mycket </a:t>
            </a:r>
            <a:r>
              <a:rPr lang="sv-SE" dirty="0" err="1"/>
              <a:t>svåra</a:t>
            </a:r>
            <a:r>
              <a:rPr lang="sv-SE" dirty="0"/>
              <a:t> att </a:t>
            </a:r>
            <a:r>
              <a:rPr lang="sv-SE" dirty="0" err="1"/>
              <a:t>släcka</a:t>
            </a:r>
            <a:r>
              <a:rPr lang="sv-SE" dirty="0"/>
              <a:t> då de </a:t>
            </a:r>
            <a:r>
              <a:rPr lang="sv-SE" dirty="0" err="1"/>
              <a:t>själv</a:t>
            </a:r>
            <a:r>
              <a:rPr lang="sv-SE" dirty="0"/>
              <a:t> producerar syre till branden. </a:t>
            </a:r>
          </a:p>
          <a:p>
            <a:pPr marL="285750" indent="-285750">
              <a:buFont typeface="Arial" panose="020B0604020202020204" pitchFamily="34" charset="0"/>
              <a:buChar char="•"/>
            </a:pPr>
            <a:r>
              <a:rPr lang="sv-SE" dirty="0"/>
              <a:t>Vanliga pulver- eller </a:t>
            </a:r>
            <a:r>
              <a:rPr lang="sv-SE" dirty="0" err="1"/>
              <a:t>skumsläckare</a:t>
            </a:r>
            <a:r>
              <a:rPr lang="sv-SE" dirty="0"/>
              <a:t> kan </a:t>
            </a:r>
            <a:r>
              <a:rPr lang="sv-SE" dirty="0" err="1"/>
              <a:t>användas</a:t>
            </a:r>
            <a:r>
              <a:rPr lang="sv-SE" dirty="0"/>
              <a:t> vid brand i </a:t>
            </a:r>
            <a:r>
              <a:rPr lang="sv-SE" dirty="0" err="1"/>
              <a:t>sma</a:t>
            </a:r>
            <a:r>
              <a:rPr lang="sv-SE" dirty="0"/>
              <a:t>̊ batterier men rekommendationen </a:t>
            </a:r>
            <a:r>
              <a:rPr lang="sv-SE" dirty="0" err="1"/>
              <a:t>är</a:t>
            </a:r>
            <a:r>
              <a:rPr lang="sv-SE" dirty="0"/>
              <a:t> att </a:t>
            </a:r>
            <a:r>
              <a:rPr lang="sv-SE" dirty="0" err="1"/>
              <a:t>använda</a:t>
            </a:r>
            <a:r>
              <a:rPr lang="sv-SE" dirty="0"/>
              <a:t> rikligt med vatten vid </a:t>
            </a:r>
            <a:r>
              <a:rPr lang="sv-SE" dirty="0" err="1"/>
              <a:t>släckningsarbetet</a:t>
            </a:r>
            <a:r>
              <a:rPr lang="sv-SE" dirty="0"/>
              <a:t>. </a:t>
            </a:r>
          </a:p>
          <a:p>
            <a:endParaRPr lang="sv-SE" dirty="0"/>
          </a:p>
        </p:txBody>
      </p:sp>
      <p:sp>
        <p:nvSpPr>
          <p:cNvPr id="2" name="Rubrik 1"/>
          <p:cNvSpPr>
            <a:spLocks noGrp="1"/>
          </p:cNvSpPr>
          <p:nvPr>
            <p:ph type="title"/>
          </p:nvPr>
        </p:nvSpPr>
        <p:spPr/>
        <p:txBody>
          <a:bodyPr/>
          <a:lstStyle/>
          <a:p>
            <a:r>
              <a:rPr lang="sv-SE" dirty="0"/>
              <a:t>Säkerhet litiumceller/batterier</a:t>
            </a:r>
          </a:p>
        </p:txBody>
      </p:sp>
      <p:sp>
        <p:nvSpPr>
          <p:cNvPr id="6" name="Text Placeholder 5">
            <a:extLst>
              <a:ext uri="{FF2B5EF4-FFF2-40B4-BE49-F238E27FC236}">
                <a16:creationId xmlns:a16="http://schemas.microsoft.com/office/drawing/2014/main" id="{9FEA4745-AF4F-B349-AE53-372799F66E15}"/>
              </a:ext>
            </a:extLst>
          </p:cNvPr>
          <p:cNvSpPr>
            <a:spLocks noGrp="1"/>
          </p:cNvSpPr>
          <p:nvPr>
            <p:ph type="body" sz="quarter" idx="10"/>
          </p:nvPr>
        </p:nvSpPr>
        <p:spPr/>
        <p:txBody>
          <a:bodyPr>
            <a:normAutofit lnSpcReduction="10000"/>
          </a:bodyPr>
          <a:lstStyle/>
          <a:p>
            <a:r>
              <a:rPr lang="en-SE" dirty="0"/>
              <a:t>3 Batteriteknik</a:t>
            </a:r>
          </a:p>
          <a:p>
            <a:endParaRPr lang="en-SE" dirty="0"/>
          </a:p>
        </p:txBody>
      </p:sp>
      <p:grpSp>
        <p:nvGrpSpPr>
          <p:cNvPr id="17" name="Group 16">
            <a:extLst>
              <a:ext uri="{FF2B5EF4-FFF2-40B4-BE49-F238E27FC236}">
                <a16:creationId xmlns:a16="http://schemas.microsoft.com/office/drawing/2014/main" id="{73B5D5FF-BEA4-5248-A565-615369804D8F}"/>
              </a:ext>
            </a:extLst>
          </p:cNvPr>
          <p:cNvGrpSpPr/>
          <p:nvPr/>
        </p:nvGrpSpPr>
        <p:grpSpPr>
          <a:xfrm>
            <a:off x="6884896" y="1275911"/>
            <a:ext cx="2778462" cy="4247033"/>
            <a:chOff x="6841866" y="1275911"/>
            <a:chExt cx="2778462" cy="4247033"/>
          </a:xfrm>
        </p:grpSpPr>
        <p:pic>
          <p:nvPicPr>
            <p:cNvPr id="3" name="Picture 2"/>
            <p:cNvPicPr>
              <a:picLocks noChangeAspect="1"/>
            </p:cNvPicPr>
            <p:nvPr/>
          </p:nvPicPr>
          <p:blipFill rotWithShape="1">
            <a:blip r:embed="rId3"/>
            <a:srcRect l="23628" t="3449" r="56350" b="4557"/>
            <a:stretch/>
          </p:blipFill>
          <p:spPr>
            <a:xfrm>
              <a:off x="6841866" y="1275911"/>
              <a:ext cx="968188" cy="3727551"/>
            </a:xfrm>
            <a:prstGeom prst="rect">
              <a:avLst/>
            </a:prstGeom>
          </p:spPr>
        </p:pic>
        <p:sp>
          <p:nvSpPr>
            <p:cNvPr id="10" name="TextBox 9">
              <a:extLst>
                <a:ext uri="{FF2B5EF4-FFF2-40B4-BE49-F238E27FC236}">
                  <a16:creationId xmlns:a16="http://schemas.microsoft.com/office/drawing/2014/main" id="{F1FA41B6-6C04-0D4C-AA62-136690AC1775}"/>
                </a:ext>
              </a:extLst>
            </p:cNvPr>
            <p:cNvSpPr txBox="1"/>
            <p:nvPr/>
          </p:nvSpPr>
          <p:spPr>
            <a:xfrm>
              <a:off x="7032510" y="5245945"/>
              <a:ext cx="2391189" cy="276999"/>
            </a:xfrm>
            <a:prstGeom prst="rect">
              <a:avLst/>
            </a:prstGeom>
            <a:noFill/>
          </p:spPr>
          <p:txBody>
            <a:bodyPr wrap="none" lIns="0" rIns="90000"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SE" sz="1200" i="1" noProof="0" dirty="0"/>
                <a:t>Normal arbetstemperatur är 25-32°C</a:t>
              </a:r>
            </a:p>
          </p:txBody>
        </p:sp>
        <p:sp>
          <p:nvSpPr>
            <p:cNvPr id="12" name="Rectangle 11">
              <a:extLst>
                <a:ext uri="{FF2B5EF4-FFF2-40B4-BE49-F238E27FC236}">
                  <a16:creationId xmlns:a16="http://schemas.microsoft.com/office/drawing/2014/main" id="{AB26B19A-BB0F-3C40-8E58-1F9ACEAB01FC}"/>
                </a:ext>
              </a:extLst>
            </p:cNvPr>
            <p:cNvSpPr/>
            <p:nvPr/>
          </p:nvSpPr>
          <p:spPr>
            <a:xfrm>
              <a:off x="7745506" y="1848162"/>
              <a:ext cx="1583527" cy="646331"/>
            </a:xfrm>
            <a:prstGeom prst="rect">
              <a:avLst/>
            </a:prstGeom>
          </p:spPr>
          <p:txBody>
            <a:bodyPr wrap="square">
              <a:spAutoFit/>
            </a:bodyPr>
            <a:lstStyle/>
            <a:p>
              <a:r>
                <a:rPr lang="sv-SE" sz="1200" dirty="0"/>
                <a:t>Separator smälter och intern kortslutning uppstår.</a:t>
              </a:r>
            </a:p>
          </p:txBody>
        </p:sp>
        <p:sp>
          <p:nvSpPr>
            <p:cNvPr id="14" name="Rectangle 13">
              <a:extLst>
                <a:ext uri="{FF2B5EF4-FFF2-40B4-BE49-F238E27FC236}">
                  <a16:creationId xmlns:a16="http://schemas.microsoft.com/office/drawing/2014/main" id="{0D3BCA31-4947-324A-A6B5-766F124BDCF2}"/>
                </a:ext>
              </a:extLst>
            </p:cNvPr>
            <p:cNvSpPr/>
            <p:nvPr/>
          </p:nvSpPr>
          <p:spPr>
            <a:xfrm>
              <a:off x="7745506" y="2543901"/>
              <a:ext cx="1678193" cy="461665"/>
            </a:xfrm>
            <a:prstGeom prst="rect">
              <a:avLst/>
            </a:prstGeom>
          </p:spPr>
          <p:txBody>
            <a:bodyPr wrap="square">
              <a:spAutoFit/>
            </a:bodyPr>
            <a:lstStyle/>
            <a:p>
              <a:r>
                <a:rPr lang="sv-SE" sz="1200" dirty="0"/>
                <a:t>Allvarlig skada på cell, kraftig kapacitetförlust.</a:t>
              </a:r>
            </a:p>
          </p:txBody>
        </p:sp>
        <p:sp>
          <p:nvSpPr>
            <p:cNvPr id="15" name="Rectangle 14">
              <a:extLst>
                <a:ext uri="{FF2B5EF4-FFF2-40B4-BE49-F238E27FC236}">
                  <a16:creationId xmlns:a16="http://schemas.microsoft.com/office/drawing/2014/main" id="{17F3282A-3478-2E43-ADFB-2F7D99FDD866}"/>
                </a:ext>
              </a:extLst>
            </p:cNvPr>
            <p:cNvSpPr/>
            <p:nvPr/>
          </p:nvSpPr>
          <p:spPr>
            <a:xfrm>
              <a:off x="7745506" y="4044531"/>
              <a:ext cx="1874822" cy="461665"/>
            </a:xfrm>
            <a:prstGeom prst="rect">
              <a:avLst/>
            </a:prstGeom>
          </p:spPr>
          <p:txBody>
            <a:bodyPr wrap="square">
              <a:spAutoFit/>
            </a:bodyPr>
            <a:lstStyle/>
            <a:p>
              <a:r>
                <a:rPr lang="sv-SE" sz="1200" dirty="0"/>
                <a:t>Kräver </a:t>
              </a:r>
              <a:r>
                <a:rPr lang="sv-SE" sz="1200" dirty="0" err="1"/>
                <a:t>klimatisering</a:t>
              </a:r>
              <a:r>
                <a:rPr lang="sv-SE" sz="1200" dirty="0"/>
                <a:t> för att ladda och ta ut energi.</a:t>
              </a:r>
            </a:p>
          </p:txBody>
        </p:sp>
        <p:sp>
          <p:nvSpPr>
            <p:cNvPr id="16" name="Rectangle 15">
              <a:extLst>
                <a:ext uri="{FF2B5EF4-FFF2-40B4-BE49-F238E27FC236}">
                  <a16:creationId xmlns:a16="http://schemas.microsoft.com/office/drawing/2014/main" id="{72B1D2D4-174F-7447-9087-5C03C5FAD9C5}"/>
                </a:ext>
              </a:extLst>
            </p:cNvPr>
            <p:cNvSpPr/>
            <p:nvPr/>
          </p:nvSpPr>
          <p:spPr>
            <a:xfrm>
              <a:off x="7745506" y="4495968"/>
              <a:ext cx="1874822" cy="646331"/>
            </a:xfrm>
            <a:prstGeom prst="rect">
              <a:avLst/>
            </a:prstGeom>
          </p:spPr>
          <p:txBody>
            <a:bodyPr wrap="square">
              <a:spAutoFit/>
            </a:bodyPr>
            <a:lstStyle/>
            <a:p>
              <a:r>
                <a:rPr lang="sv-SE" sz="1200" dirty="0"/>
                <a:t>Risk att fast litium utfälls på anod vid laddning (cell tappar kapacitet).</a:t>
              </a:r>
            </a:p>
          </p:txBody>
        </p:sp>
      </p:grpSp>
      <p:sp>
        <p:nvSpPr>
          <p:cNvPr id="4" name="Slide Number Placeholder 3">
            <a:extLst>
              <a:ext uri="{FF2B5EF4-FFF2-40B4-BE49-F238E27FC236}">
                <a16:creationId xmlns:a16="http://schemas.microsoft.com/office/drawing/2014/main" id="{513AE24D-421A-C14F-9E3F-3327AB201DAF}"/>
              </a:ext>
            </a:extLst>
          </p:cNvPr>
          <p:cNvSpPr>
            <a:spLocks noGrp="1"/>
          </p:cNvSpPr>
          <p:nvPr>
            <p:ph type="sldNum" sz="quarter" idx="13"/>
          </p:nvPr>
        </p:nvSpPr>
        <p:spPr/>
        <p:txBody>
          <a:bodyPr/>
          <a:lstStyle/>
          <a:p>
            <a:fld id="{5818BEF9-6AEC-154B-B50F-057E6E327BFC}" type="slidenum">
              <a:rPr lang="en-SE" smtClean="0"/>
              <a:t>26</a:t>
            </a:fld>
            <a:endParaRPr lang="en-SE" dirty="0"/>
          </a:p>
        </p:txBody>
      </p:sp>
    </p:spTree>
    <p:extLst>
      <p:ext uri="{BB962C8B-B14F-4D97-AF65-F5344CB8AC3E}">
        <p14:creationId xmlns:p14="http://schemas.microsoft.com/office/powerpoint/2010/main" val="3128528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B90F634-B07C-4B6D-87FC-37AC53A978ED}"/>
              </a:ext>
            </a:extLst>
          </p:cNvPr>
          <p:cNvSpPr>
            <a:spLocks noGrp="1"/>
          </p:cNvSpPr>
          <p:nvPr>
            <p:ph type="title"/>
          </p:nvPr>
        </p:nvSpPr>
        <p:spPr>
          <a:xfrm>
            <a:off x="215914" y="947392"/>
            <a:ext cx="9429402" cy="4890144"/>
          </a:xfrm>
        </p:spPr>
        <p:txBody>
          <a:bodyPr>
            <a:normAutofit fontScale="90000"/>
          </a:bodyPr>
          <a:lstStyle/>
          <a:p>
            <a:r>
              <a:rPr lang="sv-SE" dirty="0"/>
              <a:t>VÄTEFLUORID  HF</a:t>
            </a:r>
            <a:br>
              <a:rPr lang="sv-SE" dirty="0"/>
            </a:br>
            <a:r>
              <a:rPr lang="sv-SE" dirty="0"/>
              <a:t> </a:t>
            </a:r>
            <a:r>
              <a:rPr lang="sv-SE" sz="2000" dirty="0"/>
              <a:t>även känt som </a:t>
            </a:r>
            <a:r>
              <a:rPr lang="sv-SE" sz="2000" b="1" dirty="0"/>
              <a:t>fluorväte</a:t>
            </a:r>
            <a:r>
              <a:rPr lang="sv-SE" sz="2000" dirty="0"/>
              <a:t> eller </a:t>
            </a:r>
            <a:r>
              <a:rPr lang="sv-SE" sz="2000" b="1" dirty="0" err="1"/>
              <a:t>fluoran</a:t>
            </a:r>
            <a:r>
              <a:rPr lang="sv-SE" sz="2000" dirty="0"/>
              <a:t> är en </a:t>
            </a:r>
            <a:r>
              <a:rPr lang="sv-SE" sz="2000" dirty="0">
                <a:hlinkClick r:id="rId3" tooltip="Kemisk förening">
                  <a:extLst>
                    <a:ext uri="{A12FA001-AC4F-418D-AE19-62706E023703}">
                      <ahyp:hlinkClr xmlns:ahyp="http://schemas.microsoft.com/office/drawing/2018/hyperlinkcolor" val="tx"/>
                    </a:ext>
                  </a:extLst>
                </a:hlinkClick>
              </a:rPr>
              <a:t>kemisk förening</a:t>
            </a:r>
            <a:r>
              <a:rPr lang="sv-SE" sz="2000" dirty="0"/>
              <a:t> mellan </a:t>
            </a:r>
            <a:r>
              <a:rPr lang="sv-SE" sz="2000" dirty="0">
                <a:hlinkClick r:id="rId4" tooltip="Väte">
                  <a:extLst>
                    <a:ext uri="{A12FA001-AC4F-418D-AE19-62706E023703}">
                      <ahyp:hlinkClr xmlns:ahyp="http://schemas.microsoft.com/office/drawing/2018/hyperlinkcolor" val="tx"/>
                    </a:ext>
                  </a:extLst>
                </a:hlinkClick>
              </a:rPr>
              <a:t>väte</a:t>
            </a:r>
            <a:r>
              <a:rPr lang="sv-SE" sz="2000" dirty="0"/>
              <a:t> och </a:t>
            </a:r>
            <a:r>
              <a:rPr lang="sv-SE" sz="2000" dirty="0">
                <a:hlinkClick r:id="rId5" tooltip="Fluor">
                  <a:extLst>
                    <a:ext uri="{A12FA001-AC4F-418D-AE19-62706E023703}">
                      <ahyp:hlinkClr xmlns:ahyp="http://schemas.microsoft.com/office/drawing/2018/hyperlinkcolor" val="tx"/>
                    </a:ext>
                  </a:extLst>
                </a:hlinkClick>
              </a:rPr>
              <a:t>fluor</a:t>
            </a:r>
            <a:r>
              <a:rPr lang="sv-SE" sz="2000" dirty="0"/>
              <a:t> med </a:t>
            </a:r>
            <a:r>
              <a:rPr lang="sv-SE" sz="2000" dirty="0">
                <a:hlinkClick r:id="rId6" tooltip="Kemisk formel">
                  <a:extLst>
                    <a:ext uri="{A12FA001-AC4F-418D-AE19-62706E023703}">
                      <ahyp:hlinkClr xmlns:ahyp="http://schemas.microsoft.com/office/drawing/2018/hyperlinkcolor" val="tx"/>
                    </a:ext>
                  </a:extLst>
                </a:hlinkClick>
              </a:rPr>
              <a:t>formeln</a:t>
            </a:r>
            <a:r>
              <a:rPr lang="sv-SE" sz="2000" dirty="0"/>
              <a:t> HF.</a:t>
            </a:r>
            <a:br>
              <a:rPr lang="sv-SE" sz="2000" dirty="0"/>
            </a:br>
            <a:r>
              <a:rPr lang="sv-SE" sz="2000" dirty="0"/>
              <a:t>HF är en vätska eller gas med en kokpunkt på 20℃. HF består av den frätande vätejonen (H+) och den giftiga Fluorid jonen (F-) och verkar därigenom på två sätt. Syran fräter sönder det skyddande hudlagret och öppnar på så sätt upp för den giftiga fluoridjonen att tränga in i kroppen. När fluoridjonen har kommit in i kroppen binder den sig med bl.a. kalciumet i kroppen och på så sätt rubbar funktionen hos de vitala organen.</a:t>
            </a:r>
            <a:br>
              <a:rPr lang="sv-SE" sz="2000" dirty="0"/>
            </a:br>
            <a:br>
              <a:rPr lang="sv-SE" sz="2000" dirty="0"/>
            </a:br>
            <a:r>
              <a:rPr lang="sv-SE" sz="2000" dirty="0"/>
              <a:t>De gränsvärden som finns framtagna för HF gäller koncentration i gas fas och vid inandning då risken är som allra störst. </a:t>
            </a:r>
            <a:br>
              <a:rPr lang="sv-SE" sz="2000" dirty="0"/>
            </a:br>
            <a:r>
              <a:rPr lang="sv-SE" sz="2000" dirty="0"/>
              <a:t> 1,8 ppm NGV (nivågränsvärde) Nivågränsvärdet är fastställt av Arbetsmiljöverket och gäller vid exponering under en arbetsdag. Nivågränsvärden är bindande för arbetsgivaren och får inte överskridas.</a:t>
            </a:r>
            <a:br>
              <a:rPr lang="sv-SE" sz="2000" dirty="0"/>
            </a:br>
            <a:br>
              <a:rPr lang="sv-SE" sz="2000" dirty="0"/>
            </a:br>
            <a:r>
              <a:rPr lang="sv-SE" sz="2000" b="1" dirty="0"/>
              <a:t>Exempel koncentration HF </a:t>
            </a:r>
            <a:br>
              <a:rPr lang="sv-SE" sz="2000" b="1" dirty="0"/>
            </a:br>
            <a:r>
              <a:rPr lang="sv-SE" sz="2000" dirty="0"/>
              <a:t>Om vi utgår från att ett garage har en area på 1000 m2 och en takhöjd på 2,5 meter = 2500 m3 så skulle en elbilsbrand kunna genera en koncentration på vätefluorid 343 ppm utifrån att batteriet producerar 859 gram (40kWh) vätefluorid.</a:t>
            </a:r>
            <a:br>
              <a:rPr lang="sv-SE" sz="2000" dirty="0"/>
            </a:br>
            <a:br>
              <a:rPr lang="sv-SE" sz="2000" dirty="0"/>
            </a:br>
            <a:r>
              <a:rPr lang="sv-SE" sz="2000" dirty="0"/>
              <a:t> </a:t>
            </a:r>
          </a:p>
        </p:txBody>
      </p:sp>
      <p:sp>
        <p:nvSpPr>
          <p:cNvPr id="7" name="textruta 6">
            <a:extLst>
              <a:ext uri="{FF2B5EF4-FFF2-40B4-BE49-F238E27FC236}">
                <a16:creationId xmlns:a16="http://schemas.microsoft.com/office/drawing/2014/main" id="{6FB110EF-3D87-43CF-83D6-E5115966DF0E}"/>
              </a:ext>
            </a:extLst>
          </p:cNvPr>
          <p:cNvSpPr txBox="1"/>
          <p:nvPr/>
        </p:nvSpPr>
        <p:spPr>
          <a:xfrm>
            <a:off x="3517085" y="2708203"/>
            <a:ext cx="466153" cy="317459"/>
          </a:xfrm>
          <a:prstGeom prst="rect">
            <a:avLst/>
          </a:prstGeom>
          <a:noFill/>
        </p:spPr>
        <p:txBody>
          <a:bodyPr wrap="none" rtlCol="0">
            <a:spAutoFit/>
          </a:bodyPr>
          <a:lstStyle/>
          <a:p>
            <a:pPr marL="278606" indent="-278606">
              <a:buFont typeface="+mj-lt"/>
              <a:buAutoNum type="arabicPeriod"/>
            </a:pPr>
            <a:endParaRPr lang="sv-SE" sz="1463" dirty="0"/>
          </a:p>
        </p:txBody>
      </p:sp>
      <p:pic>
        <p:nvPicPr>
          <p:cNvPr id="5" name="Bildobjekt 4">
            <a:extLst>
              <a:ext uri="{FF2B5EF4-FFF2-40B4-BE49-F238E27FC236}">
                <a16:creationId xmlns:a16="http://schemas.microsoft.com/office/drawing/2014/main" id="{0F418B8B-2B56-4A8A-8D84-CB10D275F2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0108" y="246714"/>
            <a:ext cx="1260231" cy="1091508"/>
          </a:xfrm>
          <a:prstGeom prst="rect">
            <a:avLst/>
          </a:prstGeom>
        </p:spPr>
      </p:pic>
      <p:sp>
        <p:nvSpPr>
          <p:cNvPr id="6" name="Platshållare för text 5">
            <a:extLst>
              <a:ext uri="{FF2B5EF4-FFF2-40B4-BE49-F238E27FC236}">
                <a16:creationId xmlns:a16="http://schemas.microsoft.com/office/drawing/2014/main" id="{2482CAE2-CF89-4DD8-892E-52057ACE9306}"/>
              </a:ext>
            </a:extLst>
          </p:cNvPr>
          <p:cNvSpPr>
            <a:spLocks noGrp="1"/>
          </p:cNvSpPr>
          <p:nvPr>
            <p:ph type="body" sz="quarter" idx="18"/>
          </p:nvPr>
        </p:nvSpPr>
        <p:spPr/>
        <p:txBody>
          <a:bodyPr/>
          <a:lstStyle/>
          <a:p>
            <a:endParaRPr lang="sv-SE" dirty="0"/>
          </a:p>
        </p:txBody>
      </p:sp>
    </p:spTree>
    <p:extLst>
      <p:ext uri="{BB962C8B-B14F-4D97-AF65-F5344CB8AC3E}">
        <p14:creationId xmlns:p14="http://schemas.microsoft.com/office/powerpoint/2010/main" val="3532042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262" y="1195388"/>
            <a:ext cx="347662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797C461C-00F1-C144-8F94-25C7F8338749}"/>
              </a:ext>
            </a:extLst>
          </p:cNvPr>
          <p:cNvSpPr>
            <a:spLocks noGrp="1"/>
          </p:cNvSpPr>
          <p:nvPr>
            <p:ph type="title"/>
          </p:nvPr>
        </p:nvSpPr>
        <p:spPr/>
        <p:txBody>
          <a:bodyPr>
            <a:normAutofit/>
          </a:bodyPr>
          <a:lstStyle/>
          <a:p>
            <a:r>
              <a:rPr lang="sv-SE" dirty="0"/>
              <a:t>Hur kan jag identifiera högvoltskomponenter i en bil?</a:t>
            </a:r>
          </a:p>
        </p:txBody>
      </p:sp>
      <p:sp>
        <p:nvSpPr>
          <p:cNvPr id="3" name="Content Placeholder 2">
            <a:extLst>
              <a:ext uri="{FF2B5EF4-FFF2-40B4-BE49-F238E27FC236}">
                <a16:creationId xmlns:a16="http://schemas.microsoft.com/office/drawing/2014/main" id="{52F897A1-D04F-844E-9EAF-B8E4E631CE43}"/>
              </a:ext>
            </a:extLst>
          </p:cNvPr>
          <p:cNvSpPr>
            <a:spLocks noGrp="1"/>
          </p:cNvSpPr>
          <p:nvPr>
            <p:ph idx="1"/>
          </p:nvPr>
        </p:nvSpPr>
        <p:spPr>
          <a:xfrm>
            <a:off x="392113" y="1275911"/>
            <a:ext cx="5192050" cy="5070914"/>
          </a:xfrm>
        </p:spPr>
        <p:txBody>
          <a:bodyPr/>
          <a:lstStyle/>
          <a:p>
            <a:r>
              <a:rPr lang="sv-SE" dirty="0"/>
              <a:t>Det finns flera skyltar runt om och i bilen som påvisar </a:t>
            </a:r>
            <a:r>
              <a:rPr lang="sv-SE" dirty="0" err="1"/>
              <a:t>högvolt</a:t>
            </a:r>
            <a:r>
              <a:rPr lang="sv-SE" dirty="0"/>
              <a:t>.</a:t>
            </a:r>
          </a:p>
          <a:p>
            <a:r>
              <a:rPr lang="sv-SE" dirty="0"/>
              <a:t>Dessa påvisar fara genom elektrisk ström som finns på detta fordon.</a:t>
            </a:r>
          </a:p>
          <a:p>
            <a:pPr marL="285750" indent="-285750">
              <a:buFont typeface="Arial" panose="020B0604020202020204" pitchFamily="34" charset="0"/>
              <a:buChar char="•"/>
            </a:pPr>
            <a:r>
              <a:rPr lang="sv-SE" dirty="0"/>
              <a:t>Gult och svart avspärrningsband</a:t>
            </a:r>
          </a:p>
          <a:p>
            <a:pPr marL="285750" indent="-285750">
              <a:buFont typeface="Arial" panose="020B0604020202020204" pitchFamily="34" charset="0"/>
              <a:buChar char="•"/>
            </a:pPr>
            <a:r>
              <a:rPr lang="sv-SE" dirty="0"/>
              <a:t>Varningsskyltar och förbudsskyltar runt om bilen</a:t>
            </a:r>
          </a:p>
          <a:p>
            <a:pPr marL="285750" indent="-285750">
              <a:buFont typeface="Arial" panose="020B0604020202020204" pitchFamily="34" charset="0"/>
              <a:buChar char="•"/>
            </a:pPr>
            <a:r>
              <a:rPr lang="sv-SE" dirty="0"/>
              <a:t>Varningsetiketter och förbudsetiketter på komponenter i fordonet</a:t>
            </a:r>
          </a:p>
          <a:p>
            <a:pPr marL="285750" indent="-285750">
              <a:buFont typeface="Arial" panose="020B0604020202020204" pitchFamily="34" charset="0"/>
              <a:buChar char="•"/>
            </a:pPr>
            <a:r>
              <a:rPr lang="sv-SE" dirty="0"/>
              <a:t>Orange kablar och komponenter </a:t>
            </a:r>
          </a:p>
          <a:p>
            <a:endParaRPr lang="sv-SE" dirty="0"/>
          </a:p>
          <a:p>
            <a:endParaRPr lang="sv-SE" dirty="0"/>
          </a:p>
        </p:txBody>
      </p:sp>
      <p:sp>
        <p:nvSpPr>
          <p:cNvPr id="6" name="Text Placeholder 5">
            <a:extLst>
              <a:ext uri="{FF2B5EF4-FFF2-40B4-BE49-F238E27FC236}">
                <a16:creationId xmlns:a16="http://schemas.microsoft.com/office/drawing/2014/main" id="{339FEF53-7E1D-F14B-B253-3606E7647CBE}"/>
              </a:ext>
            </a:extLst>
          </p:cNvPr>
          <p:cNvSpPr>
            <a:spLocks noGrp="1"/>
          </p:cNvSpPr>
          <p:nvPr>
            <p:ph type="body" sz="quarter" idx="10"/>
          </p:nvPr>
        </p:nvSpPr>
        <p:spPr/>
        <p:txBody>
          <a:bodyPr>
            <a:normAutofit lnSpcReduction="10000"/>
          </a:bodyPr>
          <a:lstStyle/>
          <a:p>
            <a:r>
              <a:rPr lang="en-SE" dirty="0"/>
              <a:t>4 Högvolt säkerhet</a:t>
            </a:r>
          </a:p>
        </p:txBody>
      </p:sp>
      <p:sp>
        <p:nvSpPr>
          <p:cNvPr id="4" name="Slide Number Placeholder 3">
            <a:extLst>
              <a:ext uri="{FF2B5EF4-FFF2-40B4-BE49-F238E27FC236}">
                <a16:creationId xmlns:a16="http://schemas.microsoft.com/office/drawing/2014/main" id="{D444B4FD-32BA-FA4F-B065-2E667EE6B87E}"/>
              </a:ext>
            </a:extLst>
          </p:cNvPr>
          <p:cNvSpPr>
            <a:spLocks noGrp="1"/>
          </p:cNvSpPr>
          <p:nvPr>
            <p:ph type="sldNum" sz="quarter" idx="13"/>
          </p:nvPr>
        </p:nvSpPr>
        <p:spPr/>
        <p:txBody>
          <a:bodyPr/>
          <a:lstStyle/>
          <a:p>
            <a:fld id="{5818BEF9-6AEC-154B-B50F-057E6E327BFC}" type="slidenum">
              <a:rPr lang="en-SE" smtClean="0"/>
              <a:t>28</a:t>
            </a:fld>
            <a:endParaRPr lang="en-SE" dirty="0"/>
          </a:p>
        </p:txBody>
      </p:sp>
    </p:spTree>
    <p:extLst>
      <p:ext uri="{BB962C8B-B14F-4D97-AF65-F5344CB8AC3E}">
        <p14:creationId xmlns:p14="http://schemas.microsoft.com/office/powerpoint/2010/main" val="3020701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92CE4F-679F-7645-B866-F4701B942872}"/>
              </a:ext>
            </a:extLst>
          </p:cNvPr>
          <p:cNvSpPr>
            <a:spLocks noGrp="1"/>
          </p:cNvSpPr>
          <p:nvPr>
            <p:ph idx="1"/>
          </p:nvPr>
        </p:nvSpPr>
        <p:spPr>
          <a:xfrm>
            <a:off x="392113" y="1275911"/>
            <a:ext cx="6887917" cy="5070914"/>
          </a:xfrm>
        </p:spPr>
        <p:txBody>
          <a:bodyPr>
            <a:normAutofit/>
          </a:bodyPr>
          <a:lstStyle/>
          <a:p>
            <a:r>
              <a:rPr lang="sv-SE" b="1" dirty="0"/>
              <a:t>Signalfärg</a:t>
            </a:r>
            <a:endParaRPr lang="sv-SE" dirty="0"/>
          </a:p>
          <a:p>
            <a:r>
              <a:rPr lang="sv-SE" dirty="0"/>
              <a:t>Samtliga högvoltsledningar är märkta med en orange signalfärg.</a:t>
            </a:r>
          </a:p>
          <a:p>
            <a:endParaRPr lang="sv-SE" b="1" dirty="0"/>
          </a:p>
          <a:p>
            <a:r>
              <a:rPr lang="sv-SE" b="1" dirty="0"/>
              <a:t>Varningssymboler</a:t>
            </a:r>
            <a:endParaRPr lang="sv-SE" dirty="0"/>
          </a:p>
          <a:p>
            <a:r>
              <a:rPr lang="sv-SE" dirty="0"/>
              <a:t>Alla enheter anslutna till högvoltsdelen är märkta med varningssymboler.</a:t>
            </a:r>
          </a:p>
          <a:p>
            <a:endParaRPr lang="sv-SE" b="1" dirty="0"/>
          </a:p>
          <a:p>
            <a:r>
              <a:rPr lang="sv-SE" b="1" dirty="0"/>
              <a:t>Skärmade kablar</a:t>
            </a:r>
            <a:endParaRPr lang="sv-SE" dirty="0"/>
          </a:p>
          <a:p>
            <a:r>
              <a:rPr lang="sv-SE" dirty="0"/>
              <a:t>Högvoltskablarna är skärmade för elektriskt och mekaniskt skydd.</a:t>
            </a:r>
          </a:p>
          <a:p>
            <a:pPr lvl="0"/>
            <a:r>
              <a:rPr lang="sv-SE" dirty="0"/>
              <a:t>Vid mekaniskt slitage mellan högvoltsledning och kaross kommer ledaren först att komma i kontakt med skärmningen, vilket får isolationsövervakningen att reagera.</a:t>
            </a:r>
          </a:p>
          <a:p>
            <a:pPr lvl="0"/>
            <a:r>
              <a:rPr lang="sv-SE" dirty="0"/>
              <a:t>Vid mekaniskt slitage mellan högvoltsledning och 12V-ledning kommer 12V-ledning först i kontakt med högvoltsledningens skärm, vilket föranleder att 12V-systemets säkring löser ut och skyddar det från att </a:t>
            </a:r>
            <a:r>
              <a:rPr lang="sv-SE" dirty="0" err="1"/>
              <a:t>spänningsättas</a:t>
            </a:r>
            <a:r>
              <a:rPr lang="sv-SE" dirty="0"/>
              <a:t> av högvoltssystemet.</a:t>
            </a:r>
          </a:p>
          <a:p>
            <a:endParaRPr lang="en-GB" dirty="0"/>
          </a:p>
          <a:p>
            <a:endParaRPr lang="en-GB" dirty="0"/>
          </a:p>
          <a:p>
            <a:endParaRPr lang="en-GB" dirty="0"/>
          </a:p>
          <a:p>
            <a:endParaRPr lang="en-SE" dirty="0"/>
          </a:p>
        </p:txBody>
      </p:sp>
      <p:sp>
        <p:nvSpPr>
          <p:cNvPr id="3" name="Title 2">
            <a:extLst>
              <a:ext uri="{FF2B5EF4-FFF2-40B4-BE49-F238E27FC236}">
                <a16:creationId xmlns:a16="http://schemas.microsoft.com/office/drawing/2014/main" id="{380B5400-98EE-E34F-BBC4-0BC30A308F1C}"/>
              </a:ext>
            </a:extLst>
          </p:cNvPr>
          <p:cNvSpPr>
            <a:spLocks noGrp="1"/>
          </p:cNvSpPr>
          <p:nvPr>
            <p:ph type="title"/>
          </p:nvPr>
        </p:nvSpPr>
        <p:spPr/>
        <p:txBody>
          <a:bodyPr/>
          <a:lstStyle/>
          <a:p>
            <a:r>
              <a:rPr lang="en-SE" dirty="0"/>
              <a:t>Högvolt säkerhet</a:t>
            </a:r>
          </a:p>
        </p:txBody>
      </p:sp>
      <p:sp>
        <p:nvSpPr>
          <p:cNvPr id="4" name="Text Placeholder 3">
            <a:extLst>
              <a:ext uri="{FF2B5EF4-FFF2-40B4-BE49-F238E27FC236}">
                <a16:creationId xmlns:a16="http://schemas.microsoft.com/office/drawing/2014/main" id="{D59326FB-DDB9-E047-AC50-83B263FF848A}"/>
              </a:ext>
            </a:extLst>
          </p:cNvPr>
          <p:cNvSpPr>
            <a:spLocks noGrp="1"/>
          </p:cNvSpPr>
          <p:nvPr>
            <p:ph type="body" sz="quarter" idx="10"/>
          </p:nvPr>
        </p:nvSpPr>
        <p:spPr/>
        <p:txBody>
          <a:bodyPr>
            <a:normAutofit lnSpcReduction="10000"/>
          </a:bodyPr>
          <a:lstStyle/>
          <a:p>
            <a:r>
              <a:rPr lang="en-SE" dirty="0"/>
              <a:t>4 Högvolt säkerhet</a:t>
            </a:r>
          </a:p>
        </p:txBody>
      </p:sp>
      <p:pic>
        <p:nvPicPr>
          <p:cNvPr id="5" name="Picture 4">
            <a:extLst>
              <a:ext uri="{FF2B5EF4-FFF2-40B4-BE49-F238E27FC236}">
                <a16:creationId xmlns:a16="http://schemas.microsoft.com/office/drawing/2014/main" id="{E9DC9516-AB1D-0F4A-8CE9-BDDBCB959B5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1275911"/>
            <a:ext cx="2111033" cy="1597625"/>
          </a:xfrm>
          <a:prstGeom prst="rect">
            <a:avLst/>
          </a:prstGeom>
          <a:noFill/>
          <a:ln>
            <a:noFill/>
          </a:ln>
        </p:spPr>
      </p:pic>
      <p:pic>
        <p:nvPicPr>
          <p:cNvPr id="6" name="Picture 5">
            <a:extLst>
              <a:ext uri="{FF2B5EF4-FFF2-40B4-BE49-F238E27FC236}">
                <a16:creationId xmlns:a16="http://schemas.microsoft.com/office/drawing/2014/main" id="{63A1F60B-07D8-2C48-A7C4-01CCC35F705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954059"/>
            <a:ext cx="2111034" cy="1609070"/>
          </a:xfrm>
          <a:prstGeom prst="rect">
            <a:avLst/>
          </a:prstGeom>
          <a:noFill/>
          <a:ln>
            <a:noFill/>
          </a:ln>
        </p:spPr>
      </p:pic>
      <p:pic>
        <p:nvPicPr>
          <p:cNvPr id="7" name="Picture 6">
            <a:extLst>
              <a:ext uri="{FF2B5EF4-FFF2-40B4-BE49-F238E27FC236}">
                <a16:creationId xmlns:a16="http://schemas.microsoft.com/office/drawing/2014/main" id="{ABBAEB78-48DE-094A-8BCD-DF7C45134DD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599" y="4643652"/>
            <a:ext cx="2111034" cy="1587297"/>
          </a:xfrm>
          <a:prstGeom prst="rect">
            <a:avLst/>
          </a:prstGeom>
          <a:noFill/>
          <a:ln>
            <a:noFill/>
          </a:ln>
        </p:spPr>
      </p:pic>
      <p:sp>
        <p:nvSpPr>
          <p:cNvPr id="8" name="Slide Number Placeholder 7">
            <a:extLst>
              <a:ext uri="{FF2B5EF4-FFF2-40B4-BE49-F238E27FC236}">
                <a16:creationId xmlns:a16="http://schemas.microsoft.com/office/drawing/2014/main" id="{778C2EDE-DF27-FB49-96C6-1EFDECFE849D}"/>
              </a:ext>
            </a:extLst>
          </p:cNvPr>
          <p:cNvSpPr>
            <a:spLocks noGrp="1"/>
          </p:cNvSpPr>
          <p:nvPr>
            <p:ph type="sldNum" sz="quarter" idx="13"/>
          </p:nvPr>
        </p:nvSpPr>
        <p:spPr/>
        <p:txBody>
          <a:bodyPr/>
          <a:lstStyle/>
          <a:p>
            <a:fld id="{5818BEF9-6AEC-154B-B50F-057E6E327BFC}" type="slidenum">
              <a:rPr lang="en-SE" smtClean="0"/>
              <a:t>29</a:t>
            </a:fld>
            <a:endParaRPr lang="en-SE" dirty="0"/>
          </a:p>
        </p:txBody>
      </p:sp>
    </p:spTree>
    <p:extLst>
      <p:ext uri="{BB962C8B-B14F-4D97-AF65-F5344CB8AC3E}">
        <p14:creationId xmlns:p14="http://schemas.microsoft.com/office/powerpoint/2010/main" val="1344881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lnSpcReduction="10000"/>
          </a:bodyPr>
          <a:lstStyle/>
          <a:p>
            <a:r>
              <a:rPr lang="sv-SE" dirty="0"/>
              <a:t>En </a:t>
            </a:r>
            <a:r>
              <a:rPr lang="sv-SE" b="1" dirty="0"/>
              <a:t>fullhybrid</a:t>
            </a:r>
            <a:r>
              <a:rPr lang="sv-SE" dirty="0"/>
              <a:t> består i stora drag av:</a:t>
            </a:r>
          </a:p>
          <a:p>
            <a:pPr marL="285750" indent="-285750">
              <a:buFont typeface="Arial" panose="020B0604020202020204" pitchFamily="34" charset="0"/>
              <a:buChar char="•"/>
            </a:pPr>
            <a:r>
              <a:rPr lang="sv-SE" dirty="0"/>
              <a:t>Förbränningsmotor</a:t>
            </a:r>
          </a:p>
          <a:p>
            <a:pPr marL="285750" indent="-285750">
              <a:buFont typeface="Arial" panose="020B0604020202020204" pitchFamily="34" charset="0"/>
              <a:buChar char="•"/>
            </a:pPr>
            <a:r>
              <a:rPr lang="sv-SE" dirty="0"/>
              <a:t>E-maskin </a:t>
            </a:r>
            <a:br>
              <a:rPr lang="sv-SE" dirty="0"/>
            </a:br>
            <a:r>
              <a:rPr lang="sv-SE" dirty="0"/>
              <a:t>(drivmotor, generator, startmotor)</a:t>
            </a:r>
          </a:p>
          <a:p>
            <a:pPr marL="285750" indent="-285750">
              <a:buFont typeface="Arial" panose="020B0604020202020204" pitchFamily="34" charset="0"/>
              <a:buChar char="•"/>
            </a:pPr>
            <a:r>
              <a:rPr lang="sv-SE" dirty="0"/>
              <a:t>Effektelektronik (spänningsomvandlare)</a:t>
            </a:r>
          </a:p>
          <a:p>
            <a:pPr marL="285750" indent="-285750">
              <a:buFont typeface="Arial" panose="020B0604020202020204" pitchFamily="34" charset="0"/>
              <a:buChar char="•"/>
            </a:pPr>
            <a:r>
              <a:rPr lang="sv-SE" dirty="0"/>
              <a:t>Högvoltsbatteri</a:t>
            </a:r>
          </a:p>
          <a:p>
            <a:pPr marL="285750" indent="-285750">
              <a:buFont typeface="Arial" panose="020B0604020202020204" pitchFamily="34" charset="0"/>
              <a:buChar char="•"/>
            </a:pPr>
            <a:r>
              <a:rPr lang="sv-SE" dirty="0"/>
              <a:t>Elektrisk klimatkompressor</a:t>
            </a:r>
          </a:p>
          <a:p>
            <a:endParaRPr lang="sv-SE" dirty="0"/>
          </a:p>
          <a:p>
            <a:endParaRPr lang="sv-SE" dirty="0"/>
          </a:p>
          <a:p>
            <a:endParaRPr lang="sv-SE" dirty="0"/>
          </a:p>
          <a:p>
            <a:endParaRPr lang="sv-SE" dirty="0"/>
          </a:p>
          <a:p>
            <a:r>
              <a:rPr lang="sv-SE" dirty="0"/>
              <a:t>Med hjälp av en skiljekoppling mellan förbränningsmotor och E-maskin, kan systemet välja om bilen ska drivas elektriskt, fossilt eller både och.</a:t>
            </a:r>
          </a:p>
          <a:p>
            <a:r>
              <a:rPr lang="sv-SE" dirty="0"/>
              <a:t>All laddning av högvoltsbatteriet sker med E-maskinen, antingen genom regenerativ bromsning eller som generator driven av förbränningsmotorn.</a:t>
            </a:r>
          </a:p>
          <a:p>
            <a:r>
              <a:rPr lang="sv-SE" dirty="0"/>
              <a:t>En Hybrid har en räckvidd på ca: 2km, med en maxhastighet runt 50-60km/h vid eldrift.</a:t>
            </a:r>
          </a:p>
          <a:p>
            <a:endParaRPr lang="sv-SE" dirty="0"/>
          </a:p>
          <a:p>
            <a:endParaRPr lang="sv-SE" b="1" dirty="0"/>
          </a:p>
        </p:txBody>
      </p:sp>
      <p:sp>
        <p:nvSpPr>
          <p:cNvPr id="3" name="Rubrik 2"/>
          <p:cNvSpPr>
            <a:spLocks noGrp="1"/>
          </p:cNvSpPr>
          <p:nvPr>
            <p:ph type="title"/>
          </p:nvPr>
        </p:nvSpPr>
        <p:spPr/>
        <p:txBody>
          <a:bodyPr/>
          <a:lstStyle/>
          <a:p>
            <a:r>
              <a:rPr lang="sv-SE" dirty="0"/>
              <a:t>HEV (Hybrid Electric </a:t>
            </a:r>
            <a:r>
              <a:rPr lang="sv-SE" dirty="0" err="1"/>
              <a:t>Vehicle</a:t>
            </a:r>
            <a:r>
              <a:rPr lang="sv-SE" dirty="0"/>
              <a:t>)</a:t>
            </a:r>
          </a:p>
        </p:txBody>
      </p:sp>
      <p:sp>
        <p:nvSpPr>
          <p:cNvPr id="6" name="Text Placeholder 5">
            <a:extLst>
              <a:ext uri="{FF2B5EF4-FFF2-40B4-BE49-F238E27FC236}">
                <a16:creationId xmlns:a16="http://schemas.microsoft.com/office/drawing/2014/main" id="{A09E1D06-EFE9-B446-A832-5E72E366A246}"/>
              </a:ext>
            </a:extLst>
          </p:cNvPr>
          <p:cNvSpPr>
            <a:spLocks noGrp="1"/>
          </p:cNvSpPr>
          <p:nvPr>
            <p:ph type="body" sz="quarter" idx="10"/>
          </p:nvPr>
        </p:nvSpPr>
        <p:spPr/>
        <p:txBody>
          <a:bodyPr>
            <a:normAutofit lnSpcReduction="10000"/>
          </a:bodyPr>
          <a:lstStyle/>
          <a:p>
            <a:r>
              <a:rPr lang="en-SE" dirty="0"/>
              <a:t>1 Drivkoncept</a:t>
            </a:r>
          </a:p>
          <a:p>
            <a:endParaRPr lang="en-SE"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792" y="2340895"/>
            <a:ext cx="4995675" cy="2305980"/>
          </a:xfrm>
          <a:prstGeom prst="rect">
            <a:avLst/>
          </a:prstGeom>
        </p:spPr>
      </p:pic>
      <p:grpSp>
        <p:nvGrpSpPr>
          <p:cNvPr id="11" name="Group 10">
            <a:extLst>
              <a:ext uri="{FF2B5EF4-FFF2-40B4-BE49-F238E27FC236}">
                <a16:creationId xmlns:a16="http://schemas.microsoft.com/office/drawing/2014/main" id="{405DFFDD-3FA6-6449-857A-4C289DBB2B2C}"/>
              </a:ext>
            </a:extLst>
          </p:cNvPr>
          <p:cNvGrpSpPr/>
          <p:nvPr/>
        </p:nvGrpSpPr>
        <p:grpSpPr>
          <a:xfrm>
            <a:off x="5938225" y="958926"/>
            <a:ext cx="3665780" cy="1397362"/>
            <a:chOff x="5830645" y="797556"/>
            <a:chExt cx="3665780" cy="1397362"/>
          </a:xfrm>
        </p:grpSpPr>
        <p:pic>
          <p:nvPicPr>
            <p:cNvPr id="8" name="Picture 7" descr="\\gbw9061102\proj\9413-shr-vc059300\50132_Technical_Training\Picture_archive\Beställda_Bilder\Petter\Hybrider\fullhybrid.jpg">
              <a:extLst>
                <a:ext uri="{FF2B5EF4-FFF2-40B4-BE49-F238E27FC236}">
                  <a16:creationId xmlns:a16="http://schemas.microsoft.com/office/drawing/2014/main" id="{C9AA4248-BC84-CB46-9C73-6C69FB68E2D3}"/>
                </a:ext>
              </a:extLst>
            </p:cNvPr>
            <p:cNvPicPr/>
            <p:nvPr/>
          </p:nvPicPr>
          <p:blipFill rotWithShape="1">
            <a:blip r:embed="rId4" cstate="print">
              <a:extLst>
                <a:ext uri="{28A0092B-C50C-407E-A947-70E740481C1C}">
                  <a14:useLocalDpi xmlns:a14="http://schemas.microsoft.com/office/drawing/2010/main" val="0"/>
                </a:ext>
              </a:extLst>
            </a:blip>
            <a:srcRect t="49432" b="-1"/>
            <a:stretch/>
          </p:blipFill>
          <p:spPr bwMode="auto">
            <a:xfrm>
              <a:off x="5964201" y="857469"/>
              <a:ext cx="3532224" cy="1337449"/>
            </a:xfrm>
            <a:prstGeom prst="rect">
              <a:avLst/>
            </a:prstGeom>
            <a:noFill/>
            <a:ln>
              <a:noFill/>
            </a:ln>
          </p:spPr>
        </p:pic>
        <p:sp>
          <p:nvSpPr>
            <p:cNvPr id="7" name="TextBox 6">
              <a:extLst>
                <a:ext uri="{FF2B5EF4-FFF2-40B4-BE49-F238E27FC236}">
                  <a16:creationId xmlns:a16="http://schemas.microsoft.com/office/drawing/2014/main" id="{A9567452-E262-7642-A094-33C254C475FE}"/>
                </a:ext>
              </a:extLst>
            </p:cNvPr>
            <p:cNvSpPr txBox="1"/>
            <p:nvPr/>
          </p:nvSpPr>
          <p:spPr>
            <a:xfrm>
              <a:off x="5830645" y="797556"/>
              <a:ext cx="424304" cy="276999"/>
            </a:xfrm>
            <a:prstGeom prst="rect">
              <a:avLst/>
            </a:prstGeom>
            <a:noFill/>
          </p:spPr>
          <p:txBody>
            <a:bodyPr wrap="none" lIns="0" rIns="90000"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SE" sz="1200" noProof="0" dirty="0"/>
                <a:t>km/h</a:t>
              </a:r>
            </a:p>
          </p:txBody>
        </p:sp>
      </p:grpSp>
      <p:sp>
        <p:nvSpPr>
          <p:cNvPr id="4" name="Slide Number Placeholder 3">
            <a:extLst>
              <a:ext uri="{FF2B5EF4-FFF2-40B4-BE49-F238E27FC236}">
                <a16:creationId xmlns:a16="http://schemas.microsoft.com/office/drawing/2014/main" id="{16688E28-7D10-AE4E-87E5-F808B7C61849}"/>
              </a:ext>
            </a:extLst>
          </p:cNvPr>
          <p:cNvSpPr>
            <a:spLocks noGrp="1"/>
          </p:cNvSpPr>
          <p:nvPr>
            <p:ph type="sldNum" sz="quarter" idx="13"/>
          </p:nvPr>
        </p:nvSpPr>
        <p:spPr/>
        <p:txBody>
          <a:bodyPr/>
          <a:lstStyle/>
          <a:p>
            <a:fld id="{5818BEF9-6AEC-154B-B50F-057E6E327BFC}" type="slidenum">
              <a:rPr lang="en-SE" smtClean="0"/>
              <a:t>3</a:t>
            </a:fld>
            <a:endParaRPr lang="en-SE" dirty="0"/>
          </a:p>
        </p:txBody>
      </p:sp>
    </p:spTree>
    <p:extLst>
      <p:ext uri="{BB962C8B-B14F-4D97-AF65-F5344CB8AC3E}">
        <p14:creationId xmlns:p14="http://schemas.microsoft.com/office/powerpoint/2010/main" val="121181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7662" y="853281"/>
            <a:ext cx="4086225"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C2FAB6D8-C795-6B41-8162-4C85CA411567}"/>
              </a:ext>
            </a:extLst>
          </p:cNvPr>
          <p:cNvSpPr>
            <a:spLocks noGrp="1"/>
          </p:cNvSpPr>
          <p:nvPr>
            <p:ph type="title"/>
          </p:nvPr>
        </p:nvSpPr>
        <p:spPr/>
        <p:txBody>
          <a:bodyPr>
            <a:normAutofit/>
          </a:bodyPr>
          <a:lstStyle/>
          <a:p>
            <a:r>
              <a:rPr lang="sv-SE" dirty="0" err="1"/>
              <a:t>Högvolt</a:t>
            </a:r>
            <a:r>
              <a:rPr lang="sv-SE" dirty="0"/>
              <a:t> säkerhet</a:t>
            </a:r>
          </a:p>
        </p:txBody>
      </p:sp>
      <p:sp>
        <p:nvSpPr>
          <p:cNvPr id="3" name="Content Placeholder 2">
            <a:extLst>
              <a:ext uri="{FF2B5EF4-FFF2-40B4-BE49-F238E27FC236}">
                <a16:creationId xmlns:a16="http://schemas.microsoft.com/office/drawing/2014/main" id="{AFAA37C0-8C2A-BD4F-B8B6-A8F04AB4AB99}"/>
              </a:ext>
            </a:extLst>
          </p:cNvPr>
          <p:cNvSpPr>
            <a:spLocks noGrp="1"/>
          </p:cNvSpPr>
          <p:nvPr>
            <p:ph idx="1"/>
          </p:nvPr>
        </p:nvSpPr>
        <p:spPr>
          <a:xfrm>
            <a:off x="392113" y="1275911"/>
            <a:ext cx="4702401" cy="5070914"/>
          </a:xfrm>
        </p:spPr>
        <p:txBody>
          <a:bodyPr>
            <a:normAutofit/>
          </a:bodyPr>
          <a:lstStyle/>
          <a:p>
            <a:r>
              <a:rPr lang="sv-SE" dirty="0"/>
              <a:t>Högvoltssystemet på fordon består av ett flertal olika komponenter.</a:t>
            </a:r>
          </a:p>
          <a:p>
            <a:r>
              <a:rPr lang="sv-SE" dirty="0"/>
              <a:t>Generellt så är dessa:</a:t>
            </a:r>
          </a:p>
          <a:p>
            <a:pPr marL="285750" indent="-285750">
              <a:buFont typeface="Arial" panose="020B0604020202020204" pitchFamily="34" charset="0"/>
              <a:buChar char="•"/>
            </a:pPr>
            <a:r>
              <a:rPr lang="sv-SE" dirty="0"/>
              <a:t>HV batteri</a:t>
            </a:r>
          </a:p>
          <a:p>
            <a:pPr marL="285750" indent="-285750">
              <a:buFont typeface="Arial" panose="020B0604020202020204" pitchFamily="34" charset="0"/>
              <a:buChar char="•"/>
            </a:pPr>
            <a:r>
              <a:rPr lang="sv-SE" dirty="0"/>
              <a:t>Kraftelektronik</a:t>
            </a:r>
          </a:p>
          <a:p>
            <a:pPr marL="285750" indent="-285750">
              <a:buFont typeface="Arial" panose="020B0604020202020204" pitchFamily="34" charset="0"/>
              <a:buChar char="•"/>
            </a:pPr>
            <a:r>
              <a:rPr lang="sv-SE" dirty="0"/>
              <a:t>E-maskin</a:t>
            </a:r>
          </a:p>
          <a:p>
            <a:pPr marL="285750" indent="-285750">
              <a:buFont typeface="Arial" panose="020B0604020202020204" pitchFamily="34" charset="0"/>
              <a:buChar char="•"/>
            </a:pPr>
            <a:r>
              <a:rPr lang="sv-SE" dirty="0"/>
              <a:t>AC kompressor</a:t>
            </a:r>
          </a:p>
          <a:p>
            <a:pPr marL="285750" indent="-285750">
              <a:buFont typeface="Arial" panose="020B0604020202020204" pitchFamily="34" charset="0"/>
              <a:buChar char="•"/>
            </a:pPr>
            <a:r>
              <a:rPr lang="sv-SE" dirty="0"/>
              <a:t>Värmare</a:t>
            </a:r>
          </a:p>
          <a:p>
            <a:pPr marL="285750" indent="-285750">
              <a:buFont typeface="Arial" panose="020B0604020202020204" pitchFamily="34" charset="0"/>
              <a:buChar char="•"/>
            </a:pPr>
            <a:r>
              <a:rPr lang="sv-SE" dirty="0"/>
              <a:t>Laddare</a:t>
            </a:r>
          </a:p>
          <a:p>
            <a:r>
              <a:rPr lang="sv-SE" dirty="0"/>
              <a:t>För alla som jobbar med och runt dessa fordon, så har ett antal säkerhetsåtgärder vidtagits. </a:t>
            </a:r>
          </a:p>
          <a:p>
            <a:r>
              <a:rPr lang="sv-SE" dirty="0"/>
              <a:t>Dessa har alla en gemensam uppgift, att frånkoppla högvoltsbatteriet från resten av fordonet. Detta betyder att resten av bilen är frånkopplad från batteriet.</a:t>
            </a:r>
          </a:p>
        </p:txBody>
      </p:sp>
      <p:sp>
        <p:nvSpPr>
          <p:cNvPr id="6" name="Text Placeholder 5">
            <a:extLst>
              <a:ext uri="{FF2B5EF4-FFF2-40B4-BE49-F238E27FC236}">
                <a16:creationId xmlns:a16="http://schemas.microsoft.com/office/drawing/2014/main" id="{4DA25EA3-1FAD-B14F-9EA3-7F73417F0EE2}"/>
              </a:ext>
            </a:extLst>
          </p:cNvPr>
          <p:cNvSpPr>
            <a:spLocks noGrp="1"/>
          </p:cNvSpPr>
          <p:nvPr>
            <p:ph type="body" sz="quarter" idx="10"/>
          </p:nvPr>
        </p:nvSpPr>
        <p:spPr/>
        <p:txBody>
          <a:bodyPr>
            <a:normAutofit lnSpcReduction="10000"/>
          </a:bodyPr>
          <a:lstStyle/>
          <a:p>
            <a:r>
              <a:rPr lang="en-SE" dirty="0"/>
              <a:t>4 Högvolt säkerhet</a:t>
            </a:r>
          </a:p>
        </p:txBody>
      </p:sp>
      <p:sp>
        <p:nvSpPr>
          <p:cNvPr id="4" name="Slide Number Placeholder 3">
            <a:extLst>
              <a:ext uri="{FF2B5EF4-FFF2-40B4-BE49-F238E27FC236}">
                <a16:creationId xmlns:a16="http://schemas.microsoft.com/office/drawing/2014/main" id="{52DBEF82-C01D-3D41-8274-7435D5C48C81}"/>
              </a:ext>
            </a:extLst>
          </p:cNvPr>
          <p:cNvSpPr>
            <a:spLocks noGrp="1"/>
          </p:cNvSpPr>
          <p:nvPr>
            <p:ph type="sldNum" sz="quarter" idx="13"/>
          </p:nvPr>
        </p:nvSpPr>
        <p:spPr/>
        <p:txBody>
          <a:bodyPr/>
          <a:lstStyle/>
          <a:p>
            <a:fld id="{5818BEF9-6AEC-154B-B50F-057E6E327BFC}" type="slidenum">
              <a:rPr lang="en-SE" smtClean="0"/>
              <a:t>30</a:t>
            </a:fld>
            <a:endParaRPr lang="en-SE" dirty="0"/>
          </a:p>
        </p:txBody>
      </p:sp>
    </p:spTree>
    <p:extLst>
      <p:ext uri="{BB962C8B-B14F-4D97-AF65-F5344CB8AC3E}">
        <p14:creationId xmlns:p14="http://schemas.microsoft.com/office/powerpoint/2010/main" val="2787093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8F4F98-C5DD-BD48-8209-4D1CE0DED1A0}"/>
              </a:ext>
            </a:extLst>
          </p:cNvPr>
          <p:cNvSpPr>
            <a:spLocks noGrp="1"/>
          </p:cNvSpPr>
          <p:nvPr>
            <p:ph idx="1"/>
          </p:nvPr>
        </p:nvSpPr>
        <p:spPr>
          <a:xfrm>
            <a:off x="392113" y="1275911"/>
            <a:ext cx="4963658" cy="5070914"/>
          </a:xfrm>
        </p:spPr>
        <p:txBody>
          <a:bodyPr/>
          <a:lstStyle/>
          <a:p>
            <a:r>
              <a:rPr lang="sv-SE" b="1" dirty="0" err="1"/>
              <a:t>Enledarsystem</a:t>
            </a:r>
            <a:endParaRPr lang="sv-SE" b="1" dirty="0"/>
          </a:p>
          <a:p>
            <a:r>
              <a:rPr lang="sv-SE" dirty="0"/>
              <a:t>Bilens 12V-system är ett </a:t>
            </a:r>
            <a:r>
              <a:rPr lang="sv-SE" dirty="0" err="1"/>
              <a:t>enledarsystem</a:t>
            </a:r>
            <a:r>
              <a:rPr lang="sv-SE" dirty="0"/>
              <a:t>. Med det menas att de flesta 12V-komponenter är anslutna till 12V-batteriets pluspol genom </a:t>
            </a:r>
            <a:r>
              <a:rPr lang="sv-SE" i="1" dirty="0"/>
              <a:t>en</a:t>
            </a:r>
            <a:r>
              <a:rPr lang="sv-SE" dirty="0"/>
              <a:t> ledning. Det kan t.ex. vara en lampa.</a:t>
            </a:r>
          </a:p>
          <a:p>
            <a:r>
              <a:rPr lang="sv-SE" dirty="0"/>
              <a:t>För att lampan ska lysa krävs att en strömställare är sluten, samt att kretsen till batteriets minuspol är sluten. Det skulle kunna ske genom en separat ledning från varje komponent, vilket skulle resultera i en mängd ledningar och kopplingsstycken.</a:t>
            </a:r>
          </a:p>
          <a:p>
            <a:r>
              <a:rPr lang="sv-SE" dirty="0"/>
              <a:t>För att förenkla används istället bilens kaross som en gemensam ledare till batteriet. Det betyder att lampan på minussidan är ansluten till bilens kaross. </a:t>
            </a:r>
            <a:r>
              <a:rPr lang="en-GB" dirty="0"/>
              <a:t>Det </a:t>
            </a:r>
            <a:r>
              <a:rPr lang="en-GB" dirty="0" err="1"/>
              <a:t>kan</a:t>
            </a:r>
            <a:r>
              <a:rPr lang="en-GB" dirty="0"/>
              <a:t> </a:t>
            </a:r>
            <a:r>
              <a:rPr lang="en-GB" dirty="0" err="1"/>
              <a:t>vara</a:t>
            </a:r>
            <a:r>
              <a:rPr lang="en-GB" dirty="0"/>
              <a:t> </a:t>
            </a:r>
            <a:r>
              <a:rPr lang="en-GB" dirty="0" err="1"/>
              <a:t>genom</a:t>
            </a:r>
            <a:r>
              <a:rPr lang="en-GB" dirty="0"/>
              <a:t> </a:t>
            </a:r>
            <a:r>
              <a:rPr lang="en-GB" dirty="0" err="1"/>
              <a:t>en</a:t>
            </a:r>
            <a:r>
              <a:rPr lang="en-GB" dirty="0"/>
              <a:t> </a:t>
            </a:r>
            <a:r>
              <a:rPr lang="en-GB" dirty="0" err="1"/>
              <a:t>ledning</a:t>
            </a:r>
            <a:r>
              <a:rPr lang="en-GB" dirty="0"/>
              <a:t> </a:t>
            </a:r>
            <a:r>
              <a:rPr lang="en-GB" dirty="0" err="1"/>
              <a:t>som</a:t>
            </a:r>
            <a:r>
              <a:rPr lang="en-GB" dirty="0"/>
              <a:t> </a:t>
            </a:r>
            <a:r>
              <a:rPr lang="en-GB" dirty="0" err="1"/>
              <a:t>genom</a:t>
            </a:r>
            <a:r>
              <a:rPr lang="en-GB" dirty="0"/>
              <a:t> </a:t>
            </a:r>
            <a:r>
              <a:rPr lang="en-GB" dirty="0" err="1"/>
              <a:t>en</a:t>
            </a:r>
            <a:r>
              <a:rPr lang="en-GB" dirty="0"/>
              <a:t> </a:t>
            </a:r>
            <a:r>
              <a:rPr lang="en-GB" dirty="0" err="1"/>
              <a:t>skruv</a:t>
            </a:r>
            <a:r>
              <a:rPr lang="en-GB" dirty="0"/>
              <a:t> </a:t>
            </a:r>
            <a:r>
              <a:rPr lang="en-GB" dirty="0" err="1"/>
              <a:t>är</a:t>
            </a:r>
            <a:r>
              <a:rPr lang="en-GB" dirty="0"/>
              <a:t> </a:t>
            </a:r>
            <a:r>
              <a:rPr lang="en-GB" dirty="0" err="1"/>
              <a:t>ansluten</a:t>
            </a:r>
            <a:r>
              <a:rPr lang="en-GB" dirty="0"/>
              <a:t> till </a:t>
            </a:r>
            <a:r>
              <a:rPr lang="en-GB" dirty="0" err="1"/>
              <a:t>karossen</a:t>
            </a:r>
            <a:r>
              <a:rPr lang="en-GB" dirty="0"/>
              <a:t>, </a:t>
            </a:r>
            <a:r>
              <a:rPr lang="en-GB" dirty="0" err="1"/>
              <a:t>eller</a:t>
            </a:r>
            <a:r>
              <a:rPr lang="en-GB" dirty="0"/>
              <a:t> </a:t>
            </a:r>
            <a:r>
              <a:rPr lang="en-GB" dirty="0" err="1"/>
              <a:t>att</a:t>
            </a:r>
            <a:r>
              <a:rPr lang="en-GB" dirty="0"/>
              <a:t> </a:t>
            </a:r>
            <a:r>
              <a:rPr lang="en-GB" dirty="0" err="1"/>
              <a:t>lampans</a:t>
            </a:r>
            <a:r>
              <a:rPr lang="en-GB" dirty="0"/>
              <a:t> </a:t>
            </a:r>
            <a:r>
              <a:rPr lang="en-GB" dirty="0" err="1"/>
              <a:t>hus</a:t>
            </a:r>
            <a:r>
              <a:rPr lang="en-GB" dirty="0"/>
              <a:t> </a:t>
            </a:r>
            <a:r>
              <a:rPr lang="en-GB" dirty="0" err="1"/>
              <a:t>är</a:t>
            </a:r>
            <a:r>
              <a:rPr lang="en-GB" dirty="0"/>
              <a:t> </a:t>
            </a:r>
            <a:r>
              <a:rPr lang="en-GB" dirty="0" err="1"/>
              <a:t>fastskruvad</a:t>
            </a:r>
            <a:r>
              <a:rPr lang="en-GB" dirty="0"/>
              <a:t> till </a:t>
            </a:r>
            <a:r>
              <a:rPr lang="en-GB" dirty="0" err="1"/>
              <a:t>karossen</a:t>
            </a:r>
            <a:r>
              <a:rPr lang="en-GB" dirty="0"/>
              <a:t>. </a:t>
            </a:r>
          </a:p>
          <a:p>
            <a:r>
              <a:rPr lang="sv-SE" dirty="0"/>
              <a:t>Högvoltssystemet är istället ett </a:t>
            </a:r>
            <a:r>
              <a:rPr lang="sv-SE" b="1" dirty="0"/>
              <a:t>tvåledarsystem</a:t>
            </a:r>
            <a:r>
              <a:rPr lang="sv-SE" dirty="0"/>
              <a:t>.</a:t>
            </a:r>
          </a:p>
        </p:txBody>
      </p:sp>
      <p:sp>
        <p:nvSpPr>
          <p:cNvPr id="2" name="Rubrik 1"/>
          <p:cNvSpPr>
            <a:spLocks noGrp="1"/>
          </p:cNvSpPr>
          <p:nvPr>
            <p:ph type="title"/>
          </p:nvPr>
        </p:nvSpPr>
        <p:spPr/>
        <p:txBody>
          <a:bodyPr/>
          <a:lstStyle/>
          <a:p>
            <a:r>
              <a:rPr lang="sv-SE" dirty="0" err="1"/>
              <a:t>Enledarsystem</a:t>
            </a:r>
            <a:r>
              <a:rPr lang="sv-SE" dirty="0"/>
              <a:t> jämfört med tvåledarsystem</a:t>
            </a: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t="19815" b="19637"/>
          <a:stretch/>
        </p:blipFill>
        <p:spPr>
          <a:xfrm>
            <a:off x="5272643" y="1369260"/>
            <a:ext cx="4537819" cy="2059740"/>
          </a:xfrm>
          <a:prstGeom prst="rect">
            <a:avLst/>
          </a:prstGeom>
        </p:spPr>
      </p:pic>
      <p:sp>
        <p:nvSpPr>
          <p:cNvPr id="4" name="Text Placeholder 3">
            <a:extLst>
              <a:ext uri="{FF2B5EF4-FFF2-40B4-BE49-F238E27FC236}">
                <a16:creationId xmlns:a16="http://schemas.microsoft.com/office/drawing/2014/main" id="{1F1F32F4-7168-B641-9725-4F60D99D5E71}"/>
              </a:ext>
            </a:extLst>
          </p:cNvPr>
          <p:cNvSpPr>
            <a:spLocks noGrp="1"/>
          </p:cNvSpPr>
          <p:nvPr>
            <p:ph type="body" sz="quarter" idx="10"/>
          </p:nvPr>
        </p:nvSpPr>
        <p:spPr/>
        <p:txBody>
          <a:bodyPr>
            <a:normAutofit lnSpcReduction="10000"/>
          </a:bodyPr>
          <a:lstStyle/>
          <a:p>
            <a:r>
              <a:rPr lang="en-SE" dirty="0"/>
              <a:t>4 Högvolt säkerhet</a:t>
            </a:r>
          </a:p>
        </p:txBody>
      </p:sp>
      <p:cxnSp>
        <p:nvCxnSpPr>
          <p:cNvPr id="9" name="Straight Arrow Connector 8">
            <a:extLst>
              <a:ext uri="{FF2B5EF4-FFF2-40B4-BE49-F238E27FC236}">
                <a16:creationId xmlns:a16="http://schemas.microsoft.com/office/drawing/2014/main" id="{CC7B0D47-44EA-E548-A48C-82AFAEC5C170}"/>
              </a:ext>
            </a:extLst>
          </p:cNvPr>
          <p:cNvCxnSpPr>
            <a:cxnSpLocks/>
            <a:stCxn id="12" idx="0"/>
          </p:cNvCxnSpPr>
          <p:nvPr/>
        </p:nvCxnSpPr>
        <p:spPr>
          <a:xfrm flipH="1" flipV="1">
            <a:off x="6424552" y="2885705"/>
            <a:ext cx="170164" cy="17136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22A6CBF-8493-9042-B4BF-DFD763FF49D0}"/>
              </a:ext>
            </a:extLst>
          </p:cNvPr>
          <p:cNvCxnSpPr>
            <a:cxnSpLocks/>
          </p:cNvCxnSpPr>
          <p:nvPr/>
        </p:nvCxnSpPr>
        <p:spPr>
          <a:xfrm flipH="1" flipV="1">
            <a:off x="6778831" y="2539621"/>
            <a:ext cx="1712026" cy="20323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D1BAF92-E9B9-1142-B811-08A670043A35}"/>
              </a:ext>
            </a:extLst>
          </p:cNvPr>
          <p:cNvSpPr/>
          <p:nvPr/>
        </p:nvSpPr>
        <p:spPr>
          <a:xfrm>
            <a:off x="5808283" y="4599361"/>
            <a:ext cx="1572866" cy="369332"/>
          </a:xfrm>
          <a:prstGeom prst="rect">
            <a:avLst/>
          </a:prstGeom>
        </p:spPr>
        <p:txBody>
          <a:bodyPr wrap="none">
            <a:spAutoFit/>
          </a:bodyPr>
          <a:lstStyle/>
          <a:p>
            <a:r>
              <a:rPr lang="sv-SE" i="1" dirty="0" err="1"/>
              <a:t>Enledarsystem</a:t>
            </a:r>
            <a:endParaRPr lang="en-SE" i="1" dirty="0"/>
          </a:p>
        </p:txBody>
      </p:sp>
      <p:sp>
        <p:nvSpPr>
          <p:cNvPr id="13" name="Rectangle 12">
            <a:extLst>
              <a:ext uri="{FF2B5EF4-FFF2-40B4-BE49-F238E27FC236}">
                <a16:creationId xmlns:a16="http://schemas.microsoft.com/office/drawing/2014/main" id="{C18257B8-F81A-6A4D-9B1C-28DA877C4BDC}"/>
              </a:ext>
            </a:extLst>
          </p:cNvPr>
          <p:cNvSpPr/>
          <p:nvPr/>
        </p:nvSpPr>
        <p:spPr>
          <a:xfrm>
            <a:off x="7833661" y="4602971"/>
            <a:ext cx="1630575" cy="369332"/>
          </a:xfrm>
          <a:prstGeom prst="rect">
            <a:avLst/>
          </a:prstGeom>
        </p:spPr>
        <p:txBody>
          <a:bodyPr wrap="none">
            <a:spAutoFit/>
          </a:bodyPr>
          <a:lstStyle/>
          <a:p>
            <a:r>
              <a:rPr lang="sv-SE" i="1" dirty="0"/>
              <a:t>Tvåledarsystem</a:t>
            </a:r>
            <a:endParaRPr lang="en-SE" i="1" dirty="0"/>
          </a:p>
        </p:txBody>
      </p:sp>
      <p:sp>
        <p:nvSpPr>
          <p:cNvPr id="5" name="Slide Number Placeholder 4">
            <a:extLst>
              <a:ext uri="{FF2B5EF4-FFF2-40B4-BE49-F238E27FC236}">
                <a16:creationId xmlns:a16="http://schemas.microsoft.com/office/drawing/2014/main" id="{E783BC62-58C9-354B-8D3E-D708E949B538}"/>
              </a:ext>
            </a:extLst>
          </p:cNvPr>
          <p:cNvSpPr>
            <a:spLocks noGrp="1"/>
          </p:cNvSpPr>
          <p:nvPr>
            <p:ph type="sldNum" sz="quarter" idx="13"/>
          </p:nvPr>
        </p:nvSpPr>
        <p:spPr/>
        <p:txBody>
          <a:bodyPr/>
          <a:lstStyle/>
          <a:p>
            <a:fld id="{5818BEF9-6AEC-154B-B50F-057E6E327BFC}" type="slidenum">
              <a:rPr lang="en-SE" smtClean="0"/>
              <a:t>31</a:t>
            </a:fld>
            <a:endParaRPr lang="en-SE" dirty="0"/>
          </a:p>
        </p:txBody>
      </p:sp>
    </p:spTree>
    <p:extLst>
      <p:ext uri="{BB962C8B-B14F-4D97-AF65-F5344CB8AC3E}">
        <p14:creationId xmlns:p14="http://schemas.microsoft.com/office/powerpoint/2010/main" val="3851867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8F4F98-C5DD-BD48-8209-4D1CE0DED1A0}"/>
              </a:ext>
            </a:extLst>
          </p:cNvPr>
          <p:cNvSpPr>
            <a:spLocks noGrp="1"/>
          </p:cNvSpPr>
          <p:nvPr>
            <p:ph idx="1"/>
          </p:nvPr>
        </p:nvSpPr>
        <p:spPr>
          <a:xfrm>
            <a:off x="392113" y="1275911"/>
            <a:ext cx="4880530" cy="5070914"/>
          </a:xfrm>
        </p:spPr>
        <p:txBody>
          <a:bodyPr>
            <a:normAutofit lnSpcReduction="10000"/>
          </a:bodyPr>
          <a:lstStyle/>
          <a:p>
            <a:r>
              <a:rPr lang="sv-SE" b="1" dirty="0"/>
              <a:t>Tvåledarsystem</a:t>
            </a:r>
          </a:p>
          <a:p>
            <a:r>
              <a:rPr lang="sv-SE" dirty="0"/>
              <a:t>Varje komponent i högvoltssystemet som är ansluten till högvoltsbatteriet har en positiv och en negativ ledare ansluten till högvoltsbatteriets positiva respektive negativa pol.</a:t>
            </a:r>
          </a:p>
          <a:p>
            <a:r>
              <a:rPr lang="sv-SE" dirty="0"/>
              <a:t>Båda ledarna måste vara anslutna för att det ska bli en sluten krets.</a:t>
            </a:r>
          </a:p>
          <a:p>
            <a:r>
              <a:rPr lang="sv-SE" dirty="0"/>
              <a:t>Tvåledarsystemet är ett separerat system som förhindrar elchock om någon av plus- eller minuskablarna skadas och en person samtidigt tar i en skadad kabel och bilens kaross eller chassi. Det kallas skydd mot </a:t>
            </a:r>
            <a:r>
              <a:rPr lang="sv-SE" dirty="0" err="1"/>
              <a:t>enkelfel</a:t>
            </a:r>
            <a:r>
              <a:rPr lang="sv-SE" dirty="0"/>
              <a:t>.</a:t>
            </a:r>
          </a:p>
          <a:p>
            <a:r>
              <a:rPr lang="sv-SE" dirty="0"/>
              <a:t>För att </a:t>
            </a:r>
            <a:r>
              <a:rPr lang="sv-SE" dirty="0" err="1"/>
              <a:t>elfara</a:t>
            </a:r>
            <a:r>
              <a:rPr lang="sv-SE" dirty="0"/>
              <a:t> ska uppstå måste ett dubbelfel uppstå. Ett exempel på dubbelfel är då både plus-och minuskabeln anslutna till högvoltsbatteriet är felaktiga eller skadade.</a:t>
            </a:r>
          </a:p>
          <a:p>
            <a:r>
              <a:rPr lang="sv-SE" dirty="0"/>
              <a:t>Om någon person då vidrör båda dessa skadade kablar samtidigt kommer en strömgenomgång att ske, med </a:t>
            </a:r>
            <a:r>
              <a:rPr lang="sv-SE" dirty="0" err="1"/>
              <a:t>elcock</a:t>
            </a:r>
            <a:r>
              <a:rPr lang="sv-SE" dirty="0"/>
              <a:t> och personskada som följd.</a:t>
            </a:r>
          </a:p>
        </p:txBody>
      </p:sp>
      <p:sp>
        <p:nvSpPr>
          <p:cNvPr id="2" name="Rubrik 1"/>
          <p:cNvSpPr>
            <a:spLocks noGrp="1"/>
          </p:cNvSpPr>
          <p:nvPr>
            <p:ph type="title"/>
          </p:nvPr>
        </p:nvSpPr>
        <p:spPr/>
        <p:txBody>
          <a:bodyPr/>
          <a:lstStyle/>
          <a:p>
            <a:r>
              <a:rPr lang="sv-SE" dirty="0" err="1"/>
              <a:t>Enledarsystem</a:t>
            </a:r>
            <a:r>
              <a:rPr lang="sv-SE" dirty="0"/>
              <a:t> jämfört med tvåledarsystem</a:t>
            </a: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t="19815" b="19637"/>
          <a:stretch/>
        </p:blipFill>
        <p:spPr>
          <a:xfrm>
            <a:off x="5272643" y="1369260"/>
            <a:ext cx="4537819" cy="2059740"/>
          </a:xfrm>
          <a:prstGeom prst="rect">
            <a:avLst/>
          </a:prstGeom>
        </p:spPr>
      </p:pic>
      <p:sp>
        <p:nvSpPr>
          <p:cNvPr id="4" name="Text Placeholder 3">
            <a:extLst>
              <a:ext uri="{FF2B5EF4-FFF2-40B4-BE49-F238E27FC236}">
                <a16:creationId xmlns:a16="http://schemas.microsoft.com/office/drawing/2014/main" id="{1F1F32F4-7168-B641-9725-4F60D99D5E71}"/>
              </a:ext>
            </a:extLst>
          </p:cNvPr>
          <p:cNvSpPr>
            <a:spLocks noGrp="1"/>
          </p:cNvSpPr>
          <p:nvPr>
            <p:ph type="body" sz="quarter" idx="10"/>
          </p:nvPr>
        </p:nvSpPr>
        <p:spPr/>
        <p:txBody>
          <a:bodyPr>
            <a:normAutofit lnSpcReduction="10000"/>
          </a:bodyPr>
          <a:lstStyle/>
          <a:p>
            <a:r>
              <a:rPr lang="en-SE" dirty="0"/>
              <a:t>4 Högvolt säkerhet</a:t>
            </a:r>
          </a:p>
        </p:txBody>
      </p:sp>
      <p:cxnSp>
        <p:nvCxnSpPr>
          <p:cNvPr id="6" name="Straight Arrow Connector 5">
            <a:extLst>
              <a:ext uri="{FF2B5EF4-FFF2-40B4-BE49-F238E27FC236}">
                <a16:creationId xmlns:a16="http://schemas.microsoft.com/office/drawing/2014/main" id="{C8A33DAA-800C-6648-9BED-445BBB8C84CE}"/>
              </a:ext>
            </a:extLst>
          </p:cNvPr>
          <p:cNvCxnSpPr>
            <a:cxnSpLocks/>
            <a:stCxn id="9" idx="0"/>
          </p:cNvCxnSpPr>
          <p:nvPr/>
        </p:nvCxnSpPr>
        <p:spPr>
          <a:xfrm flipH="1" flipV="1">
            <a:off x="6424552" y="2885705"/>
            <a:ext cx="170164" cy="17136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772DE88-4B5D-9146-9657-C2509491D69F}"/>
              </a:ext>
            </a:extLst>
          </p:cNvPr>
          <p:cNvCxnSpPr>
            <a:cxnSpLocks/>
          </p:cNvCxnSpPr>
          <p:nvPr/>
        </p:nvCxnSpPr>
        <p:spPr>
          <a:xfrm flipH="1" flipV="1">
            <a:off x="6778831" y="2539621"/>
            <a:ext cx="1712026" cy="20323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BF81737-C050-DB47-BCFD-CC08A1E0E634}"/>
              </a:ext>
            </a:extLst>
          </p:cNvPr>
          <p:cNvSpPr/>
          <p:nvPr/>
        </p:nvSpPr>
        <p:spPr>
          <a:xfrm>
            <a:off x="5808283" y="4599361"/>
            <a:ext cx="1572866" cy="369332"/>
          </a:xfrm>
          <a:prstGeom prst="rect">
            <a:avLst/>
          </a:prstGeom>
        </p:spPr>
        <p:txBody>
          <a:bodyPr wrap="none">
            <a:spAutoFit/>
          </a:bodyPr>
          <a:lstStyle/>
          <a:p>
            <a:r>
              <a:rPr lang="sv-SE" i="1" dirty="0" err="1"/>
              <a:t>Enledarsystem</a:t>
            </a:r>
            <a:endParaRPr lang="en-SE" i="1" dirty="0"/>
          </a:p>
        </p:txBody>
      </p:sp>
      <p:sp>
        <p:nvSpPr>
          <p:cNvPr id="10" name="Rectangle 9">
            <a:extLst>
              <a:ext uri="{FF2B5EF4-FFF2-40B4-BE49-F238E27FC236}">
                <a16:creationId xmlns:a16="http://schemas.microsoft.com/office/drawing/2014/main" id="{D562B8D1-B455-AF49-90C2-F4F2DED25318}"/>
              </a:ext>
            </a:extLst>
          </p:cNvPr>
          <p:cNvSpPr/>
          <p:nvPr/>
        </p:nvSpPr>
        <p:spPr>
          <a:xfrm>
            <a:off x="7833661" y="4602971"/>
            <a:ext cx="1630575" cy="369332"/>
          </a:xfrm>
          <a:prstGeom prst="rect">
            <a:avLst/>
          </a:prstGeom>
        </p:spPr>
        <p:txBody>
          <a:bodyPr wrap="none">
            <a:spAutoFit/>
          </a:bodyPr>
          <a:lstStyle/>
          <a:p>
            <a:r>
              <a:rPr lang="sv-SE" i="1" dirty="0"/>
              <a:t>Tvåledarsystem</a:t>
            </a:r>
            <a:endParaRPr lang="en-SE" i="1" dirty="0"/>
          </a:p>
        </p:txBody>
      </p:sp>
      <p:sp>
        <p:nvSpPr>
          <p:cNvPr id="5" name="Slide Number Placeholder 4">
            <a:extLst>
              <a:ext uri="{FF2B5EF4-FFF2-40B4-BE49-F238E27FC236}">
                <a16:creationId xmlns:a16="http://schemas.microsoft.com/office/drawing/2014/main" id="{7C5A2E42-EE1B-AB4F-A081-6F50053B13D0}"/>
              </a:ext>
            </a:extLst>
          </p:cNvPr>
          <p:cNvSpPr>
            <a:spLocks noGrp="1"/>
          </p:cNvSpPr>
          <p:nvPr>
            <p:ph type="sldNum" sz="quarter" idx="13"/>
          </p:nvPr>
        </p:nvSpPr>
        <p:spPr/>
        <p:txBody>
          <a:bodyPr/>
          <a:lstStyle/>
          <a:p>
            <a:fld id="{5818BEF9-6AEC-154B-B50F-057E6E327BFC}" type="slidenum">
              <a:rPr lang="en-SE" smtClean="0"/>
              <a:t>32</a:t>
            </a:fld>
            <a:endParaRPr lang="en-SE" dirty="0"/>
          </a:p>
        </p:txBody>
      </p:sp>
    </p:spTree>
    <p:extLst>
      <p:ext uri="{BB962C8B-B14F-4D97-AF65-F5344CB8AC3E}">
        <p14:creationId xmlns:p14="http://schemas.microsoft.com/office/powerpoint/2010/main" val="3403672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Funktionsprincip tvåledarsystem</a:t>
            </a:r>
          </a:p>
        </p:txBody>
      </p:sp>
      <p:sp>
        <p:nvSpPr>
          <p:cNvPr id="5" name="Text Placeholder 4">
            <a:extLst>
              <a:ext uri="{FF2B5EF4-FFF2-40B4-BE49-F238E27FC236}">
                <a16:creationId xmlns:a16="http://schemas.microsoft.com/office/drawing/2014/main" id="{70848C06-E8D3-E948-83C6-FC5BA96CD4CC}"/>
              </a:ext>
            </a:extLst>
          </p:cNvPr>
          <p:cNvSpPr>
            <a:spLocks noGrp="1"/>
          </p:cNvSpPr>
          <p:nvPr>
            <p:ph type="body" sz="quarter" idx="10"/>
          </p:nvPr>
        </p:nvSpPr>
        <p:spPr/>
        <p:txBody>
          <a:bodyPr>
            <a:normAutofit lnSpcReduction="10000"/>
          </a:bodyPr>
          <a:lstStyle/>
          <a:p>
            <a:r>
              <a:rPr lang="en-SE" dirty="0"/>
              <a:t>4 Högvolt säkerhet</a:t>
            </a:r>
          </a:p>
        </p:txBody>
      </p:sp>
      <p:sp>
        <p:nvSpPr>
          <p:cNvPr id="12" name="Content Placeholder 2">
            <a:extLst>
              <a:ext uri="{FF2B5EF4-FFF2-40B4-BE49-F238E27FC236}">
                <a16:creationId xmlns:a16="http://schemas.microsoft.com/office/drawing/2014/main" id="{99C5126C-014D-E347-9A3E-D9F59EA75122}"/>
              </a:ext>
            </a:extLst>
          </p:cNvPr>
          <p:cNvSpPr txBox="1">
            <a:spLocks/>
          </p:cNvSpPr>
          <p:nvPr/>
        </p:nvSpPr>
        <p:spPr bwMode="auto">
          <a:xfrm>
            <a:off x="392113" y="1275911"/>
            <a:ext cx="4880531" cy="507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I högvoltsbatteriet finns en kontaktor (relä) för plussidan och en kontaktor för minussidan samt styrenheten </a:t>
            </a:r>
            <a:r>
              <a:rPr lang="sv-SE" b="1" dirty="0"/>
              <a:t>BECM (</a:t>
            </a:r>
            <a:r>
              <a:rPr lang="sv-SE" b="1" dirty="0" err="1"/>
              <a:t>Battery</a:t>
            </a:r>
            <a:r>
              <a:rPr lang="sv-SE" b="1" dirty="0"/>
              <a:t> Energy Control </a:t>
            </a:r>
            <a:r>
              <a:rPr lang="sv-SE" b="1" dirty="0" err="1"/>
              <a:t>Module</a:t>
            </a:r>
            <a:r>
              <a:rPr lang="sv-SE" b="1" dirty="0"/>
              <a:t>)</a:t>
            </a:r>
            <a:r>
              <a:rPr lang="sv-SE" dirty="0"/>
              <a:t>, även kallad </a:t>
            </a:r>
            <a:r>
              <a:rPr lang="sv-SE" b="1" dirty="0"/>
              <a:t>BMS</a:t>
            </a:r>
            <a:r>
              <a:rPr lang="sv-SE" dirty="0"/>
              <a:t> (</a:t>
            </a:r>
            <a:r>
              <a:rPr lang="sv-SE" dirty="0" err="1"/>
              <a:t>Battery</a:t>
            </a:r>
            <a:r>
              <a:rPr lang="sv-SE" dirty="0"/>
              <a:t> Management System) eller </a:t>
            </a:r>
            <a:r>
              <a:rPr lang="sv-SE" b="1" dirty="0"/>
              <a:t>BMU</a:t>
            </a:r>
            <a:r>
              <a:rPr lang="sv-SE" dirty="0"/>
              <a:t> (</a:t>
            </a:r>
            <a:r>
              <a:rPr lang="sv-SE" dirty="0" err="1"/>
              <a:t>Battery</a:t>
            </a:r>
            <a:r>
              <a:rPr lang="sv-SE" dirty="0"/>
              <a:t> Management </a:t>
            </a:r>
            <a:r>
              <a:rPr lang="sv-SE" dirty="0" err="1"/>
              <a:t>Unit</a:t>
            </a:r>
            <a:r>
              <a:rPr lang="sv-SE" dirty="0"/>
              <a:t>).</a:t>
            </a:r>
          </a:p>
          <a:p>
            <a:r>
              <a:rPr lang="sv-SE" dirty="0"/>
              <a:t>När högvoltssystemet ska kopplas in och </a:t>
            </a:r>
            <a:r>
              <a:rPr lang="sv-SE" dirty="0" err="1"/>
              <a:t>spänningssätta</a:t>
            </a:r>
            <a:r>
              <a:rPr lang="sv-SE" dirty="0"/>
              <a:t> drivsystemet vid körning eller vid laddning av högvoltsbatteriet (då drivsystemet är frånkopplat) aktiveras kontaktorerna av styrenheten BECM. </a:t>
            </a:r>
          </a:p>
          <a:p>
            <a:r>
              <a:rPr lang="sv-SE" dirty="0"/>
              <a:t>För att ström ska flyta från högvoltsbatteriet till de anslutna komponenterna i högvoltssystemet krävs att båda reläerna är slutna, så att en sluten krets skapas.</a:t>
            </a:r>
          </a:p>
          <a:p>
            <a:r>
              <a:rPr lang="sv-SE" dirty="0"/>
              <a:t>I viloläge är kontaktorerna öppna.</a:t>
            </a:r>
          </a:p>
          <a:p>
            <a:r>
              <a:rPr lang="sv-SE" dirty="0"/>
              <a:t>Observera att alla högvoltskomponenter styrs genom funktioner som får sin spänning av 12V-systemet.</a:t>
            </a:r>
          </a:p>
        </p:txBody>
      </p:sp>
      <p:pic>
        <p:nvPicPr>
          <p:cNvPr id="14" name="Platshållare för bild 13"/>
          <p:cNvPicPr>
            <a:picLocks noGrp="1" noChangeAspect="1"/>
          </p:cNvPicPr>
          <p:nvPr>
            <p:ph idx="1"/>
          </p:nvPr>
        </p:nvPicPr>
        <p:blipFill rotWithShape="1">
          <a:blip r:embed="rId2">
            <a:extLst>
              <a:ext uri="{28A0092B-C50C-407E-A947-70E740481C1C}">
                <a14:useLocalDpi xmlns:a14="http://schemas.microsoft.com/office/drawing/2010/main" val="0"/>
              </a:ext>
            </a:extLst>
          </a:blip>
          <a:srcRect l="4316" t="17298" b="16340"/>
          <a:stretch/>
        </p:blipFill>
        <p:spPr>
          <a:xfrm>
            <a:off x="5450774" y="1275912"/>
            <a:ext cx="4340232" cy="2251060"/>
          </a:xfrm>
        </p:spPr>
      </p:pic>
      <p:sp>
        <p:nvSpPr>
          <p:cNvPr id="7" name="Rectangle 6"/>
          <p:cNvSpPr/>
          <p:nvPr/>
        </p:nvSpPr>
        <p:spPr>
          <a:xfrm>
            <a:off x="6329547" y="1983178"/>
            <a:ext cx="2220687" cy="760021"/>
          </a:xfrm>
          <a:prstGeom prst="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55"/>
          </a:p>
        </p:txBody>
      </p:sp>
      <p:pic>
        <p:nvPicPr>
          <p:cNvPr id="15" name="Picture 14">
            <a:extLst>
              <a:ext uri="{FF2B5EF4-FFF2-40B4-BE49-F238E27FC236}">
                <a16:creationId xmlns:a16="http://schemas.microsoft.com/office/drawing/2014/main" id="{2B32BF8C-2F6E-7344-9786-D0A08DB70348}"/>
              </a:ext>
            </a:extLst>
          </p:cNvPr>
          <p:cNvPicPr>
            <a:picLocks noChangeAspect="1"/>
          </p:cNvPicPr>
          <p:nvPr/>
        </p:nvPicPr>
        <p:blipFill rotWithShape="1">
          <a:blip r:embed="rId3"/>
          <a:srcRect l="12208" t="13692" r="18278" b="10457"/>
          <a:stretch/>
        </p:blipFill>
        <p:spPr>
          <a:xfrm>
            <a:off x="6411141" y="3716979"/>
            <a:ext cx="2419498" cy="2419496"/>
          </a:xfrm>
          <a:prstGeom prst="ellipse">
            <a:avLst/>
          </a:prstGeom>
          <a:ln w="12700">
            <a:solidFill>
              <a:schemeClr val="accent1"/>
            </a:solidFill>
          </a:ln>
        </p:spPr>
      </p:pic>
      <p:cxnSp>
        <p:nvCxnSpPr>
          <p:cNvPr id="17" name="Straight Connector 16">
            <a:extLst>
              <a:ext uri="{FF2B5EF4-FFF2-40B4-BE49-F238E27FC236}">
                <a16:creationId xmlns:a16="http://schemas.microsoft.com/office/drawing/2014/main" id="{94D35CD8-320A-1F49-8FB7-235DED739288}"/>
              </a:ext>
            </a:extLst>
          </p:cNvPr>
          <p:cNvCxnSpPr>
            <a:cxnSpLocks/>
          </p:cNvCxnSpPr>
          <p:nvPr/>
        </p:nvCxnSpPr>
        <p:spPr>
          <a:xfrm>
            <a:off x="6792686" y="2600696"/>
            <a:ext cx="452176" cy="11705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24C1B43-C085-C445-9DCA-951B350BFCF8}"/>
              </a:ext>
            </a:extLst>
          </p:cNvPr>
          <p:cNvSpPr>
            <a:spLocks noGrp="1"/>
          </p:cNvSpPr>
          <p:nvPr>
            <p:ph type="sldNum" sz="quarter" idx="13"/>
          </p:nvPr>
        </p:nvSpPr>
        <p:spPr/>
        <p:txBody>
          <a:bodyPr/>
          <a:lstStyle/>
          <a:p>
            <a:fld id="{5818BEF9-6AEC-154B-B50F-057E6E327BFC}" type="slidenum">
              <a:rPr lang="en-SE" smtClean="0"/>
              <a:t>33</a:t>
            </a:fld>
            <a:endParaRPr lang="en-SE" dirty="0"/>
          </a:p>
        </p:txBody>
      </p:sp>
    </p:spTree>
    <p:extLst>
      <p:ext uri="{BB962C8B-B14F-4D97-AF65-F5344CB8AC3E}">
        <p14:creationId xmlns:p14="http://schemas.microsoft.com/office/powerpoint/2010/main" val="1325614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rotWithShape="1">
          <a:blip r:embed="rId2">
            <a:extLst>
              <a:ext uri="{28A0092B-C50C-407E-A947-70E740481C1C}">
                <a14:useLocalDpi xmlns:a14="http://schemas.microsoft.com/office/drawing/2010/main" val="0"/>
              </a:ext>
            </a:extLst>
          </a:blip>
          <a:srcRect l="5051" t="20586" r="3562" b="13968"/>
          <a:stretch/>
        </p:blipFill>
        <p:spPr>
          <a:xfrm>
            <a:off x="5482563" y="1391481"/>
            <a:ext cx="4145280" cy="2220253"/>
          </a:xfrm>
          <a:prstGeom prst="rect">
            <a:avLst/>
          </a:prstGeom>
        </p:spPr>
      </p:pic>
      <p:sp>
        <p:nvSpPr>
          <p:cNvPr id="2" name="Content Placeholder 1">
            <a:extLst>
              <a:ext uri="{FF2B5EF4-FFF2-40B4-BE49-F238E27FC236}">
                <a16:creationId xmlns:a16="http://schemas.microsoft.com/office/drawing/2014/main" id="{B940FA87-349A-F94C-8B5E-7D890FB9E566}"/>
              </a:ext>
            </a:extLst>
          </p:cNvPr>
          <p:cNvSpPr>
            <a:spLocks noGrp="1"/>
          </p:cNvSpPr>
          <p:nvPr>
            <p:ph idx="1"/>
          </p:nvPr>
        </p:nvSpPr>
        <p:spPr>
          <a:xfrm>
            <a:off x="392113" y="1275911"/>
            <a:ext cx="4794522" cy="5070914"/>
          </a:xfrm>
        </p:spPr>
        <p:txBody>
          <a:bodyPr/>
          <a:lstStyle/>
          <a:p>
            <a:r>
              <a:rPr lang="sv-SE" b="1" dirty="0"/>
              <a:t>Aktivering kontaktorer, inkoppling högvoltsbatteri</a:t>
            </a:r>
          </a:p>
          <a:p>
            <a:r>
              <a:rPr lang="sv-SE" dirty="0" err="1"/>
              <a:t>Först</a:t>
            </a:r>
            <a:r>
              <a:rPr lang="sv-SE" dirty="0"/>
              <a:t> aktiverar BECM kontaktorn </a:t>
            </a:r>
            <a:r>
              <a:rPr lang="sv-SE" dirty="0" err="1"/>
              <a:t>pa</a:t>
            </a:r>
            <a:r>
              <a:rPr lang="sv-SE" dirty="0"/>
              <a:t>̊ </a:t>
            </a:r>
            <a:r>
              <a:rPr lang="sv-SE" dirty="0" err="1"/>
              <a:t>högvoltsbatteriets</a:t>
            </a:r>
            <a:r>
              <a:rPr lang="sv-SE" dirty="0"/>
              <a:t> minussida. Kretsen </a:t>
            </a:r>
            <a:r>
              <a:rPr lang="sv-SE" dirty="0" err="1"/>
              <a:t>pa</a:t>
            </a:r>
            <a:r>
              <a:rPr lang="sv-SE" dirty="0"/>
              <a:t>̊ </a:t>
            </a:r>
            <a:r>
              <a:rPr lang="sv-SE" dirty="0" err="1"/>
              <a:t>högvoltssidan</a:t>
            </a:r>
            <a:r>
              <a:rPr lang="sv-SE" dirty="0"/>
              <a:t> </a:t>
            </a:r>
            <a:r>
              <a:rPr lang="sv-SE" dirty="0" err="1"/>
              <a:t>är</a:t>
            </a:r>
            <a:r>
              <a:rPr lang="sv-SE" dirty="0"/>
              <a:t> fortfarande </a:t>
            </a:r>
            <a:r>
              <a:rPr lang="sv-SE" dirty="0" err="1"/>
              <a:t>öppen</a:t>
            </a:r>
            <a:r>
              <a:rPr lang="sv-SE" dirty="0"/>
              <a:t>, d v s ingen </a:t>
            </a:r>
            <a:r>
              <a:rPr lang="sv-SE" dirty="0" err="1"/>
              <a:t>ström</a:t>
            </a:r>
            <a:r>
              <a:rPr lang="sv-SE" dirty="0"/>
              <a:t> flyter </a:t>
            </a:r>
            <a:r>
              <a:rPr lang="sv-SE" dirty="0" err="1"/>
              <a:t>från</a:t>
            </a:r>
            <a:r>
              <a:rPr lang="sv-SE" dirty="0"/>
              <a:t> </a:t>
            </a:r>
            <a:r>
              <a:rPr lang="sv-SE" dirty="0" err="1"/>
              <a:t>högvoltsbatteriet</a:t>
            </a:r>
            <a:r>
              <a:rPr lang="sv-SE" dirty="0"/>
              <a:t>. </a:t>
            </a:r>
          </a:p>
          <a:p>
            <a:r>
              <a:rPr lang="sv-SE" dirty="0"/>
              <a:t>Aktiveringen sker genom att BECM styr de </a:t>
            </a:r>
            <a:r>
              <a:rPr lang="sv-SE" dirty="0" err="1"/>
              <a:t>båda</a:t>
            </a:r>
            <a:r>
              <a:rPr lang="sv-SE" dirty="0"/>
              <a:t> kontaktorernas spolar individuellt i olika steg. </a:t>
            </a:r>
          </a:p>
        </p:txBody>
      </p:sp>
      <p:sp>
        <p:nvSpPr>
          <p:cNvPr id="10" name="Rubrik 2"/>
          <p:cNvSpPr>
            <a:spLocks noGrp="1"/>
          </p:cNvSpPr>
          <p:nvPr>
            <p:ph type="title"/>
          </p:nvPr>
        </p:nvSpPr>
        <p:spPr/>
        <p:txBody>
          <a:bodyPr/>
          <a:lstStyle/>
          <a:p>
            <a:r>
              <a:rPr lang="sv-SE" dirty="0"/>
              <a:t>Funktionsprincip tvåledarsystem</a:t>
            </a:r>
          </a:p>
        </p:txBody>
      </p:sp>
      <p:sp>
        <p:nvSpPr>
          <p:cNvPr id="3" name="Text Placeholder 2">
            <a:extLst>
              <a:ext uri="{FF2B5EF4-FFF2-40B4-BE49-F238E27FC236}">
                <a16:creationId xmlns:a16="http://schemas.microsoft.com/office/drawing/2014/main" id="{1A55E09C-0FEC-6D43-A08F-890DB2EF9BE0}"/>
              </a:ext>
            </a:extLst>
          </p:cNvPr>
          <p:cNvSpPr>
            <a:spLocks noGrp="1"/>
          </p:cNvSpPr>
          <p:nvPr>
            <p:ph type="body" sz="quarter" idx="10"/>
          </p:nvPr>
        </p:nvSpPr>
        <p:spPr/>
        <p:txBody>
          <a:bodyPr>
            <a:normAutofit lnSpcReduction="10000"/>
          </a:bodyPr>
          <a:lstStyle/>
          <a:p>
            <a:r>
              <a:rPr lang="en-SE" dirty="0"/>
              <a:t>4 Högvolt säkerhet</a:t>
            </a:r>
          </a:p>
        </p:txBody>
      </p:sp>
      <p:pic>
        <p:nvPicPr>
          <p:cNvPr id="6" name="Picture 5">
            <a:extLst>
              <a:ext uri="{FF2B5EF4-FFF2-40B4-BE49-F238E27FC236}">
                <a16:creationId xmlns:a16="http://schemas.microsoft.com/office/drawing/2014/main" id="{28DB662D-EBCE-C547-A914-8736242B2140}"/>
              </a:ext>
            </a:extLst>
          </p:cNvPr>
          <p:cNvPicPr>
            <a:picLocks noChangeAspect="1"/>
          </p:cNvPicPr>
          <p:nvPr/>
        </p:nvPicPr>
        <p:blipFill rotWithShape="1">
          <a:blip r:embed="rId3"/>
          <a:srcRect l="14789" t="15900" r="22115" b="19253"/>
          <a:stretch/>
        </p:blipFill>
        <p:spPr>
          <a:xfrm>
            <a:off x="6431414" y="3706984"/>
            <a:ext cx="2419499" cy="2419496"/>
          </a:xfrm>
          <a:prstGeom prst="ellipse">
            <a:avLst/>
          </a:prstGeom>
          <a:ln w="12700">
            <a:solidFill>
              <a:schemeClr val="accent1"/>
            </a:solidFill>
          </a:ln>
        </p:spPr>
      </p:pic>
      <p:cxnSp>
        <p:nvCxnSpPr>
          <p:cNvPr id="8" name="Straight Connector 7">
            <a:extLst>
              <a:ext uri="{FF2B5EF4-FFF2-40B4-BE49-F238E27FC236}">
                <a16:creationId xmlns:a16="http://schemas.microsoft.com/office/drawing/2014/main" id="{E7864A47-72CC-CE49-94D2-26C5466D50B9}"/>
              </a:ext>
            </a:extLst>
          </p:cNvPr>
          <p:cNvCxnSpPr>
            <a:cxnSpLocks/>
          </p:cNvCxnSpPr>
          <p:nvPr/>
        </p:nvCxnSpPr>
        <p:spPr>
          <a:xfrm>
            <a:off x="6792686" y="2600696"/>
            <a:ext cx="452176" cy="11705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6F66ECB-3CD1-6A40-98CF-4EBD8672F31B}"/>
              </a:ext>
            </a:extLst>
          </p:cNvPr>
          <p:cNvSpPr>
            <a:spLocks noGrp="1"/>
          </p:cNvSpPr>
          <p:nvPr>
            <p:ph type="sldNum" sz="quarter" idx="13"/>
          </p:nvPr>
        </p:nvSpPr>
        <p:spPr/>
        <p:txBody>
          <a:bodyPr/>
          <a:lstStyle/>
          <a:p>
            <a:fld id="{5818BEF9-6AEC-154B-B50F-057E6E327BFC}" type="slidenum">
              <a:rPr lang="en-SE" smtClean="0"/>
              <a:t>34</a:t>
            </a:fld>
            <a:endParaRPr lang="en-SE" dirty="0"/>
          </a:p>
        </p:txBody>
      </p:sp>
    </p:spTree>
    <p:extLst>
      <p:ext uri="{BB962C8B-B14F-4D97-AF65-F5344CB8AC3E}">
        <p14:creationId xmlns:p14="http://schemas.microsoft.com/office/powerpoint/2010/main" val="2268758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rotWithShape="1">
          <a:blip r:embed="rId2">
            <a:extLst>
              <a:ext uri="{28A0092B-C50C-407E-A947-70E740481C1C}">
                <a14:useLocalDpi xmlns:a14="http://schemas.microsoft.com/office/drawing/2010/main" val="0"/>
              </a:ext>
            </a:extLst>
          </a:blip>
          <a:srcRect l="5181" t="19266" r="4104" b="17662"/>
          <a:stretch/>
        </p:blipFill>
        <p:spPr>
          <a:xfrm>
            <a:off x="5490527" y="1330750"/>
            <a:ext cx="4114800" cy="2139680"/>
          </a:xfrm>
          <a:prstGeom prst="rect">
            <a:avLst/>
          </a:prstGeom>
        </p:spPr>
      </p:pic>
      <p:sp>
        <p:nvSpPr>
          <p:cNvPr id="2" name="Content Placeholder 1">
            <a:extLst>
              <a:ext uri="{FF2B5EF4-FFF2-40B4-BE49-F238E27FC236}">
                <a16:creationId xmlns:a16="http://schemas.microsoft.com/office/drawing/2014/main" id="{B47EEC20-3E1B-0346-B5CE-179F176A5A4F}"/>
              </a:ext>
            </a:extLst>
          </p:cNvPr>
          <p:cNvSpPr>
            <a:spLocks noGrp="1"/>
          </p:cNvSpPr>
          <p:nvPr>
            <p:ph idx="1"/>
          </p:nvPr>
        </p:nvSpPr>
        <p:spPr>
          <a:xfrm>
            <a:off x="392113" y="1275911"/>
            <a:ext cx="4880927" cy="5070914"/>
          </a:xfrm>
        </p:spPr>
        <p:txBody>
          <a:bodyPr/>
          <a:lstStyle/>
          <a:p>
            <a:r>
              <a:rPr lang="sv-SE" b="1" dirty="0"/>
              <a:t>Aktivering kontaktorer, inkoppling högvoltsbatteri</a:t>
            </a:r>
          </a:p>
          <a:p>
            <a:r>
              <a:rPr lang="sv-SE" dirty="0"/>
              <a:t>Nästa steg är att BECM aktiverar kontaktorn på högvoltsbatteriet plussida. </a:t>
            </a:r>
          </a:p>
          <a:p>
            <a:r>
              <a:rPr lang="sv-SE" dirty="0"/>
              <a:t>Nu är kretsen från högvoltsbatteriet sluten i och med att båda kontaktorerna är slutna. </a:t>
            </a:r>
          </a:p>
          <a:p>
            <a:r>
              <a:rPr lang="sv-SE" dirty="0"/>
              <a:t>Komponenterna i högvoltssystemet är nu spänningssatta och ström kan flyta genom dem om det behövs.</a:t>
            </a:r>
          </a:p>
        </p:txBody>
      </p:sp>
      <p:sp>
        <p:nvSpPr>
          <p:cNvPr id="10" name="Rubrik 2"/>
          <p:cNvSpPr>
            <a:spLocks noGrp="1"/>
          </p:cNvSpPr>
          <p:nvPr>
            <p:ph type="title"/>
          </p:nvPr>
        </p:nvSpPr>
        <p:spPr/>
        <p:txBody>
          <a:bodyPr/>
          <a:lstStyle/>
          <a:p>
            <a:r>
              <a:rPr lang="sv-SE" dirty="0"/>
              <a:t>Funktionsprincip tvåledarsystem</a:t>
            </a:r>
          </a:p>
        </p:txBody>
      </p:sp>
      <p:sp>
        <p:nvSpPr>
          <p:cNvPr id="3" name="Text Placeholder 2">
            <a:extLst>
              <a:ext uri="{FF2B5EF4-FFF2-40B4-BE49-F238E27FC236}">
                <a16:creationId xmlns:a16="http://schemas.microsoft.com/office/drawing/2014/main" id="{2D168DD9-D0B3-964D-9AB8-20E234967A6B}"/>
              </a:ext>
            </a:extLst>
          </p:cNvPr>
          <p:cNvSpPr>
            <a:spLocks noGrp="1"/>
          </p:cNvSpPr>
          <p:nvPr>
            <p:ph type="body" sz="quarter" idx="10"/>
          </p:nvPr>
        </p:nvSpPr>
        <p:spPr/>
        <p:txBody>
          <a:bodyPr>
            <a:normAutofit lnSpcReduction="10000"/>
          </a:bodyPr>
          <a:lstStyle/>
          <a:p>
            <a:r>
              <a:rPr lang="en-SE" dirty="0"/>
              <a:t>4 Högvolt säkerhet</a:t>
            </a:r>
          </a:p>
        </p:txBody>
      </p:sp>
      <p:pic>
        <p:nvPicPr>
          <p:cNvPr id="5" name="Picture 4">
            <a:extLst>
              <a:ext uri="{FF2B5EF4-FFF2-40B4-BE49-F238E27FC236}">
                <a16:creationId xmlns:a16="http://schemas.microsoft.com/office/drawing/2014/main" id="{97D7A79A-A52E-C04A-8275-2C25613AFC61}"/>
              </a:ext>
            </a:extLst>
          </p:cNvPr>
          <p:cNvPicPr>
            <a:picLocks noChangeAspect="1"/>
          </p:cNvPicPr>
          <p:nvPr/>
        </p:nvPicPr>
        <p:blipFill rotWithShape="1">
          <a:blip r:embed="rId3"/>
          <a:srcRect l="20392" t="24239" r="26711" b="22413"/>
          <a:stretch/>
        </p:blipFill>
        <p:spPr>
          <a:xfrm>
            <a:off x="6453505" y="3709747"/>
            <a:ext cx="2418080" cy="2418080"/>
          </a:xfrm>
          <a:prstGeom prst="ellipse">
            <a:avLst/>
          </a:prstGeom>
          <a:noFill/>
          <a:ln w="12700">
            <a:solidFill>
              <a:schemeClr val="accent1"/>
            </a:solidFill>
          </a:ln>
        </p:spPr>
      </p:pic>
      <p:cxnSp>
        <p:nvCxnSpPr>
          <p:cNvPr id="9" name="Straight Connector 8">
            <a:extLst>
              <a:ext uri="{FF2B5EF4-FFF2-40B4-BE49-F238E27FC236}">
                <a16:creationId xmlns:a16="http://schemas.microsoft.com/office/drawing/2014/main" id="{409A76A5-C22B-1A4A-B80F-72FDB8986346}"/>
              </a:ext>
            </a:extLst>
          </p:cNvPr>
          <p:cNvCxnSpPr>
            <a:cxnSpLocks/>
          </p:cNvCxnSpPr>
          <p:nvPr/>
        </p:nvCxnSpPr>
        <p:spPr>
          <a:xfrm>
            <a:off x="6792686" y="2600696"/>
            <a:ext cx="452176" cy="11705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6F2781F-6FAA-D347-8D4D-4BE5B1DF3EFB}"/>
              </a:ext>
            </a:extLst>
          </p:cNvPr>
          <p:cNvSpPr>
            <a:spLocks noGrp="1"/>
          </p:cNvSpPr>
          <p:nvPr>
            <p:ph type="sldNum" sz="quarter" idx="13"/>
          </p:nvPr>
        </p:nvSpPr>
        <p:spPr/>
        <p:txBody>
          <a:bodyPr/>
          <a:lstStyle/>
          <a:p>
            <a:fld id="{5818BEF9-6AEC-154B-B50F-057E6E327BFC}" type="slidenum">
              <a:rPr lang="en-SE" smtClean="0"/>
              <a:t>35</a:t>
            </a:fld>
            <a:endParaRPr lang="en-SE" dirty="0"/>
          </a:p>
        </p:txBody>
      </p:sp>
    </p:spTree>
    <p:extLst>
      <p:ext uri="{BB962C8B-B14F-4D97-AF65-F5344CB8AC3E}">
        <p14:creationId xmlns:p14="http://schemas.microsoft.com/office/powerpoint/2010/main" val="659073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2"/>
          <p:cNvSpPr>
            <a:spLocks noGrp="1"/>
          </p:cNvSpPr>
          <p:nvPr>
            <p:ph type="title"/>
          </p:nvPr>
        </p:nvSpPr>
        <p:spPr/>
        <p:txBody>
          <a:bodyPr/>
          <a:lstStyle/>
          <a:p>
            <a:r>
              <a:rPr lang="sv-SE" dirty="0"/>
              <a:t>Funktionsprincip tvåledarsystem</a:t>
            </a:r>
          </a:p>
        </p:txBody>
      </p:sp>
      <p:sp>
        <p:nvSpPr>
          <p:cNvPr id="2" name="Text Placeholder 1">
            <a:extLst>
              <a:ext uri="{FF2B5EF4-FFF2-40B4-BE49-F238E27FC236}">
                <a16:creationId xmlns:a16="http://schemas.microsoft.com/office/drawing/2014/main" id="{4583CA86-EA7F-A940-B78F-661CA4E33350}"/>
              </a:ext>
            </a:extLst>
          </p:cNvPr>
          <p:cNvSpPr>
            <a:spLocks noGrp="1"/>
          </p:cNvSpPr>
          <p:nvPr>
            <p:ph type="body" sz="quarter" idx="10"/>
          </p:nvPr>
        </p:nvSpPr>
        <p:spPr/>
        <p:txBody>
          <a:bodyPr>
            <a:normAutofit lnSpcReduction="10000"/>
          </a:bodyPr>
          <a:lstStyle/>
          <a:p>
            <a:r>
              <a:rPr lang="en-SE" dirty="0"/>
              <a:t>4 Högvolt säkerhet</a:t>
            </a:r>
          </a:p>
        </p:txBody>
      </p:sp>
      <p:sp>
        <p:nvSpPr>
          <p:cNvPr id="12" name="Content Placeholder 1">
            <a:extLst>
              <a:ext uri="{FF2B5EF4-FFF2-40B4-BE49-F238E27FC236}">
                <a16:creationId xmlns:a16="http://schemas.microsoft.com/office/drawing/2014/main" id="{B46C47B5-1117-8D4C-BBF1-C1CEFB832BCC}"/>
              </a:ext>
            </a:extLst>
          </p:cNvPr>
          <p:cNvSpPr txBox="1">
            <a:spLocks/>
          </p:cNvSpPr>
          <p:nvPr/>
        </p:nvSpPr>
        <p:spPr bwMode="auto">
          <a:xfrm>
            <a:off x="392113" y="1275911"/>
            <a:ext cx="4765595" cy="507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dirty="0"/>
              <a:t>Frånkoppling högvoltsbatteri</a:t>
            </a:r>
          </a:p>
          <a:p>
            <a:r>
              <a:rPr lang="sv-SE" dirty="0"/>
              <a:t>Då föraren tex skiftar användningsläge från </a:t>
            </a:r>
            <a:r>
              <a:rPr lang="sv-SE" i="1" dirty="0"/>
              <a:t>Körning</a:t>
            </a:r>
            <a:r>
              <a:rPr lang="sv-SE" dirty="0"/>
              <a:t> till </a:t>
            </a:r>
            <a:r>
              <a:rPr lang="sv-SE" i="1" dirty="0"/>
              <a:t>Inaktiv</a:t>
            </a:r>
            <a:r>
              <a:rPr lang="sv-SE" dirty="0"/>
              <a:t> (stänger av drivlinan) eller då högvoltsbatteriet har blivit fulladdat vid laddning ska högvoltsbatteriet kopplas ifrån. </a:t>
            </a:r>
          </a:p>
          <a:p>
            <a:r>
              <a:rPr lang="sv-SE" dirty="0"/>
              <a:t>Det sker genom att BECM avbryter spänningsmatningen till kontaktorernas spolar varvid kontaktorerna öppnar (intar viloläge).</a:t>
            </a:r>
          </a:p>
        </p:txBody>
      </p:sp>
      <p:pic>
        <p:nvPicPr>
          <p:cNvPr id="4" name="Picture 3">
            <a:extLst>
              <a:ext uri="{FF2B5EF4-FFF2-40B4-BE49-F238E27FC236}">
                <a16:creationId xmlns:a16="http://schemas.microsoft.com/office/drawing/2014/main" id="{EF9EFBB1-B399-4E45-A1F4-6956D0102D8E}"/>
              </a:ext>
            </a:extLst>
          </p:cNvPr>
          <p:cNvPicPr>
            <a:picLocks noChangeAspect="1"/>
          </p:cNvPicPr>
          <p:nvPr/>
        </p:nvPicPr>
        <p:blipFill rotWithShape="1">
          <a:blip r:embed="rId2"/>
          <a:srcRect l="16840" t="16675" r="27230" b="23078"/>
          <a:stretch/>
        </p:blipFill>
        <p:spPr>
          <a:xfrm>
            <a:off x="6461760" y="3716868"/>
            <a:ext cx="2418080" cy="2418080"/>
          </a:xfrm>
          <a:prstGeom prst="ellipse">
            <a:avLst/>
          </a:prstGeom>
          <a:ln w="12700">
            <a:solidFill>
              <a:schemeClr val="accent1"/>
            </a:solidFill>
          </a:ln>
        </p:spPr>
      </p:pic>
      <p:pic>
        <p:nvPicPr>
          <p:cNvPr id="14" name="Platshållare för bild 13"/>
          <p:cNvPicPr>
            <a:picLocks noGrp="1" noChangeAspect="1"/>
          </p:cNvPicPr>
          <p:nvPr>
            <p:ph idx="1"/>
          </p:nvPr>
        </p:nvPicPr>
        <p:blipFill rotWithShape="1">
          <a:blip r:embed="rId3">
            <a:extLst>
              <a:ext uri="{28A0092B-C50C-407E-A947-70E740481C1C}">
                <a14:useLocalDpi xmlns:a14="http://schemas.microsoft.com/office/drawing/2010/main" val="0"/>
              </a:ext>
            </a:extLst>
          </a:blip>
          <a:srcRect l="5233" t="20058" r="3829" b="17041"/>
          <a:stretch/>
        </p:blipFill>
        <p:spPr>
          <a:xfrm>
            <a:off x="5482563" y="1371390"/>
            <a:ext cx="4124961" cy="2133601"/>
          </a:xfrm>
        </p:spPr>
      </p:pic>
      <p:cxnSp>
        <p:nvCxnSpPr>
          <p:cNvPr id="10" name="Straight Connector 9">
            <a:extLst>
              <a:ext uri="{FF2B5EF4-FFF2-40B4-BE49-F238E27FC236}">
                <a16:creationId xmlns:a16="http://schemas.microsoft.com/office/drawing/2014/main" id="{1DEAEDB5-6DFC-3247-81B2-E411B09D71B4}"/>
              </a:ext>
            </a:extLst>
          </p:cNvPr>
          <p:cNvCxnSpPr>
            <a:cxnSpLocks/>
          </p:cNvCxnSpPr>
          <p:nvPr/>
        </p:nvCxnSpPr>
        <p:spPr>
          <a:xfrm>
            <a:off x="6792686" y="2600696"/>
            <a:ext cx="452176" cy="11705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6234F2B-B6AE-9A4B-8224-D2440B922293}"/>
              </a:ext>
            </a:extLst>
          </p:cNvPr>
          <p:cNvSpPr>
            <a:spLocks noGrp="1"/>
          </p:cNvSpPr>
          <p:nvPr>
            <p:ph type="sldNum" sz="quarter" idx="13"/>
          </p:nvPr>
        </p:nvSpPr>
        <p:spPr/>
        <p:txBody>
          <a:bodyPr/>
          <a:lstStyle/>
          <a:p>
            <a:fld id="{5818BEF9-6AEC-154B-B50F-057E6E327BFC}" type="slidenum">
              <a:rPr lang="en-SE" smtClean="0"/>
              <a:t>36</a:t>
            </a:fld>
            <a:endParaRPr lang="en-SE" dirty="0"/>
          </a:p>
        </p:txBody>
      </p:sp>
    </p:spTree>
    <p:extLst>
      <p:ext uri="{BB962C8B-B14F-4D97-AF65-F5344CB8AC3E}">
        <p14:creationId xmlns:p14="http://schemas.microsoft.com/office/powerpoint/2010/main" val="403222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rotWithShape="1">
          <a:blip r:embed="rId2">
            <a:extLst>
              <a:ext uri="{28A0092B-C50C-407E-A947-70E740481C1C}">
                <a14:useLocalDpi xmlns:a14="http://schemas.microsoft.com/office/drawing/2010/main" val="0"/>
              </a:ext>
            </a:extLst>
          </a:blip>
          <a:srcRect l="6096" t="23579" r="3526" b="19070"/>
          <a:stretch/>
        </p:blipFill>
        <p:spPr>
          <a:xfrm>
            <a:off x="5526087" y="1493520"/>
            <a:ext cx="4099560" cy="1945640"/>
          </a:xfrm>
          <a:prstGeom prst="rect">
            <a:avLst/>
          </a:prstGeom>
        </p:spPr>
      </p:pic>
      <p:sp>
        <p:nvSpPr>
          <p:cNvPr id="2" name="Content Placeholder 1">
            <a:extLst>
              <a:ext uri="{FF2B5EF4-FFF2-40B4-BE49-F238E27FC236}">
                <a16:creationId xmlns:a16="http://schemas.microsoft.com/office/drawing/2014/main" id="{FA9C27E7-9347-744C-9E2D-3EE61F57A97D}"/>
              </a:ext>
            </a:extLst>
          </p:cNvPr>
          <p:cNvSpPr>
            <a:spLocks noGrp="1"/>
          </p:cNvSpPr>
          <p:nvPr>
            <p:ph idx="1"/>
          </p:nvPr>
        </p:nvSpPr>
        <p:spPr>
          <a:xfrm>
            <a:off x="392113" y="1275911"/>
            <a:ext cx="4261167" cy="5070914"/>
          </a:xfrm>
        </p:spPr>
        <p:txBody>
          <a:bodyPr/>
          <a:lstStyle/>
          <a:p>
            <a:r>
              <a:rPr lang="sv-SE" b="1" dirty="0"/>
              <a:t>Kollision</a:t>
            </a:r>
          </a:p>
          <a:p>
            <a:r>
              <a:rPr lang="sv-SE" dirty="0"/>
              <a:t>Vid en kollision skickar SRS-styrenheten ut en krocksignal som registreras av bland annat BECM.</a:t>
            </a:r>
          </a:p>
          <a:p>
            <a:r>
              <a:rPr lang="sv-SE" dirty="0"/>
              <a:t>BECM bryter kretsen till kontaktorernas spolar, varvid kontaktorerna intar viloläge.</a:t>
            </a:r>
          </a:p>
          <a:p>
            <a:r>
              <a:rPr lang="sv-SE" dirty="0"/>
              <a:t>Högvoltsbatteriet är därmed frånkopplat, ingen ström kan flyta från högvoltbatteriet.</a:t>
            </a:r>
          </a:p>
        </p:txBody>
      </p:sp>
      <p:sp>
        <p:nvSpPr>
          <p:cNvPr id="10" name="Rubrik 2"/>
          <p:cNvSpPr>
            <a:spLocks noGrp="1"/>
          </p:cNvSpPr>
          <p:nvPr>
            <p:ph type="title"/>
          </p:nvPr>
        </p:nvSpPr>
        <p:spPr/>
        <p:txBody>
          <a:bodyPr/>
          <a:lstStyle/>
          <a:p>
            <a:r>
              <a:rPr lang="sv-SE" dirty="0"/>
              <a:t>Funktionsprincip tvåledarsystem</a:t>
            </a:r>
          </a:p>
        </p:txBody>
      </p:sp>
      <p:sp>
        <p:nvSpPr>
          <p:cNvPr id="3" name="Text Placeholder 2">
            <a:extLst>
              <a:ext uri="{FF2B5EF4-FFF2-40B4-BE49-F238E27FC236}">
                <a16:creationId xmlns:a16="http://schemas.microsoft.com/office/drawing/2014/main" id="{E83A9AAF-AE26-AA4B-91F6-57B322F6BC03}"/>
              </a:ext>
            </a:extLst>
          </p:cNvPr>
          <p:cNvSpPr>
            <a:spLocks noGrp="1"/>
          </p:cNvSpPr>
          <p:nvPr>
            <p:ph type="body" sz="quarter" idx="10"/>
          </p:nvPr>
        </p:nvSpPr>
        <p:spPr/>
        <p:txBody>
          <a:bodyPr>
            <a:normAutofit lnSpcReduction="10000"/>
          </a:bodyPr>
          <a:lstStyle/>
          <a:p>
            <a:r>
              <a:rPr lang="en-SE" dirty="0"/>
              <a:t>4 Högvolt säkerhet</a:t>
            </a:r>
          </a:p>
        </p:txBody>
      </p:sp>
      <p:pic>
        <p:nvPicPr>
          <p:cNvPr id="8" name="Picture 7">
            <a:extLst>
              <a:ext uri="{FF2B5EF4-FFF2-40B4-BE49-F238E27FC236}">
                <a16:creationId xmlns:a16="http://schemas.microsoft.com/office/drawing/2014/main" id="{9CE6AE41-6980-C444-9523-992AC2877841}"/>
              </a:ext>
            </a:extLst>
          </p:cNvPr>
          <p:cNvPicPr>
            <a:picLocks noChangeAspect="1"/>
          </p:cNvPicPr>
          <p:nvPr/>
        </p:nvPicPr>
        <p:blipFill rotWithShape="1">
          <a:blip r:embed="rId3"/>
          <a:srcRect l="16840" t="16675" r="27230" b="23078"/>
          <a:stretch/>
        </p:blipFill>
        <p:spPr>
          <a:xfrm>
            <a:off x="6461760" y="3716868"/>
            <a:ext cx="2418080" cy="2418080"/>
          </a:xfrm>
          <a:prstGeom prst="ellipse">
            <a:avLst/>
          </a:prstGeom>
          <a:ln w="12700">
            <a:solidFill>
              <a:schemeClr val="accent1"/>
            </a:solidFill>
          </a:ln>
        </p:spPr>
      </p:pic>
      <p:cxnSp>
        <p:nvCxnSpPr>
          <p:cNvPr id="9" name="Straight Connector 8">
            <a:extLst>
              <a:ext uri="{FF2B5EF4-FFF2-40B4-BE49-F238E27FC236}">
                <a16:creationId xmlns:a16="http://schemas.microsoft.com/office/drawing/2014/main" id="{002430D0-A516-104F-95BA-370C8D097F18}"/>
              </a:ext>
            </a:extLst>
          </p:cNvPr>
          <p:cNvCxnSpPr>
            <a:cxnSpLocks/>
          </p:cNvCxnSpPr>
          <p:nvPr/>
        </p:nvCxnSpPr>
        <p:spPr>
          <a:xfrm>
            <a:off x="6792686" y="2600696"/>
            <a:ext cx="452176" cy="11705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E6C3513-9E6C-BF4A-AC90-78448EE5BA92}"/>
              </a:ext>
            </a:extLst>
          </p:cNvPr>
          <p:cNvSpPr>
            <a:spLocks noGrp="1"/>
          </p:cNvSpPr>
          <p:nvPr>
            <p:ph type="sldNum" sz="quarter" idx="13"/>
          </p:nvPr>
        </p:nvSpPr>
        <p:spPr/>
        <p:txBody>
          <a:bodyPr/>
          <a:lstStyle/>
          <a:p>
            <a:fld id="{5818BEF9-6AEC-154B-B50F-057E6E327BFC}" type="slidenum">
              <a:rPr lang="en-SE" smtClean="0"/>
              <a:t>37</a:t>
            </a:fld>
            <a:endParaRPr lang="en-SE" dirty="0"/>
          </a:p>
        </p:txBody>
      </p:sp>
    </p:spTree>
    <p:extLst>
      <p:ext uri="{BB962C8B-B14F-4D97-AF65-F5344CB8AC3E}">
        <p14:creationId xmlns:p14="http://schemas.microsoft.com/office/powerpoint/2010/main" val="2549552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3EEBFE-058F-1140-AFD2-6EACF866840A}"/>
              </a:ext>
            </a:extLst>
          </p:cNvPr>
          <p:cNvSpPr>
            <a:spLocks noGrp="1"/>
          </p:cNvSpPr>
          <p:nvPr>
            <p:ph idx="1"/>
          </p:nvPr>
        </p:nvSpPr>
        <p:spPr>
          <a:xfrm>
            <a:off x="392113" y="1275911"/>
            <a:ext cx="4870767" cy="5070914"/>
          </a:xfrm>
        </p:spPr>
        <p:txBody>
          <a:bodyPr/>
          <a:lstStyle/>
          <a:p>
            <a:r>
              <a:rPr lang="sv-SE" b="1" dirty="0"/>
              <a:t>Att tänka på vid frånkoppling av 12V-batteriet</a:t>
            </a:r>
          </a:p>
          <a:p>
            <a:r>
              <a:rPr lang="sv-SE" dirty="0"/>
              <a:t>I högvoltssystemet ingår </a:t>
            </a:r>
            <a:r>
              <a:rPr lang="sv-SE" dirty="0" err="1"/>
              <a:t>bl</a:t>
            </a:r>
            <a:r>
              <a:rPr lang="sv-SE" dirty="0"/>
              <a:t> a komponenten DCDC (</a:t>
            </a:r>
            <a:r>
              <a:rPr lang="sv-SE" dirty="0" err="1"/>
              <a:t>Direct</a:t>
            </a:r>
            <a:r>
              <a:rPr lang="sv-SE" dirty="0"/>
              <a:t> </a:t>
            </a:r>
            <a:r>
              <a:rPr lang="sv-SE" dirty="0" err="1"/>
              <a:t>Current</a:t>
            </a:r>
            <a:r>
              <a:rPr lang="sv-SE" dirty="0"/>
              <a:t> to </a:t>
            </a:r>
            <a:r>
              <a:rPr lang="sv-SE" dirty="0" err="1"/>
              <a:t>Direct</a:t>
            </a:r>
            <a:r>
              <a:rPr lang="sv-SE" dirty="0"/>
              <a:t> </a:t>
            </a:r>
            <a:r>
              <a:rPr lang="sv-SE" dirty="0" err="1"/>
              <a:t>Current</a:t>
            </a:r>
            <a:r>
              <a:rPr lang="sv-SE" dirty="0"/>
              <a:t>).</a:t>
            </a:r>
          </a:p>
          <a:p>
            <a:r>
              <a:rPr lang="sv-SE" dirty="0"/>
              <a:t>DCDC har två huvuduppgifter:</a:t>
            </a:r>
          </a:p>
          <a:p>
            <a:pPr marL="285750" indent="-285750">
              <a:buFont typeface="Arial" panose="020B0604020202020204" pitchFamily="34" charset="0"/>
              <a:buChar char="•"/>
            </a:pPr>
            <a:r>
              <a:rPr lang="sv-SE" dirty="0"/>
              <a:t>Omvandla högvoltsbatteriets 400V likström till 12V likström.</a:t>
            </a:r>
          </a:p>
          <a:p>
            <a:pPr marL="285750" indent="-285750">
              <a:buFont typeface="Arial" panose="020B0604020202020204" pitchFamily="34" charset="0"/>
              <a:buChar char="•"/>
            </a:pPr>
            <a:r>
              <a:rPr lang="sv-SE" dirty="0"/>
              <a:t>Fungera som generator för 12V-systemet och ersätter därmed generatorn som drivs av förbränningsmotorn.</a:t>
            </a:r>
          </a:p>
          <a:p>
            <a:r>
              <a:rPr lang="sv-SE" dirty="0"/>
              <a:t>Observera att DCDC i </a:t>
            </a:r>
            <a:r>
              <a:rPr lang="sv-SE" b="1" i="1" dirty="0"/>
              <a:t>vissa situationer </a:t>
            </a:r>
            <a:r>
              <a:rPr lang="sv-SE" dirty="0"/>
              <a:t>kan fortsätta att </a:t>
            </a:r>
            <a:r>
              <a:rPr lang="sv-SE" dirty="0" err="1"/>
              <a:t>spänningssätta</a:t>
            </a:r>
            <a:r>
              <a:rPr lang="sv-SE" dirty="0"/>
              <a:t> 12V-systemet ett antal minuter även efter det att 12V-batteriets minuspol är frånkopplad.</a:t>
            </a:r>
          </a:p>
          <a:p>
            <a:r>
              <a:rPr lang="sv-SE" dirty="0"/>
              <a:t>Den innebär att även högvoltskomponenterna är spänningssatta på 12V-sidan.</a:t>
            </a:r>
          </a:p>
        </p:txBody>
      </p:sp>
      <p:sp>
        <p:nvSpPr>
          <p:cNvPr id="10" name="Rubrik 2"/>
          <p:cNvSpPr>
            <a:spLocks noGrp="1"/>
          </p:cNvSpPr>
          <p:nvPr>
            <p:ph type="title"/>
          </p:nvPr>
        </p:nvSpPr>
        <p:spPr/>
        <p:txBody>
          <a:bodyPr/>
          <a:lstStyle/>
          <a:p>
            <a:r>
              <a:rPr lang="sv-SE" dirty="0"/>
              <a:t>Funktionsprincip tvåledarsystem</a:t>
            </a:r>
          </a:p>
        </p:txBody>
      </p:sp>
      <p:sp>
        <p:nvSpPr>
          <p:cNvPr id="4" name="Text Placeholder 3">
            <a:extLst>
              <a:ext uri="{FF2B5EF4-FFF2-40B4-BE49-F238E27FC236}">
                <a16:creationId xmlns:a16="http://schemas.microsoft.com/office/drawing/2014/main" id="{505ADB58-DFC2-A249-9935-F48A927B00D6}"/>
              </a:ext>
            </a:extLst>
          </p:cNvPr>
          <p:cNvSpPr>
            <a:spLocks noGrp="1"/>
          </p:cNvSpPr>
          <p:nvPr>
            <p:ph type="body" sz="quarter" idx="10"/>
          </p:nvPr>
        </p:nvSpPr>
        <p:spPr/>
        <p:txBody>
          <a:bodyPr>
            <a:normAutofit lnSpcReduction="10000"/>
          </a:bodyPr>
          <a:lstStyle/>
          <a:p>
            <a:r>
              <a:rPr lang="en-SE" dirty="0"/>
              <a:t>4 Högvolt säkerhet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167" y="1540072"/>
            <a:ext cx="3996000" cy="1780988"/>
          </a:xfrm>
          <a:prstGeom prst="rect">
            <a:avLst/>
          </a:prstGeom>
        </p:spPr>
      </p:pic>
      <p:sp>
        <p:nvSpPr>
          <p:cNvPr id="5" name="Slide Number Placeholder 4">
            <a:extLst>
              <a:ext uri="{FF2B5EF4-FFF2-40B4-BE49-F238E27FC236}">
                <a16:creationId xmlns:a16="http://schemas.microsoft.com/office/drawing/2014/main" id="{A7189BB3-3104-F846-BF37-1078A320C255}"/>
              </a:ext>
            </a:extLst>
          </p:cNvPr>
          <p:cNvSpPr>
            <a:spLocks noGrp="1"/>
          </p:cNvSpPr>
          <p:nvPr>
            <p:ph type="sldNum" sz="quarter" idx="13"/>
          </p:nvPr>
        </p:nvSpPr>
        <p:spPr/>
        <p:txBody>
          <a:bodyPr/>
          <a:lstStyle/>
          <a:p>
            <a:fld id="{5818BEF9-6AEC-154B-B50F-057E6E327BFC}" type="slidenum">
              <a:rPr lang="en-SE" smtClean="0"/>
              <a:t>38</a:t>
            </a:fld>
            <a:endParaRPr lang="en-SE" dirty="0"/>
          </a:p>
        </p:txBody>
      </p:sp>
    </p:spTree>
    <p:extLst>
      <p:ext uri="{BB962C8B-B14F-4D97-AF65-F5344CB8AC3E}">
        <p14:creationId xmlns:p14="http://schemas.microsoft.com/office/powerpoint/2010/main" val="24588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32FE539-0AE6-48C3-A56B-B422D4914331}"/>
              </a:ext>
            </a:extLst>
          </p:cNvPr>
          <p:cNvSpPr>
            <a:spLocks noGrp="1"/>
          </p:cNvSpPr>
          <p:nvPr>
            <p:ph type="title"/>
          </p:nvPr>
        </p:nvSpPr>
        <p:spPr/>
        <p:txBody>
          <a:bodyPr>
            <a:normAutofit fontScale="90000"/>
          </a:bodyPr>
          <a:lstStyle/>
          <a:p>
            <a:r>
              <a:rPr lang="sv-SE" dirty="0"/>
              <a:t>KOMPONENTER</a:t>
            </a:r>
          </a:p>
        </p:txBody>
      </p:sp>
      <p:pic>
        <p:nvPicPr>
          <p:cNvPr id="7" name="Bildobjekt 6" descr="En bild som visar motor&#10;&#10;Automatiskt genererad beskrivning">
            <a:extLst>
              <a:ext uri="{FF2B5EF4-FFF2-40B4-BE49-F238E27FC236}">
                <a16:creationId xmlns:a16="http://schemas.microsoft.com/office/drawing/2014/main" id="{91354009-4F91-4995-AA7D-B7869E508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23" y="4545995"/>
            <a:ext cx="1772021" cy="1181347"/>
          </a:xfrm>
          <a:prstGeom prst="rect">
            <a:avLst/>
          </a:prstGeom>
        </p:spPr>
      </p:pic>
      <p:pic>
        <p:nvPicPr>
          <p:cNvPr id="8" name="Bildobjekt 7">
            <a:extLst>
              <a:ext uri="{FF2B5EF4-FFF2-40B4-BE49-F238E27FC236}">
                <a16:creationId xmlns:a16="http://schemas.microsoft.com/office/drawing/2014/main" id="{59BAC243-B548-477D-A457-24C3BF6BB3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2073" y="1616768"/>
            <a:ext cx="6312434" cy="2702949"/>
          </a:xfrm>
          <a:prstGeom prst="rect">
            <a:avLst/>
          </a:prstGeom>
        </p:spPr>
      </p:pic>
      <p:pic>
        <p:nvPicPr>
          <p:cNvPr id="9" name="Bildobjekt 8">
            <a:extLst>
              <a:ext uri="{FF2B5EF4-FFF2-40B4-BE49-F238E27FC236}">
                <a16:creationId xmlns:a16="http://schemas.microsoft.com/office/drawing/2014/main" id="{DC35742B-5843-4168-95CF-6F2F73A4E5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6736" y="4574726"/>
            <a:ext cx="2096260" cy="1152617"/>
          </a:xfrm>
          <a:prstGeom prst="rect">
            <a:avLst/>
          </a:prstGeom>
        </p:spPr>
      </p:pic>
      <p:sp>
        <p:nvSpPr>
          <p:cNvPr id="12" name="Ellips 11">
            <a:extLst>
              <a:ext uri="{FF2B5EF4-FFF2-40B4-BE49-F238E27FC236}">
                <a16:creationId xmlns:a16="http://schemas.microsoft.com/office/drawing/2014/main" id="{38B18DBB-0AFC-43CD-98A5-2A1A7F1FF18F}"/>
              </a:ext>
            </a:extLst>
          </p:cNvPr>
          <p:cNvSpPr/>
          <p:nvPr/>
        </p:nvSpPr>
        <p:spPr>
          <a:xfrm>
            <a:off x="4701290" y="3614738"/>
            <a:ext cx="297000" cy="316667"/>
          </a:xfrm>
          <a:prstGeom prst="ellipse">
            <a:avLst/>
          </a:prstGeom>
          <a:solidFill>
            <a:schemeClr val="accent4">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463" dirty="0"/>
          </a:p>
        </p:txBody>
      </p:sp>
      <p:sp>
        <p:nvSpPr>
          <p:cNvPr id="13" name="Ellips 12">
            <a:extLst>
              <a:ext uri="{FF2B5EF4-FFF2-40B4-BE49-F238E27FC236}">
                <a16:creationId xmlns:a16="http://schemas.microsoft.com/office/drawing/2014/main" id="{FA3679BC-C41C-4E3D-BA77-A5A33E17B99F}"/>
              </a:ext>
            </a:extLst>
          </p:cNvPr>
          <p:cNvSpPr/>
          <p:nvPr/>
        </p:nvSpPr>
        <p:spPr>
          <a:xfrm>
            <a:off x="4656000" y="1911637"/>
            <a:ext cx="297000" cy="316667"/>
          </a:xfrm>
          <a:prstGeom prst="ellipse">
            <a:avLst/>
          </a:prstGeom>
          <a:solidFill>
            <a:schemeClr val="accent4">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463" dirty="0"/>
          </a:p>
        </p:txBody>
      </p:sp>
      <p:pic>
        <p:nvPicPr>
          <p:cNvPr id="5" name="Bildobjekt 4" descr="En bild som visar tårta, leksak, födelsedag, bröllop&#10;&#10;Automatiskt genererad beskrivning">
            <a:extLst>
              <a:ext uri="{FF2B5EF4-FFF2-40B4-BE49-F238E27FC236}">
                <a16:creationId xmlns:a16="http://schemas.microsoft.com/office/drawing/2014/main" id="{E97875F4-3CDB-401D-BD1A-514F1F2C1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7226" y="4382678"/>
            <a:ext cx="2096260" cy="1305670"/>
          </a:xfrm>
          <a:prstGeom prst="rect">
            <a:avLst/>
          </a:prstGeom>
        </p:spPr>
      </p:pic>
      <p:sp>
        <p:nvSpPr>
          <p:cNvPr id="11" name="textruta 10">
            <a:extLst>
              <a:ext uri="{FF2B5EF4-FFF2-40B4-BE49-F238E27FC236}">
                <a16:creationId xmlns:a16="http://schemas.microsoft.com/office/drawing/2014/main" id="{A09C079C-57DC-48A8-AE8D-CE15218F62BA}"/>
              </a:ext>
            </a:extLst>
          </p:cNvPr>
          <p:cNvSpPr txBox="1"/>
          <p:nvPr/>
        </p:nvSpPr>
        <p:spPr>
          <a:xfrm>
            <a:off x="2372808" y="5521485"/>
            <a:ext cx="4953964" cy="2031325"/>
          </a:xfrm>
          <a:prstGeom prst="rect">
            <a:avLst/>
          </a:prstGeom>
          <a:noFill/>
        </p:spPr>
        <p:txBody>
          <a:bodyPr wrap="square">
            <a:spAutoFit/>
          </a:bodyPr>
          <a:lstStyle/>
          <a:p>
            <a:r>
              <a:rPr lang="sv-SE" dirty="0"/>
              <a:t>Från UNECE R100 </a:t>
            </a:r>
            <a:r>
              <a:rPr lang="sv-SE" b="0" i="0" dirty="0">
                <a:solidFill>
                  <a:srgbClr val="FFFFFF"/>
                </a:solidFill>
                <a:effectLst/>
                <a:latin typeface="Arial" panose="020B0604020202020204" pitchFamily="34" charset="0"/>
              </a:rPr>
              <a:t>Europeiskt krav för godkännande av elfordon på väg</a:t>
            </a:r>
            <a:endParaRPr lang="sv-SE" dirty="0"/>
          </a:p>
          <a:p>
            <a:r>
              <a:rPr lang="sv-SE" dirty="0"/>
              <a:t> </a:t>
            </a:r>
            <a:r>
              <a:rPr lang="sv-SE" b="0" i="0" dirty="0">
                <a:solidFill>
                  <a:srgbClr val="FFFFFF"/>
                </a:solidFill>
                <a:effectLst/>
                <a:latin typeface="Arial" panose="020B0604020202020204" pitchFamily="34" charset="0"/>
              </a:rPr>
              <a:t>Europeiskt krav för godkännande av elfordon på väg</a:t>
            </a:r>
            <a:endParaRPr lang="sv-SE" dirty="0"/>
          </a:p>
          <a:p>
            <a:r>
              <a:rPr lang="sv-SE" b="0" i="0" dirty="0">
                <a:solidFill>
                  <a:srgbClr val="FFFFFF"/>
                </a:solidFill>
                <a:effectLst/>
                <a:latin typeface="Arial" panose="020B0604020202020204" pitchFamily="34" charset="0"/>
              </a:rPr>
              <a:t>Europeiskt krav för godkännande av elfordon på väg</a:t>
            </a:r>
            <a:endParaRPr lang="sv-SE" dirty="0"/>
          </a:p>
          <a:p>
            <a:endParaRPr lang="sv-SE" dirty="0"/>
          </a:p>
        </p:txBody>
      </p:sp>
      <p:sp>
        <p:nvSpPr>
          <p:cNvPr id="14" name="textruta 13">
            <a:extLst>
              <a:ext uri="{FF2B5EF4-FFF2-40B4-BE49-F238E27FC236}">
                <a16:creationId xmlns:a16="http://schemas.microsoft.com/office/drawing/2014/main" id="{86743EED-375D-445C-BDFC-C49843E29838}"/>
              </a:ext>
            </a:extLst>
          </p:cNvPr>
          <p:cNvSpPr txBox="1"/>
          <p:nvPr/>
        </p:nvSpPr>
        <p:spPr>
          <a:xfrm>
            <a:off x="215914" y="5913760"/>
            <a:ext cx="9399807" cy="923330"/>
          </a:xfrm>
          <a:prstGeom prst="rect">
            <a:avLst/>
          </a:prstGeom>
          <a:noFill/>
        </p:spPr>
        <p:txBody>
          <a:bodyPr wrap="square">
            <a:spAutoFit/>
          </a:bodyPr>
          <a:lstStyle/>
          <a:p>
            <a:r>
              <a:rPr lang="sv-SE" dirty="0"/>
              <a:t>(d) Spänningen på spänningsdelarna blir lika eller under DC 60V eller  under AC 30V (</a:t>
            </a:r>
            <a:r>
              <a:rPr lang="sv-SE" dirty="0" err="1"/>
              <a:t>rms</a:t>
            </a:r>
            <a:r>
              <a:rPr lang="sv-SE" dirty="0"/>
              <a:t>) inom en sekund efter att kontakten är</a:t>
            </a:r>
          </a:p>
          <a:p>
            <a:r>
              <a:rPr lang="sv-SE" dirty="0"/>
              <a:t>separerat.</a:t>
            </a:r>
          </a:p>
        </p:txBody>
      </p:sp>
      <p:sp>
        <p:nvSpPr>
          <p:cNvPr id="15" name="textruta 14">
            <a:extLst>
              <a:ext uri="{FF2B5EF4-FFF2-40B4-BE49-F238E27FC236}">
                <a16:creationId xmlns:a16="http://schemas.microsoft.com/office/drawing/2014/main" id="{40B0B29C-86DF-42D5-BC05-0560669E0392}"/>
              </a:ext>
            </a:extLst>
          </p:cNvPr>
          <p:cNvSpPr txBox="1"/>
          <p:nvPr/>
        </p:nvSpPr>
        <p:spPr>
          <a:xfrm>
            <a:off x="4144829" y="5551599"/>
            <a:ext cx="4953964" cy="646331"/>
          </a:xfrm>
          <a:prstGeom prst="rect">
            <a:avLst/>
          </a:prstGeom>
          <a:noFill/>
        </p:spPr>
        <p:txBody>
          <a:bodyPr wrap="square">
            <a:spAutoFit/>
          </a:bodyPr>
          <a:lstStyle/>
          <a:p>
            <a:r>
              <a:rPr lang="sv-SE" b="0" i="0" dirty="0">
                <a:effectLst/>
              </a:rPr>
              <a:t>Europeiskt krav för godkännande av elfordon</a:t>
            </a:r>
            <a:r>
              <a:rPr lang="sv-SE" b="0" i="0" dirty="0">
                <a:solidFill>
                  <a:srgbClr val="FFFFFF"/>
                </a:solidFill>
                <a:effectLst/>
              </a:rPr>
              <a:t> </a:t>
            </a:r>
            <a:r>
              <a:rPr lang="sv-SE" b="0" i="0" dirty="0">
                <a:solidFill>
                  <a:srgbClr val="FFFFFF"/>
                </a:solidFill>
                <a:effectLst/>
                <a:latin typeface="Arial" panose="020B0604020202020204" pitchFamily="34" charset="0"/>
              </a:rPr>
              <a:t>på väg</a:t>
            </a:r>
            <a:endParaRPr lang="sv-SE" dirty="0"/>
          </a:p>
        </p:txBody>
      </p:sp>
    </p:spTree>
    <p:extLst>
      <p:ext uri="{BB962C8B-B14F-4D97-AF65-F5344CB8AC3E}">
        <p14:creationId xmlns:p14="http://schemas.microsoft.com/office/powerpoint/2010/main" val="16557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392113" y="1275911"/>
            <a:ext cx="4107058" cy="5070914"/>
          </a:xfrm>
        </p:spPr>
        <p:txBody>
          <a:bodyPr>
            <a:normAutofit/>
          </a:bodyPr>
          <a:lstStyle/>
          <a:p>
            <a:r>
              <a:rPr lang="sv-SE" dirty="0"/>
              <a:t>Det som skiljer pluginhybriden från den vanliga hybriden är främst möjligheten att kunna ladda högvoltsbatteriet externt från elnätet.</a:t>
            </a:r>
          </a:p>
          <a:p>
            <a:r>
              <a:rPr lang="sv-SE" dirty="0"/>
              <a:t>Detta leder även till fler komponenter i systemet:</a:t>
            </a:r>
          </a:p>
          <a:p>
            <a:pPr marL="285750" indent="-285750">
              <a:buFont typeface="Arial" panose="020B0604020202020204" pitchFamily="34" charset="0"/>
              <a:buChar char="•"/>
            </a:pPr>
            <a:r>
              <a:rPr lang="sv-SE" dirty="0"/>
              <a:t>Laddare (som gör om växelström AC, till likström DC).</a:t>
            </a:r>
          </a:p>
          <a:p>
            <a:pPr marL="285750" indent="-285750">
              <a:buFont typeface="Arial" panose="020B0604020202020204" pitchFamily="34" charset="0"/>
              <a:buChar char="•"/>
            </a:pPr>
            <a:r>
              <a:rPr lang="sv-SE" dirty="0"/>
              <a:t>Laddningskontakt (för koppling till elnätet).</a:t>
            </a:r>
          </a:p>
          <a:p>
            <a:pPr marL="285750" indent="-285750">
              <a:buFont typeface="Arial" panose="020B0604020202020204" pitchFamily="34" charset="0"/>
              <a:buChar char="•"/>
            </a:pPr>
            <a:r>
              <a:rPr lang="sv-SE" dirty="0"/>
              <a:t>Högvoltsvärmare PTC (för uppvärmning vid eldrift).</a:t>
            </a:r>
          </a:p>
          <a:p>
            <a:r>
              <a:rPr lang="sv-SE" dirty="0"/>
              <a:t>Jämfört med </a:t>
            </a:r>
            <a:r>
              <a:rPr lang="sv-SE" dirty="0" err="1"/>
              <a:t>HEV:s</a:t>
            </a:r>
            <a:r>
              <a:rPr lang="sv-SE" dirty="0"/>
              <a:t> ganska moderata räckvidd och hastighets siffror, har PHEV en räckvidd runt 50km med en maxhastighet över 120km/h vid eldrift</a:t>
            </a:r>
          </a:p>
          <a:p>
            <a:endParaRPr lang="sv-SE" dirty="0"/>
          </a:p>
          <a:p>
            <a:endParaRPr lang="sv-SE" dirty="0"/>
          </a:p>
        </p:txBody>
      </p:sp>
      <p:sp>
        <p:nvSpPr>
          <p:cNvPr id="3" name="Rubrik 2"/>
          <p:cNvSpPr>
            <a:spLocks noGrp="1"/>
          </p:cNvSpPr>
          <p:nvPr>
            <p:ph type="title"/>
          </p:nvPr>
        </p:nvSpPr>
        <p:spPr/>
        <p:txBody>
          <a:bodyPr/>
          <a:lstStyle/>
          <a:p>
            <a:r>
              <a:rPr lang="sv-SE" dirty="0"/>
              <a:t>PHEV (Plugin Hybrid Electric </a:t>
            </a:r>
            <a:r>
              <a:rPr lang="sv-SE" dirty="0" err="1"/>
              <a:t>Vehicle</a:t>
            </a:r>
            <a:r>
              <a:rPr lang="sv-SE" dirty="0"/>
              <a:t>)</a:t>
            </a:r>
          </a:p>
        </p:txBody>
      </p:sp>
      <p:sp>
        <p:nvSpPr>
          <p:cNvPr id="4" name="Text Placeholder 3">
            <a:extLst>
              <a:ext uri="{FF2B5EF4-FFF2-40B4-BE49-F238E27FC236}">
                <a16:creationId xmlns:a16="http://schemas.microsoft.com/office/drawing/2014/main" id="{3DBB676F-C2E4-4444-A2D1-0FF4FA501A8F}"/>
              </a:ext>
            </a:extLst>
          </p:cNvPr>
          <p:cNvSpPr>
            <a:spLocks noGrp="1"/>
          </p:cNvSpPr>
          <p:nvPr>
            <p:ph type="body" sz="quarter" idx="10"/>
          </p:nvPr>
        </p:nvSpPr>
        <p:spPr/>
        <p:txBody>
          <a:bodyPr>
            <a:normAutofit lnSpcReduction="10000"/>
          </a:bodyPr>
          <a:lstStyle/>
          <a:p>
            <a:r>
              <a:rPr lang="en-SE" dirty="0"/>
              <a:t>1 Drivkoncept</a:t>
            </a:r>
          </a:p>
          <a:p>
            <a:endParaRPr lang="en-SE"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267" y="2331560"/>
            <a:ext cx="4993200" cy="2717911"/>
          </a:xfrm>
          <a:prstGeom prst="rect">
            <a:avLst/>
          </a:prstGeom>
        </p:spPr>
      </p:pic>
      <p:grpSp>
        <p:nvGrpSpPr>
          <p:cNvPr id="9" name="Group 8">
            <a:extLst>
              <a:ext uri="{FF2B5EF4-FFF2-40B4-BE49-F238E27FC236}">
                <a16:creationId xmlns:a16="http://schemas.microsoft.com/office/drawing/2014/main" id="{C8CC3E76-AB00-6C4E-B1EC-1DD820582385}"/>
              </a:ext>
            </a:extLst>
          </p:cNvPr>
          <p:cNvGrpSpPr/>
          <p:nvPr/>
        </p:nvGrpSpPr>
        <p:grpSpPr>
          <a:xfrm>
            <a:off x="5938225" y="958926"/>
            <a:ext cx="3661726" cy="1400426"/>
            <a:chOff x="5830645" y="797556"/>
            <a:chExt cx="3661726" cy="1400426"/>
          </a:xfrm>
        </p:grpSpPr>
        <p:pic>
          <p:nvPicPr>
            <p:cNvPr id="7" name="Picture 6" descr="\\gbw9061102\proj\9413-shr-vc059300\50132_Technical_Training\Picture_archive\Beställda_Bilder\Petter\Hybrider\pluginhybrid.jpg">
              <a:extLst>
                <a:ext uri="{FF2B5EF4-FFF2-40B4-BE49-F238E27FC236}">
                  <a16:creationId xmlns:a16="http://schemas.microsoft.com/office/drawing/2014/main" id="{DD9AA452-88CD-0047-A307-D762D1EF05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192"/>
            <a:stretch/>
          </p:blipFill>
          <p:spPr bwMode="auto">
            <a:xfrm>
              <a:off x="5964371" y="855828"/>
              <a:ext cx="3528000" cy="1342154"/>
            </a:xfrm>
            <a:prstGeom prst="rect">
              <a:avLst/>
            </a:prstGeom>
            <a:noFill/>
            <a:ln>
              <a:noFill/>
            </a:ln>
          </p:spPr>
        </p:pic>
        <p:sp>
          <p:nvSpPr>
            <p:cNvPr id="8" name="TextBox 7">
              <a:extLst>
                <a:ext uri="{FF2B5EF4-FFF2-40B4-BE49-F238E27FC236}">
                  <a16:creationId xmlns:a16="http://schemas.microsoft.com/office/drawing/2014/main" id="{33E1AF93-A56C-3140-8923-4E3A4892B85A}"/>
                </a:ext>
              </a:extLst>
            </p:cNvPr>
            <p:cNvSpPr txBox="1"/>
            <p:nvPr/>
          </p:nvSpPr>
          <p:spPr>
            <a:xfrm>
              <a:off x="5830645" y="797556"/>
              <a:ext cx="424304" cy="276999"/>
            </a:xfrm>
            <a:prstGeom prst="rect">
              <a:avLst/>
            </a:prstGeom>
            <a:noFill/>
          </p:spPr>
          <p:txBody>
            <a:bodyPr wrap="none" lIns="0" rIns="90000"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SE" sz="1200" noProof="0" dirty="0"/>
                <a:t>km/h</a:t>
              </a:r>
            </a:p>
          </p:txBody>
        </p:sp>
      </p:grpSp>
      <p:sp>
        <p:nvSpPr>
          <p:cNvPr id="6" name="Slide Number Placeholder 5">
            <a:extLst>
              <a:ext uri="{FF2B5EF4-FFF2-40B4-BE49-F238E27FC236}">
                <a16:creationId xmlns:a16="http://schemas.microsoft.com/office/drawing/2014/main" id="{6688BFB6-04B1-6249-910A-0003A286A488}"/>
              </a:ext>
            </a:extLst>
          </p:cNvPr>
          <p:cNvSpPr>
            <a:spLocks noGrp="1"/>
          </p:cNvSpPr>
          <p:nvPr>
            <p:ph type="sldNum" sz="quarter" idx="13"/>
          </p:nvPr>
        </p:nvSpPr>
        <p:spPr/>
        <p:txBody>
          <a:bodyPr/>
          <a:lstStyle/>
          <a:p>
            <a:fld id="{5818BEF9-6AEC-154B-B50F-057E6E327BFC}" type="slidenum">
              <a:rPr lang="en-SE" smtClean="0"/>
              <a:t>4</a:t>
            </a:fld>
            <a:endParaRPr lang="en-SE" dirty="0"/>
          </a:p>
        </p:txBody>
      </p:sp>
    </p:spTree>
    <p:extLst>
      <p:ext uri="{BB962C8B-B14F-4D97-AF65-F5344CB8AC3E}">
        <p14:creationId xmlns:p14="http://schemas.microsoft.com/office/powerpoint/2010/main" val="4277761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52985" b="63314"/>
          <a:stretch/>
        </p:blipFill>
        <p:spPr>
          <a:xfrm>
            <a:off x="5543523" y="1453499"/>
            <a:ext cx="4068000" cy="1980066"/>
          </a:xfrm>
          <a:prstGeom prst="rect">
            <a:avLst/>
          </a:prstGeom>
        </p:spPr>
      </p:pic>
      <p:sp>
        <p:nvSpPr>
          <p:cNvPr id="2" name="Content Placeholder 1">
            <a:extLst>
              <a:ext uri="{FF2B5EF4-FFF2-40B4-BE49-F238E27FC236}">
                <a16:creationId xmlns:a16="http://schemas.microsoft.com/office/drawing/2014/main" id="{8732350B-3DE6-6642-95C8-88B6C23D7E37}"/>
              </a:ext>
            </a:extLst>
          </p:cNvPr>
          <p:cNvSpPr>
            <a:spLocks noGrp="1"/>
          </p:cNvSpPr>
          <p:nvPr>
            <p:ph idx="1"/>
          </p:nvPr>
        </p:nvSpPr>
        <p:spPr>
          <a:xfrm>
            <a:off x="392113" y="1275911"/>
            <a:ext cx="4735116" cy="5070914"/>
          </a:xfrm>
        </p:spPr>
        <p:txBody>
          <a:bodyPr/>
          <a:lstStyle/>
          <a:p>
            <a:r>
              <a:rPr lang="sv-SE" b="1" dirty="0"/>
              <a:t>Kontaktor fastnat i stängt läge</a:t>
            </a:r>
          </a:p>
          <a:p>
            <a:r>
              <a:rPr lang="sv-SE" dirty="0"/>
              <a:t>Skulle någon kontaktor fastna (”svetsat fast”) i stängt läge kommer detta att registreras av BECM och resultera i en felkod.</a:t>
            </a:r>
          </a:p>
          <a:p>
            <a:r>
              <a:rPr lang="sv-SE" dirty="0"/>
              <a:t>Observera att då någon kontaktor står öppen kan inte högvoltsbatteriet leverera någon ström i och med att högvoltsbatteriets krets är bruten.</a:t>
            </a:r>
          </a:p>
          <a:p>
            <a:endParaRPr lang="en-SE" dirty="0"/>
          </a:p>
        </p:txBody>
      </p:sp>
      <p:sp>
        <p:nvSpPr>
          <p:cNvPr id="14" name="Rubrik 2"/>
          <p:cNvSpPr>
            <a:spLocks noGrp="1"/>
          </p:cNvSpPr>
          <p:nvPr>
            <p:ph type="title"/>
          </p:nvPr>
        </p:nvSpPr>
        <p:spPr/>
        <p:txBody>
          <a:bodyPr/>
          <a:lstStyle/>
          <a:p>
            <a:r>
              <a:rPr lang="sv-SE" dirty="0"/>
              <a:t>Funktionsprincip tvåledarsystem</a:t>
            </a:r>
          </a:p>
        </p:txBody>
      </p:sp>
      <p:sp>
        <p:nvSpPr>
          <p:cNvPr id="3" name="Text Placeholder 2">
            <a:extLst>
              <a:ext uri="{FF2B5EF4-FFF2-40B4-BE49-F238E27FC236}">
                <a16:creationId xmlns:a16="http://schemas.microsoft.com/office/drawing/2014/main" id="{2C8CF0D9-C626-AE42-BE1D-12CCA9070F47}"/>
              </a:ext>
            </a:extLst>
          </p:cNvPr>
          <p:cNvSpPr>
            <a:spLocks noGrp="1"/>
          </p:cNvSpPr>
          <p:nvPr>
            <p:ph type="body" sz="quarter" idx="10"/>
          </p:nvPr>
        </p:nvSpPr>
        <p:spPr/>
        <p:txBody>
          <a:bodyPr>
            <a:normAutofit lnSpcReduction="10000"/>
          </a:bodyPr>
          <a:lstStyle/>
          <a:p>
            <a:r>
              <a:rPr lang="en-SE" dirty="0"/>
              <a:t>4 Högvolt säkerhet</a:t>
            </a:r>
          </a:p>
        </p:txBody>
      </p:sp>
      <p:pic>
        <p:nvPicPr>
          <p:cNvPr id="10" name="Picture 9">
            <a:extLst>
              <a:ext uri="{FF2B5EF4-FFF2-40B4-BE49-F238E27FC236}">
                <a16:creationId xmlns:a16="http://schemas.microsoft.com/office/drawing/2014/main" id="{0C2D6CD8-2EF8-1B42-BFE7-76A9E4224ADE}"/>
              </a:ext>
            </a:extLst>
          </p:cNvPr>
          <p:cNvPicPr>
            <a:picLocks noChangeAspect="1"/>
          </p:cNvPicPr>
          <p:nvPr/>
        </p:nvPicPr>
        <p:blipFill rotWithShape="1">
          <a:blip r:embed="rId3"/>
          <a:srcRect l="19472" t="22945" r="18102" b="15437"/>
          <a:stretch/>
        </p:blipFill>
        <p:spPr>
          <a:xfrm>
            <a:off x="6492238" y="3711996"/>
            <a:ext cx="2418081" cy="2418080"/>
          </a:xfrm>
          <a:prstGeom prst="ellipse">
            <a:avLst/>
          </a:prstGeom>
          <a:ln w="12700">
            <a:solidFill>
              <a:schemeClr val="accent1"/>
            </a:solidFill>
          </a:ln>
        </p:spPr>
      </p:pic>
      <p:cxnSp>
        <p:nvCxnSpPr>
          <p:cNvPr id="12" name="Straight Connector 11">
            <a:extLst>
              <a:ext uri="{FF2B5EF4-FFF2-40B4-BE49-F238E27FC236}">
                <a16:creationId xmlns:a16="http://schemas.microsoft.com/office/drawing/2014/main" id="{DDC7FBE2-21F9-B344-87F6-22174190C9B5}"/>
              </a:ext>
            </a:extLst>
          </p:cNvPr>
          <p:cNvCxnSpPr>
            <a:cxnSpLocks/>
          </p:cNvCxnSpPr>
          <p:nvPr/>
        </p:nvCxnSpPr>
        <p:spPr>
          <a:xfrm>
            <a:off x="6792686" y="2600696"/>
            <a:ext cx="452176" cy="11705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29FE111-B273-AC4A-AE3F-3DF4D7A2B91E}"/>
              </a:ext>
            </a:extLst>
          </p:cNvPr>
          <p:cNvSpPr>
            <a:spLocks noGrp="1"/>
          </p:cNvSpPr>
          <p:nvPr>
            <p:ph type="sldNum" sz="quarter" idx="13"/>
          </p:nvPr>
        </p:nvSpPr>
        <p:spPr/>
        <p:txBody>
          <a:bodyPr/>
          <a:lstStyle/>
          <a:p>
            <a:fld id="{5818BEF9-6AEC-154B-B50F-057E6E327BFC}" type="slidenum">
              <a:rPr lang="en-SE" smtClean="0"/>
              <a:t>40</a:t>
            </a:fld>
            <a:endParaRPr lang="en-SE" dirty="0"/>
          </a:p>
        </p:txBody>
      </p:sp>
    </p:spTree>
    <p:extLst>
      <p:ext uri="{BB962C8B-B14F-4D97-AF65-F5344CB8AC3E}">
        <p14:creationId xmlns:p14="http://schemas.microsoft.com/office/powerpoint/2010/main" val="1356524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59" r="3730" b="2241"/>
          <a:stretch/>
        </p:blipFill>
        <p:spPr bwMode="auto">
          <a:xfrm>
            <a:off x="5571331" y="1195388"/>
            <a:ext cx="3933825" cy="3918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C4A22BDE-CBC4-C141-BCA9-6703ADB5A583}"/>
              </a:ext>
            </a:extLst>
          </p:cNvPr>
          <p:cNvSpPr>
            <a:spLocks noGrp="1"/>
          </p:cNvSpPr>
          <p:nvPr>
            <p:ph type="title"/>
          </p:nvPr>
        </p:nvSpPr>
        <p:spPr/>
        <p:txBody>
          <a:bodyPr>
            <a:normAutofit fontScale="90000"/>
          </a:bodyPr>
          <a:lstStyle/>
          <a:p>
            <a:r>
              <a:rPr lang="sv-SE" dirty="0" err="1"/>
              <a:t>Högvolt</a:t>
            </a:r>
            <a:r>
              <a:rPr lang="sv-SE" dirty="0"/>
              <a:t> säkerhet – beröringsskydd och isolationsövervakning</a:t>
            </a:r>
          </a:p>
        </p:txBody>
      </p:sp>
      <p:sp>
        <p:nvSpPr>
          <p:cNvPr id="3" name="Content Placeholder 2">
            <a:extLst>
              <a:ext uri="{FF2B5EF4-FFF2-40B4-BE49-F238E27FC236}">
                <a16:creationId xmlns:a16="http://schemas.microsoft.com/office/drawing/2014/main" id="{C40AFA64-1DEF-414C-8687-1485B2BE8CC5}"/>
              </a:ext>
            </a:extLst>
          </p:cNvPr>
          <p:cNvSpPr>
            <a:spLocks noGrp="1"/>
          </p:cNvSpPr>
          <p:nvPr>
            <p:ph idx="1"/>
          </p:nvPr>
        </p:nvSpPr>
        <p:spPr>
          <a:xfrm>
            <a:off x="392113" y="1275911"/>
            <a:ext cx="4844905" cy="5070914"/>
          </a:xfrm>
        </p:spPr>
        <p:txBody>
          <a:bodyPr>
            <a:normAutofit/>
          </a:bodyPr>
          <a:lstStyle/>
          <a:p>
            <a:r>
              <a:rPr lang="sv-SE" dirty="0"/>
              <a:t>En viktig del av skyddskonceptet i högvoltssystem är beröringsskydden.</a:t>
            </a:r>
          </a:p>
          <a:p>
            <a:r>
              <a:rPr lang="sv-SE" dirty="0"/>
              <a:t>Beröringsskydd betyder att ingen kan komma i kontakt med en högvoltskomponent som fortfarande är inkopplad.</a:t>
            </a:r>
          </a:p>
          <a:p>
            <a:r>
              <a:rPr lang="sv-SE" dirty="0"/>
              <a:t>Den elektriska kretsen och alla dess kontaktytor har designats med ett beröringsskydd.</a:t>
            </a:r>
          </a:p>
          <a:p>
            <a:r>
              <a:rPr lang="sv-SE" dirty="0"/>
              <a:t>Till skillnad från 12-voltsbatteriet som har sina negativa pol ansluten till bilens kaross, så är högvoltssystemet ett slutet system. HV+ går direkt till HV- via HV-komponenterna.</a:t>
            </a:r>
          </a:p>
          <a:p>
            <a:r>
              <a:rPr lang="sv-SE" dirty="0"/>
              <a:t>Det är HV-batteriets styrning BMS som utför en kontroll av systemets isolation. I fall att ett isolationsfel skulle upptäckas kan BMS öppna kontaktorerna i batteriet så att ingen ström kan flyta, alternativt tända en varningslampa, beroende på hur allvarligt felet är.</a:t>
            </a:r>
            <a:endParaRPr lang="en-GB" dirty="0"/>
          </a:p>
          <a:p>
            <a:endParaRPr lang="en-GB" dirty="0"/>
          </a:p>
          <a:p>
            <a:endParaRPr lang="en-SE" dirty="0"/>
          </a:p>
        </p:txBody>
      </p:sp>
      <p:sp>
        <p:nvSpPr>
          <p:cNvPr id="6" name="Text Placeholder 5">
            <a:extLst>
              <a:ext uri="{FF2B5EF4-FFF2-40B4-BE49-F238E27FC236}">
                <a16:creationId xmlns:a16="http://schemas.microsoft.com/office/drawing/2014/main" id="{263CD1EA-23AC-1C4C-8076-407E4C79BB4E}"/>
              </a:ext>
            </a:extLst>
          </p:cNvPr>
          <p:cNvSpPr>
            <a:spLocks noGrp="1"/>
          </p:cNvSpPr>
          <p:nvPr>
            <p:ph type="body" sz="quarter" idx="10"/>
          </p:nvPr>
        </p:nvSpPr>
        <p:spPr/>
        <p:txBody>
          <a:bodyPr>
            <a:normAutofit lnSpcReduction="10000"/>
          </a:bodyPr>
          <a:lstStyle/>
          <a:p>
            <a:r>
              <a:rPr lang="en-SE" dirty="0"/>
              <a:t>4 Högvolt säkerhet</a:t>
            </a:r>
          </a:p>
        </p:txBody>
      </p:sp>
      <p:sp>
        <p:nvSpPr>
          <p:cNvPr id="4" name="Slide Number Placeholder 3">
            <a:extLst>
              <a:ext uri="{FF2B5EF4-FFF2-40B4-BE49-F238E27FC236}">
                <a16:creationId xmlns:a16="http://schemas.microsoft.com/office/drawing/2014/main" id="{68C583DD-CE46-3148-9E90-952C656E5D58}"/>
              </a:ext>
            </a:extLst>
          </p:cNvPr>
          <p:cNvSpPr>
            <a:spLocks noGrp="1"/>
          </p:cNvSpPr>
          <p:nvPr>
            <p:ph type="sldNum" sz="quarter" idx="13"/>
          </p:nvPr>
        </p:nvSpPr>
        <p:spPr/>
        <p:txBody>
          <a:bodyPr/>
          <a:lstStyle/>
          <a:p>
            <a:fld id="{5818BEF9-6AEC-154B-B50F-057E6E327BFC}" type="slidenum">
              <a:rPr lang="en-SE" smtClean="0"/>
              <a:t>41</a:t>
            </a:fld>
            <a:endParaRPr lang="en-SE" dirty="0"/>
          </a:p>
        </p:txBody>
      </p:sp>
    </p:spTree>
    <p:extLst>
      <p:ext uri="{BB962C8B-B14F-4D97-AF65-F5344CB8AC3E}">
        <p14:creationId xmlns:p14="http://schemas.microsoft.com/office/powerpoint/2010/main" val="1485647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556" y="1088513"/>
            <a:ext cx="413385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600847F2-B60E-3048-91CD-A9F3FB4620EE}"/>
              </a:ext>
            </a:extLst>
          </p:cNvPr>
          <p:cNvSpPr>
            <a:spLocks noGrp="1"/>
          </p:cNvSpPr>
          <p:nvPr>
            <p:ph type="title"/>
          </p:nvPr>
        </p:nvSpPr>
        <p:spPr/>
        <p:txBody>
          <a:bodyPr>
            <a:normAutofit/>
          </a:bodyPr>
          <a:lstStyle/>
          <a:p>
            <a:r>
              <a:rPr lang="sv-SE" dirty="0" err="1"/>
              <a:t>Högvolt</a:t>
            </a:r>
            <a:r>
              <a:rPr lang="sv-SE" dirty="0"/>
              <a:t> säkerhet – pilotledning (interlock)</a:t>
            </a:r>
          </a:p>
        </p:txBody>
      </p:sp>
      <p:sp>
        <p:nvSpPr>
          <p:cNvPr id="3" name="Content Placeholder 2">
            <a:extLst>
              <a:ext uri="{FF2B5EF4-FFF2-40B4-BE49-F238E27FC236}">
                <a16:creationId xmlns:a16="http://schemas.microsoft.com/office/drawing/2014/main" id="{F853749B-86CC-5342-B7F9-50EA75EFEEBA}"/>
              </a:ext>
            </a:extLst>
          </p:cNvPr>
          <p:cNvSpPr>
            <a:spLocks noGrp="1"/>
          </p:cNvSpPr>
          <p:nvPr>
            <p:ph idx="1"/>
          </p:nvPr>
        </p:nvSpPr>
        <p:spPr>
          <a:xfrm>
            <a:off x="392113" y="1275911"/>
            <a:ext cx="4690526" cy="5070914"/>
          </a:xfrm>
        </p:spPr>
        <p:txBody>
          <a:bodyPr>
            <a:normAutofit/>
          </a:bodyPr>
          <a:lstStyle/>
          <a:p>
            <a:r>
              <a:rPr lang="sv-SE" dirty="0"/>
              <a:t>Pilotledningen (även kallad </a:t>
            </a:r>
            <a:r>
              <a:rPr lang="sv-SE" i="1" dirty="0"/>
              <a:t>interlock</a:t>
            </a:r>
            <a:r>
              <a:rPr lang="sv-SE" dirty="0"/>
              <a:t>) är ytterligare en säkerhetsdetalj.</a:t>
            </a:r>
          </a:p>
          <a:p>
            <a:r>
              <a:rPr lang="sv-SE" dirty="0"/>
              <a:t>Den är utformad som en ringledning som går genom samtliga HV-komponenter.</a:t>
            </a:r>
          </a:p>
          <a:p>
            <a:r>
              <a:rPr lang="sv-SE" dirty="0"/>
              <a:t>Om ledningen bryts, så kommer BMS att öppna HV-reläerna och frånkoppla hela högvoltssystemet.</a:t>
            </a:r>
          </a:p>
          <a:p>
            <a:r>
              <a:rPr lang="sv-SE" dirty="0"/>
              <a:t>Pilotledningens anslutning kan ses vid bland annat:</a:t>
            </a:r>
          </a:p>
          <a:p>
            <a:pPr marL="285750" indent="-285750">
              <a:buFont typeface="Arial" panose="020B0604020202020204" pitchFamily="34" charset="0"/>
              <a:buChar char="•"/>
            </a:pPr>
            <a:r>
              <a:rPr lang="sv-SE" dirty="0"/>
              <a:t>Kontakten till AC-kompressorn</a:t>
            </a:r>
          </a:p>
          <a:p>
            <a:pPr marL="285750" indent="-285750">
              <a:buFont typeface="Arial" panose="020B0604020202020204" pitchFamily="34" charset="0"/>
              <a:buChar char="•"/>
            </a:pPr>
            <a:r>
              <a:rPr lang="sv-SE" dirty="0"/>
              <a:t>Locket till kraftelektroniken</a:t>
            </a:r>
          </a:p>
          <a:p>
            <a:pPr marL="285750" indent="-285750">
              <a:buFont typeface="Arial" panose="020B0604020202020204" pitchFamily="34" charset="0"/>
              <a:buChar char="•"/>
            </a:pPr>
            <a:r>
              <a:rPr lang="sv-SE" dirty="0"/>
              <a:t>Servicebrytaren</a:t>
            </a:r>
          </a:p>
          <a:p>
            <a:r>
              <a:rPr lang="sv-SE" dirty="0"/>
              <a:t>I flera bilmodeller så finns en strömbrytare som kan bryta pilotledningen.</a:t>
            </a:r>
          </a:p>
          <a:p>
            <a:r>
              <a:rPr lang="sv-SE" dirty="0"/>
              <a:t>Pilotledningen är strömförsörjd via 12V-systemet. </a:t>
            </a:r>
          </a:p>
        </p:txBody>
      </p:sp>
      <p:sp>
        <p:nvSpPr>
          <p:cNvPr id="6" name="Text Placeholder 5">
            <a:extLst>
              <a:ext uri="{FF2B5EF4-FFF2-40B4-BE49-F238E27FC236}">
                <a16:creationId xmlns:a16="http://schemas.microsoft.com/office/drawing/2014/main" id="{E9539B67-2ED9-2949-9AEE-BDC2A2F63BDD}"/>
              </a:ext>
            </a:extLst>
          </p:cNvPr>
          <p:cNvSpPr>
            <a:spLocks noGrp="1"/>
          </p:cNvSpPr>
          <p:nvPr>
            <p:ph type="body" sz="quarter" idx="10"/>
          </p:nvPr>
        </p:nvSpPr>
        <p:spPr/>
        <p:txBody>
          <a:bodyPr>
            <a:normAutofit lnSpcReduction="10000"/>
          </a:bodyPr>
          <a:lstStyle/>
          <a:p>
            <a:r>
              <a:rPr lang="en-SE" dirty="0"/>
              <a:t>4 Högvolt säkerhet</a:t>
            </a:r>
          </a:p>
        </p:txBody>
      </p:sp>
      <p:sp>
        <p:nvSpPr>
          <p:cNvPr id="4" name="Slide Number Placeholder 3">
            <a:extLst>
              <a:ext uri="{FF2B5EF4-FFF2-40B4-BE49-F238E27FC236}">
                <a16:creationId xmlns:a16="http://schemas.microsoft.com/office/drawing/2014/main" id="{73177D53-D625-B14D-964A-4872F26EECBD}"/>
              </a:ext>
            </a:extLst>
          </p:cNvPr>
          <p:cNvSpPr>
            <a:spLocks noGrp="1"/>
          </p:cNvSpPr>
          <p:nvPr>
            <p:ph type="sldNum" sz="quarter" idx="13"/>
          </p:nvPr>
        </p:nvSpPr>
        <p:spPr/>
        <p:txBody>
          <a:bodyPr/>
          <a:lstStyle/>
          <a:p>
            <a:fld id="{5818BEF9-6AEC-154B-B50F-057E6E327BFC}" type="slidenum">
              <a:rPr lang="en-SE" smtClean="0"/>
              <a:t>42</a:t>
            </a:fld>
            <a:endParaRPr lang="en-SE" dirty="0"/>
          </a:p>
        </p:txBody>
      </p:sp>
    </p:spTree>
    <p:extLst>
      <p:ext uri="{BB962C8B-B14F-4D97-AF65-F5344CB8AC3E}">
        <p14:creationId xmlns:p14="http://schemas.microsoft.com/office/powerpoint/2010/main" val="1955304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413" y="1098467"/>
            <a:ext cx="40576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8E741D80-8BD9-2C47-AA4D-02FE35F20C66}"/>
              </a:ext>
            </a:extLst>
          </p:cNvPr>
          <p:cNvSpPr>
            <a:spLocks noGrp="1"/>
          </p:cNvSpPr>
          <p:nvPr>
            <p:ph type="title"/>
          </p:nvPr>
        </p:nvSpPr>
        <p:spPr/>
        <p:txBody>
          <a:bodyPr>
            <a:normAutofit/>
          </a:bodyPr>
          <a:lstStyle/>
          <a:p>
            <a:r>
              <a:rPr lang="sv-SE" dirty="0" err="1"/>
              <a:t>Högvolt</a:t>
            </a:r>
            <a:r>
              <a:rPr lang="sv-SE" dirty="0"/>
              <a:t> säkerhet – servicebrytare</a:t>
            </a:r>
          </a:p>
        </p:txBody>
      </p:sp>
      <p:sp>
        <p:nvSpPr>
          <p:cNvPr id="3" name="Content Placeholder 2">
            <a:extLst>
              <a:ext uri="{FF2B5EF4-FFF2-40B4-BE49-F238E27FC236}">
                <a16:creationId xmlns:a16="http://schemas.microsoft.com/office/drawing/2014/main" id="{7935DE62-5B49-F441-A540-69A8313F7E97}"/>
              </a:ext>
            </a:extLst>
          </p:cNvPr>
          <p:cNvSpPr>
            <a:spLocks noGrp="1"/>
          </p:cNvSpPr>
          <p:nvPr>
            <p:ph idx="1"/>
          </p:nvPr>
        </p:nvSpPr>
        <p:spPr>
          <a:xfrm>
            <a:off x="392113" y="1275911"/>
            <a:ext cx="4298640" cy="5070914"/>
          </a:xfrm>
        </p:spPr>
        <p:txBody>
          <a:bodyPr/>
          <a:lstStyle/>
          <a:p>
            <a:r>
              <a:rPr lang="sv-SE" dirty="0"/>
              <a:t>Ett annat sätt att frånkoppla högvoltssystemet är servicebrytaren.</a:t>
            </a:r>
          </a:p>
          <a:p>
            <a:r>
              <a:rPr lang="sv-SE" dirty="0"/>
              <a:t>Man skiljer på </a:t>
            </a:r>
            <a:r>
              <a:rPr lang="sv-SE" b="1" dirty="0"/>
              <a:t>servicebrytare</a:t>
            </a:r>
            <a:r>
              <a:rPr lang="sv-SE" dirty="0"/>
              <a:t> och </a:t>
            </a:r>
            <a:r>
              <a:rPr lang="sv-SE" b="1" dirty="0"/>
              <a:t>säkerhetsbrytare</a:t>
            </a:r>
            <a:r>
              <a:rPr lang="sv-SE" dirty="0"/>
              <a:t>.</a:t>
            </a:r>
          </a:p>
          <a:p>
            <a:r>
              <a:rPr lang="sv-SE" dirty="0"/>
              <a:t>Servicebrytaren bryter enbart pilotledningen och regleringen till HV-reläerna så att dessa inte kan slutas.</a:t>
            </a:r>
          </a:p>
          <a:p>
            <a:r>
              <a:rPr lang="sv-SE" dirty="0"/>
              <a:t>Säkerhetsbrytaren bryter också pilotledningen, men man separerar även batterihalvorna så att någon potentialskillnad inte kan uppstå.</a:t>
            </a:r>
          </a:p>
        </p:txBody>
      </p:sp>
      <p:sp>
        <p:nvSpPr>
          <p:cNvPr id="6" name="Text Placeholder 5">
            <a:extLst>
              <a:ext uri="{FF2B5EF4-FFF2-40B4-BE49-F238E27FC236}">
                <a16:creationId xmlns:a16="http://schemas.microsoft.com/office/drawing/2014/main" id="{9AAF4E25-572B-8447-ACD0-8FE02AE7D1F2}"/>
              </a:ext>
            </a:extLst>
          </p:cNvPr>
          <p:cNvSpPr>
            <a:spLocks noGrp="1"/>
          </p:cNvSpPr>
          <p:nvPr>
            <p:ph type="body" sz="quarter" idx="10"/>
          </p:nvPr>
        </p:nvSpPr>
        <p:spPr/>
        <p:txBody>
          <a:bodyPr>
            <a:normAutofit lnSpcReduction="10000"/>
          </a:bodyPr>
          <a:lstStyle/>
          <a:p>
            <a:r>
              <a:rPr lang="en-SE" dirty="0"/>
              <a:t>4 Högvolt säkerhet</a:t>
            </a:r>
          </a:p>
        </p:txBody>
      </p:sp>
      <p:sp>
        <p:nvSpPr>
          <p:cNvPr id="4" name="Slide Number Placeholder 3">
            <a:extLst>
              <a:ext uri="{FF2B5EF4-FFF2-40B4-BE49-F238E27FC236}">
                <a16:creationId xmlns:a16="http://schemas.microsoft.com/office/drawing/2014/main" id="{7EE8254B-D043-1D49-8EC9-58F117B5A38C}"/>
              </a:ext>
            </a:extLst>
          </p:cNvPr>
          <p:cNvSpPr>
            <a:spLocks noGrp="1"/>
          </p:cNvSpPr>
          <p:nvPr>
            <p:ph type="sldNum" sz="quarter" idx="13"/>
          </p:nvPr>
        </p:nvSpPr>
        <p:spPr/>
        <p:txBody>
          <a:bodyPr/>
          <a:lstStyle/>
          <a:p>
            <a:fld id="{5818BEF9-6AEC-154B-B50F-057E6E327BFC}" type="slidenum">
              <a:rPr lang="en-SE" smtClean="0"/>
              <a:t>43</a:t>
            </a:fld>
            <a:endParaRPr lang="en-SE" dirty="0"/>
          </a:p>
        </p:txBody>
      </p:sp>
      <p:pic>
        <p:nvPicPr>
          <p:cNvPr id="7" name="Bildobjekt 6">
            <a:extLst>
              <a:ext uri="{FF2B5EF4-FFF2-40B4-BE49-F238E27FC236}">
                <a16:creationId xmlns:a16="http://schemas.microsoft.com/office/drawing/2014/main" id="{43610499-636B-4B8A-9460-F4C448FD2FD8}"/>
              </a:ext>
            </a:extLst>
          </p:cNvPr>
          <p:cNvPicPr>
            <a:picLocks noChangeAspect="1"/>
          </p:cNvPicPr>
          <p:nvPr/>
        </p:nvPicPr>
        <p:blipFill rotWithShape="1">
          <a:blip r:embed="rId3"/>
          <a:srcRect l="2663" r="3672" b="1"/>
          <a:stretch/>
        </p:blipFill>
        <p:spPr>
          <a:xfrm>
            <a:off x="2921820" y="4225541"/>
            <a:ext cx="2662343" cy="1975452"/>
          </a:xfrm>
          <a:prstGeom prst="rect">
            <a:avLst/>
          </a:prstGeom>
        </p:spPr>
      </p:pic>
    </p:spTree>
    <p:extLst>
      <p:ext uri="{BB962C8B-B14F-4D97-AF65-F5344CB8AC3E}">
        <p14:creationId xmlns:p14="http://schemas.microsoft.com/office/powerpoint/2010/main" val="3594249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406" y="1323493"/>
            <a:ext cx="403860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20E9A16D-22D0-A941-87EF-9F713EA70AB9}"/>
              </a:ext>
            </a:extLst>
          </p:cNvPr>
          <p:cNvSpPr>
            <a:spLocks noGrp="1"/>
          </p:cNvSpPr>
          <p:nvPr>
            <p:ph type="title"/>
          </p:nvPr>
        </p:nvSpPr>
        <p:spPr/>
        <p:txBody>
          <a:bodyPr>
            <a:normAutofit/>
          </a:bodyPr>
          <a:lstStyle/>
          <a:p>
            <a:r>
              <a:rPr lang="sv-SE" dirty="0" err="1"/>
              <a:t>Högvolt</a:t>
            </a:r>
            <a:r>
              <a:rPr lang="sv-SE" dirty="0"/>
              <a:t> säkerhet - potentialutjämningskabel</a:t>
            </a:r>
          </a:p>
        </p:txBody>
      </p:sp>
      <p:sp>
        <p:nvSpPr>
          <p:cNvPr id="3" name="Content Placeholder 2">
            <a:extLst>
              <a:ext uri="{FF2B5EF4-FFF2-40B4-BE49-F238E27FC236}">
                <a16:creationId xmlns:a16="http://schemas.microsoft.com/office/drawing/2014/main" id="{705EE37D-A06C-344D-83B8-122A1D4E027E}"/>
              </a:ext>
            </a:extLst>
          </p:cNvPr>
          <p:cNvSpPr>
            <a:spLocks noGrp="1"/>
          </p:cNvSpPr>
          <p:nvPr>
            <p:ph idx="1"/>
          </p:nvPr>
        </p:nvSpPr>
        <p:spPr>
          <a:xfrm>
            <a:off x="392113" y="1275911"/>
            <a:ext cx="4441144" cy="5070914"/>
          </a:xfrm>
        </p:spPr>
        <p:txBody>
          <a:bodyPr/>
          <a:lstStyle/>
          <a:p>
            <a:r>
              <a:rPr lang="sv-SE" dirty="0"/>
              <a:t>Potentialutjämningskabeln är ett enkelt skydd som skall motverka elektrisk skada.</a:t>
            </a:r>
          </a:p>
          <a:p>
            <a:r>
              <a:rPr lang="sv-SE" dirty="0"/>
              <a:t>Den skapar en kontakt mellan HV-komponenternas höljen och bilens kaross.</a:t>
            </a:r>
          </a:p>
          <a:p>
            <a:r>
              <a:rPr lang="sv-SE" dirty="0"/>
              <a:t>Alla kablar för detta är grova och har ett brunt </a:t>
            </a:r>
            <a:r>
              <a:rPr lang="sv-SE" dirty="0" err="1"/>
              <a:t>isoleringshölje</a:t>
            </a:r>
            <a:r>
              <a:rPr lang="sv-SE" dirty="0"/>
              <a:t>.</a:t>
            </a:r>
          </a:p>
          <a:p>
            <a:r>
              <a:rPr lang="sv-SE" dirty="0"/>
              <a:t>Om en kortslutning uppstår mellan HV+/HV- och komponentens hölje på två olika komponenter, så uppstår en potentialskillnad mellan dessa komponenter.</a:t>
            </a:r>
          </a:p>
          <a:p>
            <a:r>
              <a:rPr lang="sv-SE" dirty="0"/>
              <a:t>Dock så är dessa komponenter ”kortslutna” via potentialutjämningskabeln.</a:t>
            </a:r>
          </a:p>
          <a:p>
            <a:r>
              <a:rPr lang="sv-SE" dirty="0"/>
              <a:t>Detta gör att om en person vidrör dessa komponenter, så kommer man inte att bli elektrifierad.</a:t>
            </a:r>
          </a:p>
          <a:p>
            <a:endParaRPr lang="sv-SE" dirty="0"/>
          </a:p>
          <a:p>
            <a:endParaRPr lang="sv-SE" dirty="0"/>
          </a:p>
          <a:p>
            <a:endParaRPr lang="sv-SE" dirty="0"/>
          </a:p>
          <a:p>
            <a:endParaRPr lang="sv-SE" dirty="0"/>
          </a:p>
        </p:txBody>
      </p:sp>
      <p:sp>
        <p:nvSpPr>
          <p:cNvPr id="6" name="Text Placeholder 5">
            <a:extLst>
              <a:ext uri="{FF2B5EF4-FFF2-40B4-BE49-F238E27FC236}">
                <a16:creationId xmlns:a16="http://schemas.microsoft.com/office/drawing/2014/main" id="{0961B25B-AEFA-CE46-B0F4-6267BE91318D}"/>
              </a:ext>
            </a:extLst>
          </p:cNvPr>
          <p:cNvSpPr>
            <a:spLocks noGrp="1"/>
          </p:cNvSpPr>
          <p:nvPr>
            <p:ph type="body" sz="quarter" idx="10"/>
          </p:nvPr>
        </p:nvSpPr>
        <p:spPr/>
        <p:txBody>
          <a:bodyPr>
            <a:normAutofit lnSpcReduction="10000"/>
          </a:bodyPr>
          <a:lstStyle/>
          <a:p>
            <a:r>
              <a:rPr lang="en-SE" dirty="0"/>
              <a:t>4 Högvolt säkerhet</a:t>
            </a:r>
          </a:p>
        </p:txBody>
      </p:sp>
      <p:sp>
        <p:nvSpPr>
          <p:cNvPr id="4" name="Slide Number Placeholder 3">
            <a:extLst>
              <a:ext uri="{FF2B5EF4-FFF2-40B4-BE49-F238E27FC236}">
                <a16:creationId xmlns:a16="http://schemas.microsoft.com/office/drawing/2014/main" id="{DD1F1861-AFB6-4843-8BEA-2CADD8E7867E}"/>
              </a:ext>
            </a:extLst>
          </p:cNvPr>
          <p:cNvSpPr>
            <a:spLocks noGrp="1"/>
          </p:cNvSpPr>
          <p:nvPr>
            <p:ph type="sldNum" sz="quarter" idx="13"/>
          </p:nvPr>
        </p:nvSpPr>
        <p:spPr/>
        <p:txBody>
          <a:bodyPr/>
          <a:lstStyle/>
          <a:p>
            <a:fld id="{5818BEF9-6AEC-154B-B50F-057E6E327BFC}" type="slidenum">
              <a:rPr lang="en-SE" smtClean="0"/>
              <a:t>44</a:t>
            </a:fld>
            <a:endParaRPr lang="en-SE" dirty="0"/>
          </a:p>
        </p:txBody>
      </p:sp>
    </p:spTree>
    <p:extLst>
      <p:ext uri="{BB962C8B-B14F-4D97-AF65-F5344CB8AC3E}">
        <p14:creationId xmlns:p14="http://schemas.microsoft.com/office/powerpoint/2010/main" val="3039950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D2DA2E-3871-FE44-837A-C32C9D76F0DA}"/>
              </a:ext>
            </a:extLst>
          </p:cNvPr>
          <p:cNvSpPr>
            <a:spLocks noGrp="1"/>
          </p:cNvSpPr>
          <p:nvPr>
            <p:ph idx="1"/>
          </p:nvPr>
        </p:nvSpPr>
        <p:spPr/>
        <p:txBody>
          <a:bodyPr/>
          <a:lstStyle/>
          <a:p>
            <a:r>
              <a:rPr lang="en-GB" b="1" dirty="0"/>
              <a:t>Volvo (</a:t>
            </a:r>
            <a:r>
              <a:rPr lang="en-GB" b="1" dirty="0" err="1"/>
              <a:t>hybridbatteri</a:t>
            </a:r>
            <a:r>
              <a:rPr lang="en-GB" b="1" dirty="0"/>
              <a:t>)</a:t>
            </a:r>
          </a:p>
        </p:txBody>
      </p:sp>
      <p:sp>
        <p:nvSpPr>
          <p:cNvPr id="3" name="Title 2">
            <a:extLst>
              <a:ext uri="{FF2B5EF4-FFF2-40B4-BE49-F238E27FC236}">
                <a16:creationId xmlns:a16="http://schemas.microsoft.com/office/drawing/2014/main" id="{46508EB6-FC65-9B4D-A796-A18E4D24429A}"/>
              </a:ext>
            </a:extLst>
          </p:cNvPr>
          <p:cNvSpPr>
            <a:spLocks noGrp="1"/>
          </p:cNvSpPr>
          <p:nvPr>
            <p:ph type="title"/>
          </p:nvPr>
        </p:nvSpPr>
        <p:spPr/>
        <p:txBody>
          <a:bodyPr/>
          <a:lstStyle/>
          <a:p>
            <a:r>
              <a:rPr lang="en-SE" dirty="0"/>
              <a:t>Högvoltsbatteri </a:t>
            </a:r>
          </a:p>
        </p:txBody>
      </p:sp>
      <p:sp>
        <p:nvSpPr>
          <p:cNvPr id="4" name="Text Placeholder 3">
            <a:extLst>
              <a:ext uri="{FF2B5EF4-FFF2-40B4-BE49-F238E27FC236}">
                <a16:creationId xmlns:a16="http://schemas.microsoft.com/office/drawing/2014/main" id="{57045EC2-4C19-7742-9EBB-036FC260F36B}"/>
              </a:ext>
            </a:extLst>
          </p:cNvPr>
          <p:cNvSpPr>
            <a:spLocks noGrp="1"/>
          </p:cNvSpPr>
          <p:nvPr>
            <p:ph type="body" sz="quarter" idx="10"/>
          </p:nvPr>
        </p:nvSpPr>
        <p:spPr/>
        <p:txBody>
          <a:bodyPr>
            <a:normAutofit lnSpcReduction="10000"/>
          </a:bodyPr>
          <a:lstStyle/>
          <a:p>
            <a:r>
              <a:rPr lang="en-SE" dirty="0"/>
              <a:t>5 Uppbyggnad och funktion</a:t>
            </a:r>
          </a:p>
        </p:txBody>
      </p:sp>
      <p:grpSp>
        <p:nvGrpSpPr>
          <p:cNvPr id="35" name="Group 34">
            <a:extLst>
              <a:ext uri="{FF2B5EF4-FFF2-40B4-BE49-F238E27FC236}">
                <a16:creationId xmlns:a16="http://schemas.microsoft.com/office/drawing/2014/main" id="{1CC9E0CA-ECE1-144C-B8DD-973C1B1BB54C}"/>
              </a:ext>
            </a:extLst>
          </p:cNvPr>
          <p:cNvGrpSpPr/>
          <p:nvPr/>
        </p:nvGrpSpPr>
        <p:grpSpPr>
          <a:xfrm>
            <a:off x="1459649" y="1765654"/>
            <a:ext cx="8136086" cy="3613948"/>
            <a:chOff x="650757" y="873557"/>
            <a:chExt cx="12128615" cy="5387380"/>
          </a:xfrm>
        </p:grpSpPr>
        <p:grpSp>
          <p:nvGrpSpPr>
            <p:cNvPr id="5" name="Group 4">
              <a:extLst>
                <a:ext uri="{FF2B5EF4-FFF2-40B4-BE49-F238E27FC236}">
                  <a16:creationId xmlns:a16="http://schemas.microsoft.com/office/drawing/2014/main" id="{AAAC16D9-0B88-C943-8EB2-102285B0A734}"/>
                </a:ext>
              </a:extLst>
            </p:cNvPr>
            <p:cNvGrpSpPr/>
            <p:nvPr/>
          </p:nvGrpSpPr>
          <p:grpSpPr>
            <a:xfrm>
              <a:off x="1813625" y="873557"/>
              <a:ext cx="7324023" cy="5363728"/>
              <a:chOff x="1813625" y="873557"/>
              <a:chExt cx="7324023" cy="5363728"/>
            </a:xfrm>
          </p:grpSpPr>
          <p:sp>
            <p:nvSpPr>
              <p:cNvPr id="6" name="TextBox 5">
                <a:extLst>
                  <a:ext uri="{FF2B5EF4-FFF2-40B4-BE49-F238E27FC236}">
                    <a16:creationId xmlns:a16="http://schemas.microsoft.com/office/drawing/2014/main" id="{D1B11C03-9993-E845-B8D5-9648891C65A9}"/>
                  </a:ext>
                </a:extLst>
              </p:cNvPr>
              <p:cNvSpPr txBox="1"/>
              <p:nvPr/>
            </p:nvSpPr>
            <p:spPr>
              <a:xfrm>
                <a:off x="2168165" y="1000529"/>
                <a:ext cx="744717" cy="400110"/>
              </a:xfrm>
              <a:prstGeom prst="rect">
                <a:avLst/>
              </a:prstGeom>
              <a:solidFill>
                <a:schemeClr val="bg1"/>
              </a:solidFill>
            </p:spPr>
            <p:txBody>
              <a:bodyPr wrap="square" rtlCol="0">
                <a:spAutoFit/>
              </a:bodyPr>
              <a:lstStyle/>
              <a:p>
                <a:r>
                  <a:rPr lang="sv-SE" sz="2000" dirty="0"/>
                  <a:t>Kåpa</a:t>
                </a:r>
                <a:endParaRPr lang="en-GB" sz="2000" dirty="0"/>
              </a:p>
            </p:txBody>
          </p:sp>
          <p:sp>
            <p:nvSpPr>
              <p:cNvPr id="7" name="TextBox 6">
                <a:extLst>
                  <a:ext uri="{FF2B5EF4-FFF2-40B4-BE49-F238E27FC236}">
                    <a16:creationId xmlns:a16="http://schemas.microsoft.com/office/drawing/2014/main" id="{F0AA1A24-9B52-C641-8192-20A0FC313BDE}"/>
                  </a:ext>
                </a:extLst>
              </p:cNvPr>
              <p:cNvSpPr txBox="1"/>
              <p:nvPr/>
            </p:nvSpPr>
            <p:spPr>
              <a:xfrm>
                <a:off x="8325439" y="1000529"/>
                <a:ext cx="744717" cy="400110"/>
              </a:xfrm>
              <a:prstGeom prst="rect">
                <a:avLst/>
              </a:prstGeom>
              <a:solidFill>
                <a:schemeClr val="bg1"/>
              </a:solidFill>
            </p:spPr>
            <p:txBody>
              <a:bodyPr wrap="square" rtlCol="0">
                <a:spAutoFit/>
              </a:bodyPr>
              <a:lstStyle/>
              <a:p>
                <a:r>
                  <a:rPr lang="sv-SE" sz="2000" dirty="0"/>
                  <a:t>MSD</a:t>
                </a:r>
                <a:endParaRPr lang="en-GB" sz="2000" dirty="0"/>
              </a:p>
            </p:txBody>
          </p:sp>
          <p:pic>
            <p:nvPicPr>
              <p:cNvPr id="10" name="Picture 9">
                <a:extLst>
                  <a:ext uri="{FF2B5EF4-FFF2-40B4-BE49-F238E27FC236}">
                    <a16:creationId xmlns:a16="http://schemas.microsoft.com/office/drawing/2014/main" id="{D979676C-CC83-A345-B68F-0EE2BE0ED69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13625" y="873557"/>
                <a:ext cx="7324023" cy="5363728"/>
              </a:xfrm>
              <a:prstGeom prst="rect">
                <a:avLst/>
              </a:prstGeom>
            </p:spPr>
          </p:pic>
          <p:sp>
            <p:nvSpPr>
              <p:cNvPr id="11" name="Rectangle 10">
                <a:extLst>
                  <a:ext uri="{FF2B5EF4-FFF2-40B4-BE49-F238E27FC236}">
                    <a16:creationId xmlns:a16="http://schemas.microsoft.com/office/drawing/2014/main" id="{F464A325-9D38-B147-A7CE-A68474FBB9E4}"/>
                  </a:ext>
                </a:extLst>
              </p:cNvPr>
              <p:cNvSpPr/>
              <p:nvPr/>
            </p:nvSpPr>
            <p:spPr>
              <a:xfrm>
                <a:off x="2432115" y="1000529"/>
                <a:ext cx="412987"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BC6B4C3-724A-C044-93E1-D63EB3C481D5}"/>
                  </a:ext>
                </a:extLst>
              </p:cNvPr>
              <p:cNvSpPr/>
              <p:nvPr/>
            </p:nvSpPr>
            <p:spPr>
              <a:xfrm>
                <a:off x="2046086" y="2439176"/>
                <a:ext cx="412987" cy="1485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7D36DCD-2B02-B240-BC18-21EED538BF7F}"/>
                  </a:ext>
                </a:extLst>
              </p:cNvPr>
              <p:cNvSpPr/>
              <p:nvPr/>
            </p:nvSpPr>
            <p:spPr>
              <a:xfrm>
                <a:off x="1961670" y="4481422"/>
                <a:ext cx="49740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F69E189-7F6F-894A-8E71-BDD809C56D37}"/>
                  </a:ext>
                </a:extLst>
              </p:cNvPr>
              <p:cNvSpPr/>
              <p:nvPr/>
            </p:nvSpPr>
            <p:spPr>
              <a:xfrm>
                <a:off x="2030203" y="5704052"/>
                <a:ext cx="412987"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C94265B-0248-7044-B4AD-0D092119D7A7}"/>
                  </a:ext>
                </a:extLst>
              </p:cNvPr>
              <p:cNvSpPr/>
              <p:nvPr/>
            </p:nvSpPr>
            <p:spPr>
              <a:xfrm>
                <a:off x="2584515" y="1152929"/>
                <a:ext cx="412987"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4384A40-BC20-A24F-875E-BE817079E8D9}"/>
                  </a:ext>
                </a:extLst>
              </p:cNvPr>
              <p:cNvSpPr/>
              <p:nvPr/>
            </p:nvSpPr>
            <p:spPr>
              <a:xfrm>
                <a:off x="8470315" y="1062076"/>
                <a:ext cx="412987" cy="4712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161A206-BDF7-4A4C-A1DA-04BE2222B5E5}"/>
                  </a:ext>
                </a:extLst>
              </p:cNvPr>
              <p:cNvSpPr/>
              <p:nvPr/>
            </p:nvSpPr>
            <p:spPr>
              <a:xfrm>
                <a:off x="6904516" y="5774347"/>
                <a:ext cx="103840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52F61649-139A-D745-BC11-779C5F98C81A}"/>
                </a:ext>
              </a:extLst>
            </p:cNvPr>
            <p:cNvSpPr txBox="1"/>
            <p:nvPr/>
          </p:nvSpPr>
          <p:spPr>
            <a:xfrm>
              <a:off x="8364717" y="1400639"/>
              <a:ext cx="3734653" cy="458809"/>
            </a:xfrm>
            <a:prstGeom prst="rect">
              <a:avLst/>
            </a:prstGeom>
            <a:solidFill>
              <a:schemeClr val="bg1"/>
            </a:solidFill>
          </p:spPr>
          <p:txBody>
            <a:bodyPr wrap="square" rtlCol="0">
              <a:spAutoFit/>
            </a:bodyPr>
            <a:lstStyle/>
            <a:p>
              <a:r>
                <a:rPr lang="sv-SE" sz="1400" dirty="0"/>
                <a:t>Tätning konsol MSD</a:t>
              </a:r>
              <a:endParaRPr lang="en-GB" sz="1400" dirty="0"/>
            </a:p>
          </p:txBody>
        </p:sp>
        <p:sp>
          <p:nvSpPr>
            <p:cNvPr id="19" name="TextBox 18">
              <a:extLst>
                <a:ext uri="{FF2B5EF4-FFF2-40B4-BE49-F238E27FC236}">
                  <a16:creationId xmlns:a16="http://schemas.microsoft.com/office/drawing/2014/main" id="{E8C1BCEA-6CF5-9040-80B0-BF31E364CA77}"/>
                </a:ext>
              </a:extLst>
            </p:cNvPr>
            <p:cNvSpPr txBox="1"/>
            <p:nvPr/>
          </p:nvSpPr>
          <p:spPr>
            <a:xfrm>
              <a:off x="8403995" y="1800748"/>
              <a:ext cx="2334705" cy="458809"/>
            </a:xfrm>
            <a:prstGeom prst="rect">
              <a:avLst/>
            </a:prstGeom>
            <a:solidFill>
              <a:schemeClr val="bg1"/>
            </a:solidFill>
          </p:spPr>
          <p:txBody>
            <a:bodyPr wrap="square" rtlCol="0">
              <a:spAutoFit/>
            </a:bodyPr>
            <a:lstStyle/>
            <a:p>
              <a:r>
                <a:rPr lang="sv-SE" sz="1400" dirty="0"/>
                <a:t>Ventilation</a:t>
              </a:r>
              <a:endParaRPr lang="en-GB" sz="1400" dirty="0"/>
            </a:p>
          </p:txBody>
        </p:sp>
        <p:sp>
          <p:nvSpPr>
            <p:cNvPr id="20" name="TextBox 19">
              <a:extLst>
                <a:ext uri="{FF2B5EF4-FFF2-40B4-BE49-F238E27FC236}">
                  <a16:creationId xmlns:a16="http://schemas.microsoft.com/office/drawing/2014/main" id="{9393873E-F5CA-C040-B249-D2FF9084BAFE}"/>
                </a:ext>
              </a:extLst>
            </p:cNvPr>
            <p:cNvSpPr txBox="1"/>
            <p:nvPr/>
          </p:nvSpPr>
          <p:spPr>
            <a:xfrm>
              <a:off x="8325439" y="2590713"/>
              <a:ext cx="2334705" cy="458809"/>
            </a:xfrm>
            <a:prstGeom prst="rect">
              <a:avLst/>
            </a:prstGeom>
            <a:solidFill>
              <a:schemeClr val="bg1"/>
            </a:solidFill>
          </p:spPr>
          <p:txBody>
            <a:bodyPr wrap="square" rtlCol="0">
              <a:spAutoFit/>
            </a:bodyPr>
            <a:lstStyle/>
            <a:p>
              <a:r>
                <a:rPr lang="sv-SE" sz="1400" dirty="0"/>
                <a:t>Konsol MSD</a:t>
              </a:r>
              <a:endParaRPr lang="en-GB" sz="1400" dirty="0"/>
            </a:p>
          </p:txBody>
        </p:sp>
        <p:sp>
          <p:nvSpPr>
            <p:cNvPr id="21" name="TextBox 20">
              <a:extLst>
                <a:ext uri="{FF2B5EF4-FFF2-40B4-BE49-F238E27FC236}">
                  <a16:creationId xmlns:a16="http://schemas.microsoft.com/office/drawing/2014/main" id="{FB5018F2-CC23-CA49-8CBC-D3E52FF136CF}"/>
                </a:ext>
              </a:extLst>
            </p:cNvPr>
            <p:cNvSpPr txBox="1"/>
            <p:nvPr/>
          </p:nvSpPr>
          <p:spPr>
            <a:xfrm>
              <a:off x="8322227" y="3023870"/>
              <a:ext cx="3734653" cy="458809"/>
            </a:xfrm>
            <a:prstGeom prst="rect">
              <a:avLst/>
            </a:prstGeom>
            <a:solidFill>
              <a:schemeClr val="bg1"/>
            </a:solidFill>
          </p:spPr>
          <p:txBody>
            <a:bodyPr wrap="square" rtlCol="0">
              <a:spAutoFit/>
            </a:bodyPr>
            <a:lstStyle/>
            <a:p>
              <a:r>
                <a:rPr lang="sv-SE" sz="1400" dirty="0"/>
                <a:t>BDU (</a:t>
              </a:r>
              <a:r>
                <a:rPr lang="sv-SE" sz="1400" dirty="0" err="1"/>
                <a:t>Battery</a:t>
              </a:r>
              <a:r>
                <a:rPr lang="sv-SE" sz="1400" dirty="0"/>
                <a:t> </a:t>
              </a:r>
              <a:r>
                <a:rPr lang="sv-SE" sz="1400" dirty="0" err="1"/>
                <a:t>Disconnect</a:t>
              </a:r>
              <a:r>
                <a:rPr lang="sv-SE" sz="1400" dirty="0"/>
                <a:t> </a:t>
              </a:r>
              <a:r>
                <a:rPr lang="sv-SE" sz="1400" dirty="0" err="1"/>
                <a:t>Unit</a:t>
              </a:r>
              <a:r>
                <a:rPr lang="sv-SE" sz="1400" dirty="0"/>
                <a:t>)</a:t>
              </a:r>
              <a:endParaRPr lang="en-GB" sz="1400" dirty="0"/>
            </a:p>
          </p:txBody>
        </p:sp>
        <p:sp>
          <p:nvSpPr>
            <p:cNvPr id="22" name="TextBox 21">
              <a:extLst>
                <a:ext uri="{FF2B5EF4-FFF2-40B4-BE49-F238E27FC236}">
                  <a16:creationId xmlns:a16="http://schemas.microsoft.com/office/drawing/2014/main" id="{633AE331-AAED-1F43-BCE8-322645AE74B1}"/>
                </a:ext>
              </a:extLst>
            </p:cNvPr>
            <p:cNvSpPr txBox="1"/>
            <p:nvPr/>
          </p:nvSpPr>
          <p:spPr>
            <a:xfrm>
              <a:off x="8377286" y="3524723"/>
              <a:ext cx="2334705" cy="458809"/>
            </a:xfrm>
            <a:prstGeom prst="rect">
              <a:avLst/>
            </a:prstGeom>
            <a:solidFill>
              <a:schemeClr val="bg1"/>
            </a:solidFill>
          </p:spPr>
          <p:txBody>
            <a:bodyPr wrap="square" rtlCol="0">
              <a:spAutoFit/>
            </a:bodyPr>
            <a:lstStyle/>
            <a:p>
              <a:r>
                <a:rPr lang="sv-SE" sz="1400" dirty="0"/>
                <a:t>Kabelhållare</a:t>
              </a:r>
              <a:endParaRPr lang="en-GB" sz="1400" dirty="0"/>
            </a:p>
          </p:txBody>
        </p:sp>
        <p:sp>
          <p:nvSpPr>
            <p:cNvPr id="23" name="TextBox 22">
              <a:extLst>
                <a:ext uri="{FF2B5EF4-FFF2-40B4-BE49-F238E27FC236}">
                  <a16:creationId xmlns:a16="http://schemas.microsoft.com/office/drawing/2014/main" id="{F59C7F17-DEDE-E545-AB8B-19899D3CC9C1}"/>
                </a:ext>
              </a:extLst>
            </p:cNvPr>
            <p:cNvSpPr txBox="1"/>
            <p:nvPr/>
          </p:nvSpPr>
          <p:spPr>
            <a:xfrm>
              <a:off x="8005642" y="4246991"/>
              <a:ext cx="4773730" cy="458809"/>
            </a:xfrm>
            <a:prstGeom prst="rect">
              <a:avLst/>
            </a:prstGeom>
            <a:solidFill>
              <a:schemeClr val="bg1"/>
            </a:solidFill>
          </p:spPr>
          <p:txBody>
            <a:bodyPr wrap="square" rtlCol="0">
              <a:spAutoFit/>
            </a:bodyPr>
            <a:lstStyle/>
            <a:p>
              <a:r>
                <a:rPr lang="sv-SE" sz="1400" dirty="0"/>
                <a:t>BECM (</a:t>
              </a:r>
              <a:r>
                <a:rPr lang="sv-SE" sz="1400" dirty="0" err="1"/>
                <a:t>Battery</a:t>
              </a:r>
              <a:r>
                <a:rPr lang="sv-SE" sz="1400" dirty="0"/>
                <a:t> Energy Control </a:t>
              </a:r>
              <a:r>
                <a:rPr lang="sv-SE" sz="1400" dirty="0" err="1"/>
                <a:t>Module</a:t>
              </a:r>
              <a:r>
                <a:rPr lang="sv-SE" sz="1400" dirty="0"/>
                <a:t>)</a:t>
              </a:r>
              <a:endParaRPr lang="en-GB" sz="1400" dirty="0"/>
            </a:p>
          </p:txBody>
        </p:sp>
        <p:sp>
          <p:nvSpPr>
            <p:cNvPr id="24" name="TextBox 23">
              <a:extLst>
                <a:ext uri="{FF2B5EF4-FFF2-40B4-BE49-F238E27FC236}">
                  <a16:creationId xmlns:a16="http://schemas.microsoft.com/office/drawing/2014/main" id="{04930031-1467-FD4D-9ECF-65A2C2F838E0}"/>
                </a:ext>
              </a:extLst>
            </p:cNvPr>
            <p:cNvSpPr txBox="1"/>
            <p:nvPr/>
          </p:nvSpPr>
          <p:spPr>
            <a:xfrm>
              <a:off x="8339766" y="5240707"/>
              <a:ext cx="2334705" cy="458809"/>
            </a:xfrm>
            <a:prstGeom prst="rect">
              <a:avLst/>
            </a:prstGeom>
            <a:solidFill>
              <a:schemeClr val="bg1"/>
            </a:solidFill>
          </p:spPr>
          <p:txBody>
            <a:bodyPr wrap="square" rtlCol="0">
              <a:spAutoFit/>
            </a:bodyPr>
            <a:lstStyle/>
            <a:p>
              <a:r>
                <a:rPr lang="sv-SE" sz="1400" dirty="0"/>
                <a:t>Tråg</a:t>
              </a:r>
              <a:endParaRPr lang="en-GB" sz="1400" dirty="0"/>
            </a:p>
          </p:txBody>
        </p:sp>
        <p:sp>
          <p:nvSpPr>
            <p:cNvPr id="25" name="TextBox 24">
              <a:extLst>
                <a:ext uri="{FF2B5EF4-FFF2-40B4-BE49-F238E27FC236}">
                  <a16:creationId xmlns:a16="http://schemas.microsoft.com/office/drawing/2014/main" id="{8F4D90EF-7DB9-824A-86C4-84F147A9D3CC}"/>
                </a:ext>
              </a:extLst>
            </p:cNvPr>
            <p:cNvSpPr txBox="1"/>
            <p:nvPr/>
          </p:nvSpPr>
          <p:spPr>
            <a:xfrm>
              <a:off x="1318902" y="5605213"/>
              <a:ext cx="1867359" cy="458809"/>
            </a:xfrm>
            <a:prstGeom prst="rect">
              <a:avLst/>
            </a:prstGeom>
            <a:solidFill>
              <a:schemeClr val="bg1"/>
            </a:solidFill>
          </p:spPr>
          <p:txBody>
            <a:bodyPr wrap="square" rtlCol="0">
              <a:spAutoFit/>
            </a:bodyPr>
            <a:lstStyle/>
            <a:p>
              <a:r>
                <a:rPr lang="sv-SE" sz="1400" dirty="0"/>
                <a:t>Kylvätskerör</a:t>
              </a:r>
              <a:endParaRPr lang="en-GB" sz="1400" dirty="0"/>
            </a:p>
          </p:txBody>
        </p:sp>
        <p:sp>
          <p:nvSpPr>
            <p:cNvPr id="26" name="TextBox 25">
              <a:extLst>
                <a:ext uri="{FF2B5EF4-FFF2-40B4-BE49-F238E27FC236}">
                  <a16:creationId xmlns:a16="http://schemas.microsoft.com/office/drawing/2014/main" id="{177E8324-9197-4648-A2AC-283402A7F10A}"/>
                </a:ext>
              </a:extLst>
            </p:cNvPr>
            <p:cNvSpPr txBox="1"/>
            <p:nvPr/>
          </p:nvSpPr>
          <p:spPr>
            <a:xfrm>
              <a:off x="1407216" y="4432002"/>
              <a:ext cx="1867359" cy="458809"/>
            </a:xfrm>
            <a:prstGeom prst="rect">
              <a:avLst/>
            </a:prstGeom>
            <a:solidFill>
              <a:schemeClr val="bg1"/>
            </a:solidFill>
          </p:spPr>
          <p:txBody>
            <a:bodyPr wrap="square" rtlCol="0">
              <a:spAutoFit/>
            </a:bodyPr>
            <a:lstStyle/>
            <a:p>
              <a:r>
                <a:rPr lang="sv-SE" sz="1400" dirty="0"/>
                <a:t>Kabelhållare</a:t>
              </a:r>
              <a:endParaRPr lang="en-GB" sz="1400" dirty="0"/>
            </a:p>
          </p:txBody>
        </p:sp>
        <p:sp>
          <p:nvSpPr>
            <p:cNvPr id="27" name="TextBox 26">
              <a:extLst>
                <a:ext uri="{FF2B5EF4-FFF2-40B4-BE49-F238E27FC236}">
                  <a16:creationId xmlns:a16="http://schemas.microsoft.com/office/drawing/2014/main" id="{C320E890-99E2-EE40-8028-2116FE51B7C7}"/>
                </a:ext>
              </a:extLst>
            </p:cNvPr>
            <p:cNvSpPr txBox="1"/>
            <p:nvPr/>
          </p:nvSpPr>
          <p:spPr>
            <a:xfrm>
              <a:off x="722668" y="3493073"/>
              <a:ext cx="1935290" cy="458809"/>
            </a:xfrm>
            <a:prstGeom prst="rect">
              <a:avLst/>
            </a:prstGeom>
            <a:solidFill>
              <a:schemeClr val="bg1"/>
            </a:solidFill>
          </p:spPr>
          <p:txBody>
            <a:bodyPr wrap="square" rtlCol="0">
              <a:spAutoFit/>
            </a:bodyPr>
            <a:lstStyle/>
            <a:p>
              <a:r>
                <a:rPr lang="sv-SE" sz="1400" dirty="0"/>
                <a:t>Säkringshållare</a:t>
              </a:r>
              <a:endParaRPr lang="en-GB" sz="1400" dirty="0"/>
            </a:p>
          </p:txBody>
        </p:sp>
        <p:sp>
          <p:nvSpPr>
            <p:cNvPr id="28" name="TextBox 27">
              <a:extLst>
                <a:ext uri="{FF2B5EF4-FFF2-40B4-BE49-F238E27FC236}">
                  <a16:creationId xmlns:a16="http://schemas.microsoft.com/office/drawing/2014/main" id="{AB80EFFA-1643-7E4F-8CAF-1923A8EE4E05}"/>
                </a:ext>
              </a:extLst>
            </p:cNvPr>
            <p:cNvSpPr txBox="1"/>
            <p:nvPr/>
          </p:nvSpPr>
          <p:spPr>
            <a:xfrm>
              <a:off x="650757" y="3120728"/>
              <a:ext cx="2158337" cy="458809"/>
            </a:xfrm>
            <a:prstGeom prst="rect">
              <a:avLst/>
            </a:prstGeom>
            <a:solidFill>
              <a:schemeClr val="bg1"/>
            </a:solidFill>
          </p:spPr>
          <p:txBody>
            <a:bodyPr wrap="square" rtlCol="0">
              <a:spAutoFit/>
            </a:bodyPr>
            <a:lstStyle/>
            <a:p>
              <a:r>
                <a:rPr lang="sv-SE" sz="1400" dirty="0"/>
                <a:t>Belastningsskena</a:t>
              </a:r>
              <a:endParaRPr lang="en-GB" sz="1400" dirty="0"/>
            </a:p>
          </p:txBody>
        </p:sp>
        <p:sp>
          <p:nvSpPr>
            <p:cNvPr id="29" name="TextBox 28">
              <a:extLst>
                <a:ext uri="{FF2B5EF4-FFF2-40B4-BE49-F238E27FC236}">
                  <a16:creationId xmlns:a16="http://schemas.microsoft.com/office/drawing/2014/main" id="{F04DB3C0-3E22-D541-90DF-78ABDAE0EFA1}"/>
                </a:ext>
              </a:extLst>
            </p:cNvPr>
            <p:cNvSpPr txBox="1"/>
            <p:nvPr/>
          </p:nvSpPr>
          <p:spPr>
            <a:xfrm>
              <a:off x="1383377" y="2760319"/>
              <a:ext cx="1201138" cy="458809"/>
            </a:xfrm>
            <a:prstGeom prst="rect">
              <a:avLst/>
            </a:prstGeom>
            <a:solidFill>
              <a:schemeClr val="bg1"/>
            </a:solidFill>
          </p:spPr>
          <p:txBody>
            <a:bodyPr wrap="square" rtlCol="0">
              <a:spAutoFit/>
            </a:bodyPr>
            <a:lstStyle/>
            <a:p>
              <a:r>
                <a:rPr lang="sv-SE" sz="1400" dirty="0"/>
                <a:t>Kablage</a:t>
              </a:r>
              <a:endParaRPr lang="en-GB" sz="1400" dirty="0"/>
            </a:p>
          </p:txBody>
        </p:sp>
        <p:sp>
          <p:nvSpPr>
            <p:cNvPr id="30" name="TextBox 29">
              <a:extLst>
                <a:ext uri="{FF2B5EF4-FFF2-40B4-BE49-F238E27FC236}">
                  <a16:creationId xmlns:a16="http://schemas.microsoft.com/office/drawing/2014/main" id="{005F4674-3FA5-AF46-ADF9-B8AD363F72C3}"/>
                </a:ext>
              </a:extLst>
            </p:cNvPr>
            <p:cNvSpPr txBox="1"/>
            <p:nvPr/>
          </p:nvSpPr>
          <p:spPr>
            <a:xfrm>
              <a:off x="1228873" y="2357651"/>
              <a:ext cx="1549930" cy="458809"/>
            </a:xfrm>
            <a:prstGeom prst="rect">
              <a:avLst/>
            </a:prstGeom>
            <a:solidFill>
              <a:schemeClr val="bg1"/>
            </a:solidFill>
          </p:spPr>
          <p:txBody>
            <a:bodyPr wrap="square" rtlCol="0">
              <a:spAutoFit/>
            </a:bodyPr>
            <a:lstStyle/>
            <a:p>
              <a:r>
                <a:rPr lang="sv-SE" sz="1400" dirty="0"/>
                <a:t>Mellanlägg</a:t>
              </a:r>
              <a:endParaRPr lang="en-GB" sz="1400" dirty="0"/>
            </a:p>
          </p:txBody>
        </p:sp>
        <p:sp>
          <p:nvSpPr>
            <p:cNvPr id="31" name="TextBox 30">
              <a:extLst>
                <a:ext uri="{FF2B5EF4-FFF2-40B4-BE49-F238E27FC236}">
                  <a16:creationId xmlns:a16="http://schemas.microsoft.com/office/drawing/2014/main" id="{9FF23AAC-3FCF-BD47-8687-D1E132F51049}"/>
                </a:ext>
              </a:extLst>
            </p:cNvPr>
            <p:cNvSpPr txBox="1"/>
            <p:nvPr/>
          </p:nvSpPr>
          <p:spPr>
            <a:xfrm>
              <a:off x="963665" y="973666"/>
              <a:ext cx="1793965" cy="458809"/>
            </a:xfrm>
            <a:prstGeom prst="rect">
              <a:avLst/>
            </a:prstGeom>
            <a:solidFill>
              <a:schemeClr val="bg1"/>
            </a:solidFill>
          </p:spPr>
          <p:txBody>
            <a:bodyPr wrap="square" rtlCol="0">
              <a:spAutoFit/>
            </a:bodyPr>
            <a:lstStyle/>
            <a:p>
              <a:r>
                <a:rPr lang="sv-SE" sz="1400" dirty="0"/>
                <a:t>Kapsling/kåpa</a:t>
              </a:r>
              <a:endParaRPr lang="en-GB" sz="1400" dirty="0"/>
            </a:p>
          </p:txBody>
        </p:sp>
        <p:sp>
          <p:nvSpPr>
            <p:cNvPr id="32" name="TextBox 31">
              <a:extLst>
                <a:ext uri="{FF2B5EF4-FFF2-40B4-BE49-F238E27FC236}">
                  <a16:creationId xmlns:a16="http://schemas.microsoft.com/office/drawing/2014/main" id="{AA1F8ED6-46C5-1B4D-83FB-25B517162C55}"/>
                </a:ext>
              </a:extLst>
            </p:cNvPr>
            <p:cNvSpPr txBox="1"/>
            <p:nvPr/>
          </p:nvSpPr>
          <p:spPr>
            <a:xfrm>
              <a:off x="8404318" y="937044"/>
              <a:ext cx="1498777" cy="458809"/>
            </a:xfrm>
            <a:prstGeom prst="rect">
              <a:avLst/>
            </a:prstGeom>
            <a:solidFill>
              <a:schemeClr val="bg1"/>
            </a:solidFill>
          </p:spPr>
          <p:txBody>
            <a:bodyPr wrap="square" rtlCol="0">
              <a:spAutoFit/>
            </a:bodyPr>
            <a:lstStyle/>
            <a:p>
              <a:r>
                <a:rPr lang="sv-SE" sz="1400" dirty="0"/>
                <a:t>MSD</a:t>
              </a:r>
              <a:endParaRPr lang="en-GB" sz="1400" dirty="0"/>
            </a:p>
          </p:txBody>
        </p:sp>
        <p:sp>
          <p:nvSpPr>
            <p:cNvPr id="33" name="TextBox 32">
              <a:extLst>
                <a:ext uri="{FF2B5EF4-FFF2-40B4-BE49-F238E27FC236}">
                  <a16:creationId xmlns:a16="http://schemas.microsoft.com/office/drawing/2014/main" id="{27D19934-A867-4742-A5E4-90289475C2DF}"/>
                </a:ext>
              </a:extLst>
            </p:cNvPr>
            <p:cNvSpPr txBox="1"/>
            <p:nvPr/>
          </p:nvSpPr>
          <p:spPr>
            <a:xfrm>
              <a:off x="7547029" y="5668343"/>
              <a:ext cx="1713931" cy="458809"/>
            </a:xfrm>
            <a:prstGeom prst="rect">
              <a:avLst/>
            </a:prstGeom>
            <a:solidFill>
              <a:schemeClr val="bg1"/>
            </a:solidFill>
          </p:spPr>
          <p:txBody>
            <a:bodyPr wrap="square" rtlCol="0">
              <a:spAutoFit/>
            </a:bodyPr>
            <a:lstStyle/>
            <a:p>
              <a:r>
                <a:rPr lang="sv-SE" sz="1400" dirty="0"/>
                <a:t>Batterimodul</a:t>
              </a:r>
              <a:endParaRPr lang="en-GB" sz="1400" dirty="0"/>
            </a:p>
          </p:txBody>
        </p:sp>
        <p:sp>
          <p:nvSpPr>
            <p:cNvPr id="34" name="TextBox 33">
              <a:extLst>
                <a:ext uri="{FF2B5EF4-FFF2-40B4-BE49-F238E27FC236}">
                  <a16:creationId xmlns:a16="http://schemas.microsoft.com/office/drawing/2014/main" id="{019A62FB-5E98-0B47-983F-BD9B001D5404}"/>
                </a:ext>
              </a:extLst>
            </p:cNvPr>
            <p:cNvSpPr txBox="1"/>
            <p:nvPr/>
          </p:nvSpPr>
          <p:spPr>
            <a:xfrm>
              <a:off x="5803648" y="5802128"/>
              <a:ext cx="1863784" cy="458809"/>
            </a:xfrm>
            <a:prstGeom prst="rect">
              <a:avLst/>
            </a:prstGeom>
            <a:solidFill>
              <a:schemeClr val="bg1"/>
            </a:solidFill>
          </p:spPr>
          <p:txBody>
            <a:bodyPr wrap="square" rtlCol="0">
              <a:spAutoFit/>
            </a:bodyPr>
            <a:lstStyle/>
            <a:p>
              <a:r>
                <a:rPr lang="sv-SE" sz="1400" dirty="0"/>
                <a:t>Kollisionsbalk</a:t>
              </a:r>
              <a:endParaRPr lang="en-GB" sz="1400" dirty="0"/>
            </a:p>
          </p:txBody>
        </p:sp>
      </p:grpSp>
      <p:sp>
        <p:nvSpPr>
          <p:cNvPr id="8" name="Slide Number Placeholder 7">
            <a:extLst>
              <a:ext uri="{FF2B5EF4-FFF2-40B4-BE49-F238E27FC236}">
                <a16:creationId xmlns:a16="http://schemas.microsoft.com/office/drawing/2014/main" id="{F34A3CA2-9CAF-274A-9C1D-108C40942325}"/>
              </a:ext>
            </a:extLst>
          </p:cNvPr>
          <p:cNvSpPr>
            <a:spLocks noGrp="1"/>
          </p:cNvSpPr>
          <p:nvPr>
            <p:ph type="sldNum" sz="quarter" idx="13"/>
          </p:nvPr>
        </p:nvSpPr>
        <p:spPr/>
        <p:txBody>
          <a:bodyPr/>
          <a:lstStyle/>
          <a:p>
            <a:fld id="{5818BEF9-6AEC-154B-B50F-057E6E327BFC}" type="slidenum">
              <a:rPr lang="en-SE" smtClean="0"/>
              <a:t>45</a:t>
            </a:fld>
            <a:endParaRPr lang="en-SE" dirty="0"/>
          </a:p>
        </p:txBody>
      </p:sp>
    </p:spTree>
    <p:extLst>
      <p:ext uri="{BB962C8B-B14F-4D97-AF65-F5344CB8AC3E}">
        <p14:creationId xmlns:p14="http://schemas.microsoft.com/office/powerpoint/2010/main" val="3226635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39A3-0D01-F043-A8E7-3CDC3F068281}"/>
              </a:ext>
            </a:extLst>
          </p:cNvPr>
          <p:cNvSpPr>
            <a:spLocks noGrp="1"/>
          </p:cNvSpPr>
          <p:nvPr>
            <p:ph type="title"/>
          </p:nvPr>
        </p:nvSpPr>
        <p:spPr/>
        <p:txBody>
          <a:bodyPr/>
          <a:lstStyle/>
          <a:p>
            <a:r>
              <a:rPr lang="en-SE" dirty="0"/>
              <a:t>Högvoltsbatteri </a:t>
            </a:r>
          </a:p>
        </p:txBody>
      </p:sp>
      <p:sp>
        <p:nvSpPr>
          <p:cNvPr id="3" name="Content Placeholder 2">
            <a:extLst>
              <a:ext uri="{FF2B5EF4-FFF2-40B4-BE49-F238E27FC236}">
                <a16:creationId xmlns:a16="http://schemas.microsoft.com/office/drawing/2014/main" id="{4FDD0EFD-8D56-ED45-B4BA-D08BA1FEB2D7}"/>
              </a:ext>
            </a:extLst>
          </p:cNvPr>
          <p:cNvSpPr>
            <a:spLocks noGrp="1"/>
          </p:cNvSpPr>
          <p:nvPr>
            <p:ph idx="1"/>
          </p:nvPr>
        </p:nvSpPr>
        <p:spPr/>
        <p:txBody>
          <a:bodyPr/>
          <a:lstStyle/>
          <a:p>
            <a:r>
              <a:rPr lang="en-GB" b="1" dirty="0"/>
              <a:t>VW (</a:t>
            </a:r>
            <a:r>
              <a:rPr lang="en-GB" b="1" dirty="0" err="1"/>
              <a:t>hybridbatteri</a:t>
            </a:r>
            <a:r>
              <a:rPr lang="en-GB" b="1" dirty="0"/>
              <a:t>)</a:t>
            </a:r>
          </a:p>
        </p:txBody>
      </p:sp>
      <p:grpSp>
        <p:nvGrpSpPr>
          <p:cNvPr id="5" name="Group 4">
            <a:extLst>
              <a:ext uri="{FF2B5EF4-FFF2-40B4-BE49-F238E27FC236}">
                <a16:creationId xmlns:a16="http://schemas.microsoft.com/office/drawing/2014/main" id="{2133447A-BDAE-3642-B220-586520139558}"/>
              </a:ext>
            </a:extLst>
          </p:cNvPr>
          <p:cNvGrpSpPr/>
          <p:nvPr/>
        </p:nvGrpSpPr>
        <p:grpSpPr>
          <a:xfrm>
            <a:off x="442194" y="1216040"/>
            <a:ext cx="9004150" cy="4825789"/>
            <a:chOff x="154174" y="1521036"/>
            <a:chExt cx="9004150" cy="4825789"/>
          </a:xfrm>
        </p:grpSpPr>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24602" y="1885902"/>
              <a:ext cx="3711341" cy="4460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feld 8"/>
            <p:cNvSpPr txBox="1"/>
            <p:nvPr/>
          </p:nvSpPr>
          <p:spPr>
            <a:xfrm>
              <a:off x="5673370" y="4460516"/>
              <a:ext cx="2708163" cy="246221"/>
            </a:xfrm>
            <a:prstGeom prst="rect">
              <a:avLst/>
            </a:prstGeom>
            <a:noFill/>
          </p:spPr>
          <p:txBody>
            <a:bodyPr wrap="square" lIns="0" tIns="0" rIns="0" bIns="0" rtlCol="0">
              <a:spAutoFit/>
            </a:bodyPr>
            <a:lstStyle/>
            <a:p>
              <a:r>
                <a:rPr lang="sv-SE" sz="1600" b="1" dirty="0" err="1">
                  <a:latin typeface="VWAG TheSans" panose="020B0502050302020203" pitchFamily="34" charset="0"/>
                </a:rPr>
                <a:t>Styrdon</a:t>
              </a:r>
              <a:r>
                <a:rPr lang="sv-SE" sz="1600" b="1" dirty="0">
                  <a:latin typeface="VWAG TheSans" panose="020B0502050302020203" pitchFamily="34" charset="0"/>
                </a:rPr>
                <a:t> för batterireglering</a:t>
              </a:r>
            </a:p>
          </p:txBody>
        </p:sp>
        <p:sp>
          <p:nvSpPr>
            <p:cNvPr id="30" name="Line 4"/>
            <p:cNvSpPr>
              <a:spLocks noChangeShapeType="1"/>
            </p:cNvSpPr>
            <p:nvPr/>
          </p:nvSpPr>
          <p:spPr bwMode="auto">
            <a:xfrm flipH="1" flipV="1">
              <a:off x="4931679" y="2829741"/>
              <a:ext cx="1286981" cy="56017"/>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31" name="Textfeld 10"/>
            <p:cNvSpPr txBox="1"/>
            <p:nvPr/>
          </p:nvSpPr>
          <p:spPr>
            <a:xfrm>
              <a:off x="6105572" y="3600407"/>
              <a:ext cx="2887821" cy="246221"/>
            </a:xfrm>
            <a:prstGeom prst="rect">
              <a:avLst/>
            </a:prstGeom>
            <a:noFill/>
          </p:spPr>
          <p:txBody>
            <a:bodyPr wrap="square" lIns="0" tIns="0" rIns="0" bIns="0" rtlCol="0" anchor="t" anchorCtr="0">
              <a:spAutoFit/>
            </a:bodyPr>
            <a:lstStyle/>
            <a:p>
              <a:r>
                <a:rPr lang="de-DE" sz="1600" b="1" dirty="0">
                  <a:latin typeface="VWAG TheSans" panose="020B0502050302020203" pitchFamily="34" charset="0"/>
                </a:rPr>
                <a:t>Batterimodul (8 enheter)</a:t>
              </a:r>
            </a:p>
          </p:txBody>
        </p:sp>
        <p:sp>
          <p:nvSpPr>
            <p:cNvPr id="32" name="Line 4"/>
            <p:cNvSpPr>
              <a:spLocks noChangeShapeType="1"/>
            </p:cNvSpPr>
            <p:nvPr/>
          </p:nvSpPr>
          <p:spPr bwMode="auto">
            <a:xfrm flipH="1">
              <a:off x="5376257" y="4070532"/>
              <a:ext cx="649554" cy="181188"/>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pic>
          <p:nvPicPr>
            <p:cNvPr id="33" name="Picture 1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18164" y="2819838"/>
              <a:ext cx="838577" cy="86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Line 4"/>
            <p:cNvSpPr>
              <a:spLocks noChangeShapeType="1"/>
            </p:cNvSpPr>
            <p:nvPr/>
          </p:nvSpPr>
          <p:spPr bwMode="auto">
            <a:xfrm flipV="1">
              <a:off x="4802327" y="4622138"/>
              <a:ext cx="752012" cy="121142"/>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35" name="Line 4"/>
            <p:cNvSpPr>
              <a:spLocks noChangeShapeType="1"/>
            </p:cNvSpPr>
            <p:nvPr/>
          </p:nvSpPr>
          <p:spPr bwMode="auto">
            <a:xfrm flipV="1">
              <a:off x="3018992" y="4797452"/>
              <a:ext cx="949383" cy="942493"/>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36" name="Textfeld 24"/>
            <p:cNvSpPr txBox="1"/>
            <p:nvPr/>
          </p:nvSpPr>
          <p:spPr>
            <a:xfrm>
              <a:off x="167152" y="5703009"/>
              <a:ext cx="2797520" cy="246221"/>
            </a:xfrm>
            <a:prstGeom prst="rect">
              <a:avLst/>
            </a:prstGeom>
            <a:noFill/>
          </p:spPr>
          <p:txBody>
            <a:bodyPr wrap="square" lIns="0" tIns="0" rIns="0" bIns="0" rtlCol="0" anchor="t" anchorCtr="0">
              <a:spAutoFit/>
            </a:bodyPr>
            <a:lstStyle/>
            <a:p>
              <a:pPr algn="r"/>
              <a:r>
                <a:rPr lang="de-DE" sz="1600" b="1">
                  <a:latin typeface="VWAG TheSans" panose="020B0502050302020203" pitchFamily="34" charset="0"/>
                </a:rPr>
                <a:t>Kylanslutningar</a:t>
              </a:r>
              <a:endParaRPr lang="sv-SE" sz="1600" b="1" dirty="0">
                <a:latin typeface="VWAG TheSans" panose="020B0502050302020203" pitchFamily="34" charset="0"/>
              </a:endParaRPr>
            </a:p>
          </p:txBody>
        </p:sp>
        <p:sp>
          <p:nvSpPr>
            <p:cNvPr id="37" name="Textfeld 27"/>
            <p:cNvSpPr txBox="1"/>
            <p:nvPr/>
          </p:nvSpPr>
          <p:spPr>
            <a:xfrm>
              <a:off x="6337693" y="2281792"/>
              <a:ext cx="2611963" cy="984885"/>
            </a:xfrm>
            <a:prstGeom prst="rect">
              <a:avLst/>
            </a:prstGeom>
            <a:noFill/>
          </p:spPr>
          <p:txBody>
            <a:bodyPr wrap="square" lIns="0" tIns="0" rIns="0" bIns="0" rtlCol="0">
              <a:spAutoFit/>
            </a:bodyPr>
            <a:lstStyle/>
            <a:p>
              <a:r>
                <a:rPr lang="sv-SE" sz="1600" b="1" dirty="0">
                  <a:latin typeface="VWAG TheSans" panose="020B0502050302020203" pitchFamily="34" charset="0"/>
                </a:rPr>
                <a:t>Brytarenhet för högspänningsbatteri samt </a:t>
              </a:r>
              <a:r>
                <a:rPr lang="gd-GB" sz="1600" b="1" dirty="0">
                  <a:latin typeface="VWAG TheSans" panose="020B0502050302020203" pitchFamily="34" charset="0"/>
                </a:rPr>
                <a:t>styrdon</a:t>
              </a:r>
              <a:r>
                <a:rPr lang="sv-SE" sz="1600" b="1" dirty="0">
                  <a:latin typeface="VWAG TheSans" panose="020B0502050302020203" pitchFamily="34" charset="0"/>
                </a:rPr>
                <a:t> för modulövervakning av batterier</a:t>
              </a:r>
            </a:p>
          </p:txBody>
        </p:sp>
        <p:sp>
          <p:nvSpPr>
            <p:cNvPr id="38" name="Line 4"/>
            <p:cNvSpPr>
              <a:spLocks noChangeShapeType="1"/>
            </p:cNvSpPr>
            <p:nvPr/>
          </p:nvSpPr>
          <p:spPr bwMode="auto">
            <a:xfrm flipV="1">
              <a:off x="2723969" y="2399758"/>
              <a:ext cx="528647" cy="235325"/>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39" name="Textfeld 25"/>
            <p:cNvSpPr txBox="1"/>
            <p:nvPr/>
          </p:nvSpPr>
          <p:spPr>
            <a:xfrm>
              <a:off x="154174" y="2266778"/>
              <a:ext cx="2502861" cy="492443"/>
            </a:xfrm>
            <a:prstGeom prst="rect">
              <a:avLst/>
            </a:prstGeom>
            <a:noFill/>
          </p:spPr>
          <p:txBody>
            <a:bodyPr wrap="square" lIns="0" tIns="0" rIns="0" bIns="0" rtlCol="0" anchor="b" anchorCtr="0">
              <a:spAutoFit/>
            </a:bodyPr>
            <a:lstStyle/>
            <a:p>
              <a:pPr algn="r"/>
              <a:r>
                <a:rPr lang="de-DE" sz="1600" b="1" dirty="0">
                  <a:latin typeface="VWAG TheSans" panose="020B0502050302020203" pitchFamily="34" charset="0"/>
                </a:rPr>
                <a:t>Kåpan är fastskruvad med gummitätning</a:t>
              </a:r>
            </a:p>
          </p:txBody>
        </p:sp>
        <p:sp>
          <p:nvSpPr>
            <p:cNvPr id="40" name="Line 4"/>
            <p:cNvSpPr>
              <a:spLocks noChangeShapeType="1"/>
            </p:cNvSpPr>
            <p:nvPr/>
          </p:nvSpPr>
          <p:spPr bwMode="auto">
            <a:xfrm flipH="1">
              <a:off x="5776021" y="1709180"/>
              <a:ext cx="561672" cy="268971"/>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41" name="Textfeld 28"/>
            <p:cNvSpPr txBox="1"/>
            <p:nvPr/>
          </p:nvSpPr>
          <p:spPr>
            <a:xfrm>
              <a:off x="6402540" y="1521036"/>
              <a:ext cx="2755784" cy="246221"/>
            </a:xfrm>
            <a:prstGeom prst="rect">
              <a:avLst/>
            </a:prstGeom>
            <a:noFill/>
          </p:spPr>
          <p:txBody>
            <a:bodyPr wrap="square" lIns="0" tIns="0" rIns="0" bIns="0" rtlCol="0">
              <a:spAutoFit/>
            </a:bodyPr>
            <a:lstStyle/>
            <a:p>
              <a:r>
                <a:rPr lang="de-DE" sz="1600" b="1" dirty="0">
                  <a:latin typeface="VWAG TheSans" panose="020B0502050302020203" pitchFamily="34" charset="0"/>
                </a:rPr>
                <a:t>Tryckutjämningselement</a:t>
              </a:r>
            </a:p>
          </p:txBody>
        </p:sp>
        <p:sp>
          <p:nvSpPr>
            <p:cNvPr id="42" name="Textfeld 29"/>
            <p:cNvSpPr txBox="1"/>
            <p:nvPr/>
          </p:nvSpPr>
          <p:spPr>
            <a:xfrm>
              <a:off x="6096931" y="3947422"/>
              <a:ext cx="2797818" cy="246221"/>
            </a:xfrm>
            <a:prstGeom prst="rect">
              <a:avLst/>
            </a:prstGeom>
            <a:noFill/>
          </p:spPr>
          <p:txBody>
            <a:bodyPr wrap="square" lIns="0" tIns="0" rIns="0" bIns="0" rtlCol="0" anchor="t" anchorCtr="0">
              <a:spAutoFit/>
            </a:bodyPr>
            <a:lstStyle/>
            <a:p>
              <a:r>
                <a:rPr lang="de-DE" sz="1600" b="1" dirty="0">
                  <a:latin typeface="VWAG TheSans" panose="020B0502050302020203" pitchFamily="34" charset="0"/>
                </a:rPr>
                <a:t>4 värmeväxlare</a:t>
              </a:r>
            </a:p>
          </p:txBody>
        </p:sp>
        <p:sp>
          <p:nvSpPr>
            <p:cNvPr id="57" name="Line 4"/>
            <p:cNvSpPr>
              <a:spLocks noChangeShapeType="1"/>
            </p:cNvSpPr>
            <p:nvPr/>
          </p:nvSpPr>
          <p:spPr bwMode="auto">
            <a:xfrm flipH="1" flipV="1">
              <a:off x="5460593" y="3437457"/>
              <a:ext cx="565218" cy="262657"/>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pic>
          <p:nvPicPr>
            <p:cNvPr id="5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02540" y="4699284"/>
              <a:ext cx="2294664" cy="161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Textfeld 31"/>
            <p:cNvSpPr txBox="1"/>
            <p:nvPr/>
          </p:nvSpPr>
          <p:spPr>
            <a:xfrm>
              <a:off x="5905630" y="5886288"/>
              <a:ext cx="1035620" cy="246221"/>
            </a:xfrm>
            <a:prstGeom prst="rect">
              <a:avLst/>
            </a:prstGeom>
            <a:noFill/>
          </p:spPr>
          <p:txBody>
            <a:bodyPr wrap="square" lIns="0" tIns="0" rIns="0" bIns="0" rtlCol="0">
              <a:spAutoFit/>
            </a:bodyPr>
            <a:lstStyle/>
            <a:p>
              <a:pPr algn="r"/>
              <a:r>
                <a:rPr lang="de-DE" sz="1600" b="1" dirty="0">
                  <a:latin typeface="VWAG TheSans" panose="020B0502050302020203" pitchFamily="34" charset="0"/>
                </a:rPr>
                <a:t>HV+/HV-</a:t>
              </a:r>
            </a:p>
          </p:txBody>
        </p:sp>
        <p:sp>
          <p:nvSpPr>
            <p:cNvPr id="60" name="Line 4"/>
            <p:cNvSpPr>
              <a:spLocks noChangeShapeType="1"/>
            </p:cNvSpPr>
            <p:nvPr/>
          </p:nvSpPr>
          <p:spPr bwMode="auto">
            <a:xfrm flipV="1">
              <a:off x="6554974" y="5657680"/>
              <a:ext cx="246748" cy="186280"/>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61" name="Line 4"/>
            <p:cNvSpPr>
              <a:spLocks noChangeShapeType="1"/>
            </p:cNvSpPr>
            <p:nvPr/>
          </p:nvSpPr>
          <p:spPr bwMode="auto">
            <a:xfrm flipV="1">
              <a:off x="3082366" y="3700115"/>
              <a:ext cx="908774" cy="373993"/>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62" name="Textfeld 34"/>
            <p:cNvSpPr txBox="1"/>
            <p:nvPr/>
          </p:nvSpPr>
          <p:spPr>
            <a:xfrm>
              <a:off x="154174" y="3774011"/>
              <a:ext cx="2828604" cy="738664"/>
            </a:xfrm>
            <a:prstGeom prst="rect">
              <a:avLst/>
            </a:prstGeom>
            <a:noFill/>
          </p:spPr>
          <p:txBody>
            <a:bodyPr wrap="square" lIns="0" tIns="0" rIns="0" bIns="0" rtlCol="0" anchor="t" anchorCtr="0">
              <a:spAutoFit/>
            </a:bodyPr>
            <a:lstStyle/>
            <a:p>
              <a:pPr algn="r"/>
              <a:r>
                <a:rPr lang="de-DE" sz="1600" b="1" dirty="0">
                  <a:latin typeface="VWAG TheSans" panose="020B0502050302020203" pitchFamily="34" charset="0"/>
                </a:rPr>
                <a:t>Köldmedietemperaturgivare för </a:t>
              </a:r>
              <a:r>
                <a:rPr lang="de-DE" sz="1600" b="1" dirty="0" err="1">
                  <a:latin typeface="VWAG TheSans" panose="020B0502050302020203" pitchFamily="34" charset="0"/>
                </a:rPr>
                <a:t>högspänningsbatteri</a:t>
              </a:r>
              <a:r>
                <a:rPr lang="de-DE" sz="1600" b="1" dirty="0">
                  <a:latin typeface="VWAG TheSans" panose="020B0502050302020203" pitchFamily="34" charset="0"/>
                </a:rPr>
                <a:t> (in- och </a:t>
              </a:r>
              <a:r>
                <a:rPr lang="de-DE" sz="1600" b="1" dirty="0" err="1">
                  <a:latin typeface="VWAG TheSans" panose="020B0502050302020203" pitchFamily="34" charset="0"/>
                </a:rPr>
                <a:t>uttemperatur</a:t>
              </a:r>
              <a:r>
                <a:rPr lang="de-DE" sz="1600" b="1" dirty="0">
                  <a:latin typeface="VWAG TheSans" panose="020B0502050302020203" pitchFamily="34" charset="0"/>
                </a:rPr>
                <a:t>)</a:t>
              </a:r>
            </a:p>
          </p:txBody>
        </p:sp>
      </p:grpSp>
      <p:sp>
        <p:nvSpPr>
          <p:cNvPr id="4" name="Text Placeholder 3">
            <a:extLst>
              <a:ext uri="{FF2B5EF4-FFF2-40B4-BE49-F238E27FC236}">
                <a16:creationId xmlns:a16="http://schemas.microsoft.com/office/drawing/2014/main" id="{1CA872F4-1896-1C4D-A565-E0781FD69A3A}"/>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sp>
        <p:nvSpPr>
          <p:cNvPr id="6" name="Slide Number Placeholder 5">
            <a:extLst>
              <a:ext uri="{FF2B5EF4-FFF2-40B4-BE49-F238E27FC236}">
                <a16:creationId xmlns:a16="http://schemas.microsoft.com/office/drawing/2014/main" id="{B772FDDE-9A41-0A46-B31F-CECDA57F3901}"/>
              </a:ext>
            </a:extLst>
          </p:cNvPr>
          <p:cNvSpPr>
            <a:spLocks noGrp="1"/>
          </p:cNvSpPr>
          <p:nvPr>
            <p:ph type="sldNum" sz="quarter" idx="13"/>
          </p:nvPr>
        </p:nvSpPr>
        <p:spPr/>
        <p:txBody>
          <a:bodyPr/>
          <a:lstStyle/>
          <a:p>
            <a:fld id="{5818BEF9-6AEC-154B-B50F-057E6E327BFC}" type="slidenum">
              <a:rPr lang="en-SE" smtClean="0"/>
              <a:t>46</a:t>
            </a:fld>
            <a:endParaRPr lang="en-SE" dirty="0"/>
          </a:p>
        </p:txBody>
      </p:sp>
    </p:spTree>
    <p:extLst>
      <p:ext uri="{BB962C8B-B14F-4D97-AF65-F5344CB8AC3E}">
        <p14:creationId xmlns:p14="http://schemas.microsoft.com/office/powerpoint/2010/main" val="570480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39A3-0D01-F043-A8E7-3CDC3F068281}"/>
              </a:ext>
            </a:extLst>
          </p:cNvPr>
          <p:cNvSpPr>
            <a:spLocks noGrp="1"/>
          </p:cNvSpPr>
          <p:nvPr>
            <p:ph type="title"/>
          </p:nvPr>
        </p:nvSpPr>
        <p:spPr/>
        <p:txBody>
          <a:bodyPr/>
          <a:lstStyle/>
          <a:p>
            <a:r>
              <a:rPr lang="en-SE" dirty="0"/>
              <a:t>Högvoltsbatteri </a:t>
            </a:r>
          </a:p>
        </p:txBody>
      </p:sp>
      <p:sp>
        <p:nvSpPr>
          <p:cNvPr id="3" name="Content Placeholder 2">
            <a:extLst>
              <a:ext uri="{FF2B5EF4-FFF2-40B4-BE49-F238E27FC236}">
                <a16:creationId xmlns:a16="http://schemas.microsoft.com/office/drawing/2014/main" id="{4FDD0EFD-8D56-ED45-B4BA-D08BA1FEB2D7}"/>
              </a:ext>
            </a:extLst>
          </p:cNvPr>
          <p:cNvSpPr>
            <a:spLocks noGrp="1"/>
          </p:cNvSpPr>
          <p:nvPr>
            <p:ph idx="1"/>
          </p:nvPr>
        </p:nvSpPr>
        <p:spPr/>
        <p:txBody>
          <a:bodyPr/>
          <a:lstStyle/>
          <a:p>
            <a:r>
              <a:rPr lang="sv-SE" b="1" dirty="0"/>
              <a:t>Mercedes (elbilsbatteri)</a:t>
            </a:r>
          </a:p>
        </p:txBody>
      </p:sp>
      <p:sp>
        <p:nvSpPr>
          <p:cNvPr id="4" name="Text Placeholder 3">
            <a:extLst>
              <a:ext uri="{FF2B5EF4-FFF2-40B4-BE49-F238E27FC236}">
                <a16:creationId xmlns:a16="http://schemas.microsoft.com/office/drawing/2014/main" id="{1CA872F4-1896-1C4D-A565-E0781FD69A3A}"/>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pic>
        <p:nvPicPr>
          <p:cNvPr id="27" name="Inhaltsplatzhalter 4">
            <a:extLst>
              <a:ext uri="{FF2B5EF4-FFF2-40B4-BE49-F238E27FC236}">
                <a16:creationId xmlns:a16="http://schemas.microsoft.com/office/drawing/2014/main" id="{DF9A092A-7215-3E4D-A007-0B21227B19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32" y="1639321"/>
            <a:ext cx="8551944" cy="4587147"/>
          </a:xfrm>
          <a:prstGeom prst="rect">
            <a:avLst/>
          </a:prstGeom>
        </p:spPr>
      </p:pic>
      <p:sp>
        <p:nvSpPr>
          <p:cNvPr id="5" name="Slide Number Placeholder 4">
            <a:extLst>
              <a:ext uri="{FF2B5EF4-FFF2-40B4-BE49-F238E27FC236}">
                <a16:creationId xmlns:a16="http://schemas.microsoft.com/office/drawing/2014/main" id="{13A1A18E-01EE-274B-83BA-AE3AD596F265}"/>
              </a:ext>
            </a:extLst>
          </p:cNvPr>
          <p:cNvSpPr>
            <a:spLocks noGrp="1"/>
          </p:cNvSpPr>
          <p:nvPr>
            <p:ph type="sldNum" sz="quarter" idx="13"/>
          </p:nvPr>
        </p:nvSpPr>
        <p:spPr/>
        <p:txBody>
          <a:bodyPr/>
          <a:lstStyle/>
          <a:p>
            <a:fld id="{5818BEF9-6AEC-154B-B50F-057E6E327BFC}" type="slidenum">
              <a:rPr lang="en-SE" smtClean="0"/>
              <a:t>47</a:t>
            </a:fld>
            <a:endParaRPr lang="en-SE" dirty="0"/>
          </a:p>
        </p:txBody>
      </p:sp>
    </p:spTree>
    <p:extLst>
      <p:ext uri="{BB962C8B-B14F-4D97-AF65-F5344CB8AC3E}">
        <p14:creationId xmlns:p14="http://schemas.microsoft.com/office/powerpoint/2010/main" val="774841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ontent Placeholder 47">
            <a:extLst>
              <a:ext uri="{FF2B5EF4-FFF2-40B4-BE49-F238E27FC236}">
                <a16:creationId xmlns:a16="http://schemas.microsoft.com/office/drawing/2014/main" id="{AE8E64F8-B59B-4A43-A714-4FB2343E799A}"/>
              </a:ext>
            </a:extLst>
          </p:cNvPr>
          <p:cNvSpPr>
            <a:spLocks noGrp="1"/>
          </p:cNvSpPr>
          <p:nvPr>
            <p:ph idx="1"/>
          </p:nvPr>
        </p:nvSpPr>
        <p:spPr/>
        <p:txBody>
          <a:bodyPr/>
          <a:lstStyle/>
          <a:p>
            <a:r>
              <a:rPr lang="en-SE" b="1" dirty="0"/>
              <a:t>KIA (elbilsbatteri)</a:t>
            </a:r>
          </a:p>
        </p:txBody>
      </p:sp>
      <p:sp>
        <p:nvSpPr>
          <p:cNvPr id="2" name="Title 1">
            <a:extLst>
              <a:ext uri="{FF2B5EF4-FFF2-40B4-BE49-F238E27FC236}">
                <a16:creationId xmlns:a16="http://schemas.microsoft.com/office/drawing/2014/main" id="{23BD39A3-0D01-F043-A8E7-3CDC3F068281}"/>
              </a:ext>
            </a:extLst>
          </p:cNvPr>
          <p:cNvSpPr>
            <a:spLocks noGrp="1"/>
          </p:cNvSpPr>
          <p:nvPr>
            <p:ph type="title"/>
          </p:nvPr>
        </p:nvSpPr>
        <p:spPr/>
        <p:txBody>
          <a:bodyPr>
            <a:normAutofit fontScale="90000"/>
          </a:bodyPr>
          <a:lstStyle/>
          <a:p>
            <a:r>
              <a:rPr lang="en-SE" sz="3600" dirty="0"/>
              <a:t>Högvoltsbatteri</a:t>
            </a:r>
            <a:r>
              <a:rPr lang="en-SE" dirty="0"/>
              <a:t> </a:t>
            </a:r>
            <a:br>
              <a:rPr lang="en-GB" dirty="0"/>
            </a:br>
            <a:endParaRPr lang="en-SE" dirty="0"/>
          </a:p>
        </p:txBody>
      </p:sp>
      <p:sp>
        <p:nvSpPr>
          <p:cNvPr id="4" name="Text Placeholder 3">
            <a:extLst>
              <a:ext uri="{FF2B5EF4-FFF2-40B4-BE49-F238E27FC236}">
                <a16:creationId xmlns:a16="http://schemas.microsoft.com/office/drawing/2014/main" id="{1CA872F4-1896-1C4D-A565-E0781FD69A3A}"/>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pic>
        <p:nvPicPr>
          <p:cNvPr id="7" name="그림 4">
            <a:extLst>
              <a:ext uri="{FF2B5EF4-FFF2-40B4-BE49-F238E27FC236}">
                <a16:creationId xmlns:a16="http://schemas.microsoft.com/office/drawing/2014/main" id="{67ED9F1A-58DC-40DB-AD79-AD89B59715D2}"/>
              </a:ext>
            </a:extLst>
          </p:cNvPr>
          <p:cNvPicPr>
            <a:picLocks noChangeAspect="1"/>
          </p:cNvPicPr>
          <p:nvPr/>
        </p:nvPicPr>
        <p:blipFill rotWithShape="1">
          <a:blip r:embed="rId3">
            <a:extLst>
              <a:ext uri="{28A0092B-C50C-407E-A947-70E740481C1C}">
                <a14:useLocalDpi xmlns:a14="http://schemas.microsoft.com/office/drawing/2010/main" val="0"/>
              </a:ext>
            </a:extLst>
          </a:blip>
          <a:srcRect l="18380" t="16291" b="16325"/>
          <a:stretch/>
        </p:blipFill>
        <p:spPr>
          <a:xfrm>
            <a:off x="1233566" y="4762774"/>
            <a:ext cx="2973364" cy="617492"/>
          </a:xfrm>
          <a:prstGeom prst="rect">
            <a:avLst/>
          </a:prstGeom>
        </p:spPr>
      </p:pic>
      <p:pic>
        <p:nvPicPr>
          <p:cNvPr id="8" name="그림 5">
            <a:extLst>
              <a:ext uri="{FF2B5EF4-FFF2-40B4-BE49-F238E27FC236}">
                <a16:creationId xmlns:a16="http://schemas.microsoft.com/office/drawing/2014/main" id="{55ACBCBD-AFAA-408B-8C2B-184987EEF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7596" y="2103508"/>
            <a:ext cx="3939405" cy="2613727"/>
          </a:xfrm>
          <a:prstGeom prst="rect">
            <a:avLst/>
          </a:prstGeom>
        </p:spPr>
      </p:pic>
      <p:cxnSp>
        <p:nvCxnSpPr>
          <p:cNvPr id="9" name="직선 화살표 연결선 6">
            <a:extLst>
              <a:ext uri="{FF2B5EF4-FFF2-40B4-BE49-F238E27FC236}">
                <a16:creationId xmlns:a16="http://schemas.microsoft.com/office/drawing/2014/main" id="{ACE3C1AD-F901-45C1-9380-FA75B7628E7F}"/>
              </a:ext>
            </a:extLst>
          </p:cNvPr>
          <p:cNvCxnSpPr>
            <a:cxnSpLocks/>
            <a:endCxn id="10" idx="2"/>
          </p:cNvCxnSpPr>
          <p:nvPr/>
        </p:nvCxnSpPr>
        <p:spPr>
          <a:xfrm flipH="1" flipV="1">
            <a:off x="4784080" y="2011384"/>
            <a:ext cx="360117" cy="944228"/>
          </a:xfrm>
          <a:prstGeom prst="straightConnector1">
            <a:avLst/>
          </a:prstGeom>
          <a:ln>
            <a:headEnd type="oval"/>
            <a:tailEnd type="none"/>
          </a:ln>
        </p:spPr>
        <p:style>
          <a:lnRef idx="2">
            <a:schemeClr val="accent2"/>
          </a:lnRef>
          <a:fillRef idx="0">
            <a:schemeClr val="accent2"/>
          </a:fillRef>
          <a:effectRef idx="1">
            <a:schemeClr val="accent2"/>
          </a:effectRef>
          <a:fontRef idx="minor">
            <a:schemeClr val="tx1"/>
          </a:fontRef>
        </p:style>
      </p:cxnSp>
      <p:sp>
        <p:nvSpPr>
          <p:cNvPr id="10" name="TextBox 7">
            <a:extLst>
              <a:ext uri="{FF2B5EF4-FFF2-40B4-BE49-F238E27FC236}">
                <a16:creationId xmlns:a16="http://schemas.microsoft.com/office/drawing/2014/main" id="{7BEC5B25-1611-4BA8-B1D1-97746E2525C0}"/>
              </a:ext>
            </a:extLst>
          </p:cNvPr>
          <p:cNvSpPr txBox="1"/>
          <p:nvPr/>
        </p:nvSpPr>
        <p:spPr>
          <a:xfrm>
            <a:off x="3034625" y="1497683"/>
            <a:ext cx="3498910" cy="513701"/>
          </a:xfrm>
          <a:prstGeom prst="rect">
            <a:avLst/>
          </a:prstGeom>
          <a:noFill/>
        </p:spPr>
        <p:txBody>
          <a:bodyPr wrap="none" rtlCol="0">
            <a:noAutofit/>
          </a:bodyPr>
          <a:lstStyle/>
          <a:p>
            <a:r>
              <a:rPr lang="en-US" altLang="en-US" sz="1400" dirty="0" err="1">
                <a:latin typeface="calibri" panose="020F0502020204030204" pitchFamily="34" charset="0"/>
              </a:rPr>
              <a:t>Batterienhet</a:t>
            </a:r>
            <a:r>
              <a:rPr lang="en-US" altLang="en-US" sz="1400" dirty="0">
                <a:latin typeface="calibri" panose="020F0502020204030204" pitchFamily="34" charset="0"/>
              </a:rPr>
              <a:t> (5 </a:t>
            </a:r>
            <a:r>
              <a:rPr lang="en-US" altLang="en-US" sz="1400" dirty="0" err="1">
                <a:latin typeface="calibri" panose="020F0502020204030204" pitchFamily="34" charset="0"/>
              </a:rPr>
              <a:t>moduler</a:t>
            </a:r>
            <a:r>
              <a:rPr lang="en-US" altLang="en-US" sz="1400" dirty="0">
                <a:latin typeface="calibri" panose="020F0502020204030204" pitchFamily="34" charset="0"/>
              </a:rPr>
              <a:t>)</a:t>
            </a:r>
          </a:p>
          <a:p>
            <a:pPr marL="93663" indent="-93663">
              <a:buFont typeface="Arial" panose="020B0604020202020204" pitchFamily="34" charset="0"/>
              <a:buChar char="•"/>
            </a:pPr>
            <a:r>
              <a:rPr lang="en-US" altLang="ko-KR" sz="1200" dirty="0">
                <a:solidFill>
                  <a:srgbClr val="000000"/>
                </a:solidFill>
                <a:latin typeface="calibri" panose="020F0502020204030204" pitchFamily="34" charset="0"/>
              </a:rPr>
              <a:t>356 V /294 </a:t>
            </a:r>
            <a:r>
              <a:rPr lang="en-US" altLang="ko-KR" sz="1200" dirty="0" err="1">
                <a:solidFill>
                  <a:srgbClr val="000000"/>
                </a:solidFill>
                <a:latin typeface="calibri" panose="020F0502020204030204" pitchFamily="34" charset="0"/>
              </a:rPr>
              <a:t>celler</a:t>
            </a:r>
            <a:r>
              <a:rPr lang="en-US" altLang="ko-KR" sz="1200" dirty="0">
                <a:solidFill>
                  <a:srgbClr val="000000"/>
                </a:solidFill>
                <a:latin typeface="calibri" panose="020F0502020204030204" pitchFamily="34" charset="0"/>
              </a:rPr>
              <a:t> (3P98S)  </a:t>
            </a:r>
            <a:r>
              <a:rPr lang="en-US" altLang="ko-KR" sz="1200" dirty="0" err="1">
                <a:solidFill>
                  <a:srgbClr val="000000"/>
                </a:solidFill>
                <a:latin typeface="calibri" panose="020F0502020204030204" pitchFamily="34" charset="0"/>
              </a:rPr>
              <a:t>Litiumjonpolymer-batteri</a:t>
            </a:r>
            <a:endParaRPr lang="en-US" altLang="ko-KR" sz="1200" dirty="0">
              <a:solidFill>
                <a:srgbClr val="000000"/>
              </a:solidFill>
              <a:latin typeface="calibri" panose="020F0502020204030204" pitchFamily="34" charset="0"/>
              <a:ea typeface="기아 Medium" panose="020B0600000101010101" pitchFamily="50" charset="-127"/>
            </a:endParaRPr>
          </a:p>
        </p:txBody>
      </p:sp>
      <p:cxnSp>
        <p:nvCxnSpPr>
          <p:cNvPr id="11" name="직선 화살표 연결선 8">
            <a:extLst>
              <a:ext uri="{FF2B5EF4-FFF2-40B4-BE49-F238E27FC236}">
                <a16:creationId xmlns:a16="http://schemas.microsoft.com/office/drawing/2014/main" id="{FEB87ECE-5228-4AFD-88D7-938179F0F1A8}"/>
              </a:ext>
            </a:extLst>
          </p:cNvPr>
          <p:cNvCxnSpPr>
            <a:cxnSpLocks/>
          </p:cNvCxnSpPr>
          <p:nvPr/>
        </p:nvCxnSpPr>
        <p:spPr>
          <a:xfrm flipV="1">
            <a:off x="6209853" y="2181534"/>
            <a:ext cx="895553" cy="418287"/>
          </a:xfrm>
          <a:prstGeom prst="straightConnector1">
            <a:avLst/>
          </a:prstGeom>
          <a:ln>
            <a:headEnd type="oval"/>
            <a:tailEnd type="none"/>
          </a:ln>
        </p:spPr>
        <p:style>
          <a:lnRef idx="2">
            <a:schemeClr val="accent2"/>
          </a:lnRef>
          <a:fillRef idx="0">
            <a:schemeClr val="accent2"/>
          </a:fillRef>
          <a:effectRef idx="1">
            <a:schemeClr val="accent2"/>
          </a:effectRef>
          <a:fontRef idx="minor">
            <a:schemeClr val="tx1"/>
          </a:fontRef>
        </p:style>
      </p:cxnSp>
      <p:sp>
        <p:nvSpPr>
          <p:cNvPr id="12" name="TextBox 10">
            <a:extLst>
              <a:ext uri="{FF2B5EF4-FFF2-40B4-BE49-F238E27FC236}">
                <a16:creationId xmlns:a16="http://schemas.microsoft.com/office/drawing/2014/main" id="{B786D486-33B1-4698-AAD1-12815198DB44}"/>
              </a:ext>
            </a:extLst>
          </p:cNvPr>
          <p:cNvSpPr txBox="1"/>
          <p:nvPr/>
        </p:nvSpPr>
        <p:spPr>
          <a:xfrm>
            <a:off x="7146949" y="1467294"/>
            <a:ext cx="2672654" cy="842094"/>
          </a:xfrm>
          <a:prstGeom prst="rect">
            <a:avLst/>
          </a:prstGeom>
          <a:noFill/>
        </p:spPr>
        <p:txBody>
          <a:bodyPr wrap="square" lIns="36000" rIns="36000" rtlCol="0">
            <a:noAutofit/>
          </a:bodyPr>
          <a:lstStyle/>
          <a:p>
            <a:r>
              <a:rPr lang="en-US" altLang="en-US" sz="1400" dirty="0" err="1">
                <a:latin typeface="calibri" panose="020F0502020204030204" pitchFamily="34" charset="0"/>
              </a:rPr>
              <a:t>Säkerhetsplugg</a:t>
            </a:r>
            <a:endParaRPr lang="en-US" altLang="en-US" sz="1400" dirty="0">
              <a:latin typeface="calibri" panose="020F0502020204030204" pitchFamily="34" charset="0"/>
              <a:ea typeface="기아 Medium" panose="020B0600000101010101" pitchFamily="50" charset="-127"/>
            </a:endParaRPr>
          </a:p>
          <a:p>
            <a:pPr marL="93663" indent="-93663">
              <a:buFont typeface="Arial" panose="020B0604020202020204" pitchFamily="34" charset="0"/>
              <a:buChar char="•"/>
            </a:pPr>
            <a:r>
              <a:rPr lang="sv-SE" altLang="en-US" sz="1200" dirty="0">
                <a:solidFill>
                  <a:srgbClr val="000000"/>
                </a:solidFill>
                <a:latin typeface="calibri" panose="020F0502020204030204" pitchFamily="34" charset="0"/>
              </a:rPr>
              <a:t>Bryter batteriets krets och stänger av strömförsörjningen under service / reparation.</a:t>
            </a:r>
            <a:endParaRPr lang="en-US" altLang="ko-KR" sz="1200" dirty="0">
              <a:solidFill>
                <a:srgbClr val="000000"/>
              </a:solidFill>
              <a:latin typeface="calibri" panose="020F0502020204030204" pitchFamily="34" charset="0"/>
              <a:ea typeface="기아 Medium" panose="020B0600000101010101" pitchFamily="50" charset="-127"/>
            </a:endParaRPr>
          </a:p>
        </p:txBody>
      </p:sp>
      <p:pic>
        <p:nvPicPr>
          <p:cNvPr id="13" name="그림 11">
            <a:extLst>
              <a:ext uri="{FF2B5EF4-FFF2-40B4-BE49-F238E27FC236}">
                <a16:creationId xmlns:a16="http://schemas.microsoft.com/office/drawing/2014/main" id="{8063C87F-3A70-4BB3-B19D-77AAC9C1E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1930" y="1202789"/>
            <a:ext cx="625453" cy="488969"/>
          </a:xfrm>
          <a:prstGeom prst="rect">
            <a:avLst/>
          </a:prstGeom>
        </p:spPr>
      </p:pic>
      <p:cxnSp>
        <p:nvCxnSpPr>
          <p:cNvPr id="14" name="직선 화살표 연결선 13">
            <a:extLst>
              <a:ext uri="{FF2B5EF4-FFF2-40B4-BE49-F238E27FC236}">
                <a16:creationId xmlns:a16="http://schemas.microsoft.com/office/drawing/2014/main" id="{39571F36-EE72-431C-A4E4-29C106C2F8EC}"/>
              </a:ext>
            </a:extLst>
          </p:cNvPr>
          <p:cNvCxnSpPr>
            <a:cxnSpLocks/>
          </p:cNvCxnSpPr>
          <p:nvPr/>
        </p:nvCxnSpPr>
        <p:spPr>
          <a:xfrm flipH="1" flipV="1">
            <a:off x="2345370" y="3584407"/>
            <a:ext cx="1529840" cy="175369"/>
          </a:xfrm>
          <a:prstGeom prst="straightConnector1">
            <a:avLst/>
          </a:prstGeom>
          <a:ln>
            <a:headEnd type="oval"/>
            <a:tailEnd type="none"/>
          </a:ln>
        </p:spPr>
        <p:style>
          <a:lnRef idx="2">
            <a:schemeClr val="accent2"/>
          </a:lnRef>
          <a:fillRef idx="0">
            <a:schemeClr val="accent2"/>
          </a:fillRef>
          <a:effectRef idx="1">
            <a:schemeClr val="accent2"/>
          </a:effectRef>
          <a:fontRef idx="minor">
            <a:schemeClr val="tx1"/>
          </a:fontRef>
        </p:style>
      </p:cxnSp>
      <p:sp>
        <p:nvSpPr>
          <p:cNvPr id="15" name="TextBox 14">
            <a:extLst>
              <a:ext uri="{FF2B5EF4-FFF2-40B4-BE49-F238E27FC236}">
                <a16:creationId xmlns:a16="http://schemas.microsoft.com/office/drawing/2014/main" id="{A21BC977-F5BA-42BD-8C81-C447684BE3B9}"/>
              </a:ext>
            </a:extLst>
          </p:cNvPr>
          <p:cNvSpPr txBox="1"/>
          <p:nvPr/>
        </p:nvSpPr>
        <p:spPr>
          <a:xfrm>
            <a:off x="796282" y="2756802"/>
            <a:ext cx="2557148" cy="922506"/>
          </a:xfrm>
          <a:prstGeom prst="rect">
            <a:avLst/>
          </a:prstGeom>
          <a:noFill/>
        </p:spPr>
        <p:txBody>
          <a:bodyPr wrap="square" rtlCol="0">
            <a:noAutofit/>
          </a:bodyPr>
          <a:lstStyle/>
          <a:p>
            <a:r>
              <a:rPr lang="en-US" altLang="ko-KR" sz="1400" dirty="0">
                <a:latin typeface="calibri" panose="020F0502020204030204" pitchFamily="34" charset="0"/>
              </a:rPr>
              <a:t>BMU (Battery Management Unit)</a:t>
            </a:r>
          </a:p>
          <a:p>
            <a:pPr marL="93663" indent="-93663">
              <a:buFont typeface="Arial" panose="020B0604020202020204" pitchFamily="34" charset="0"/>
              <a:buChar char="•"/>
            </a:pPr>
            <a:r>
              <a:rPr lang="sv-SE" altLang="en-US" sz="1000" dirty="0">
                <a:solidFill>
                  <a:srgbClr val="000000"/>
                </a:solidFill>
                <a:latin typeface="calibri" panose="020F0502020204030204" pitchFamily="34" charset="0"/>
              </a:rPr>
              <a:t>Utför batterirelaterade kontroller och diagnostik.</a:t>
            </a:r>
          </a:p>
          <a:p>
            <a:pPr marL="93663" indent="-93663">
              <a:buFont typeface="Arial" panose="020B0604020202020204" pitchFamily="34" charset="0"/>
              <a:buChar char="•"/>
            </a:pPr>
            <a:r>
              <a:rPr lang="en-US" altLang="ko-KR" sz="1000" dirty="0" err="1">
                <a:solidFill>
                  <a:srgbClr val="000000"/>
                </a:solidFill>
                <a:latin typeface="calibri" panose="020F0502020204030204" pitchFamily="34" charset="0"/>
              </a:rPr>
              <a:t>Åtkomst</a:t>
            </a:r>
            <a:r>
              <a:rPr lang="en-US" altLang="ko-KR" sz="1000" dirty="0">
                <a:solidFill>
                  <a:srgbClr val="000000"/>
                </a:solidFill>
                <a:latin typeface="calibri" panose="020F0502020204030204" pitchFamily="34" charset="0"/>
              </a:rPr>
              <a:t> </a:t>
            </a:r>
            <a:r>
              <a:rPr lang="en-US" altLang="ko-KR" sz="1000" dirty="0" err="1">
                <a:solidFill>
                  <a:srgbClr val="000000"/>
                </a:solidFill>
                <a:latin typeface="calibri" panose="020F0502020204030204" pitchFamily="34" charset="0"/>
              </a:rPr>
              <a:t>genom</a:t>
            </a:r>
            <a:r>
              <a:rPr lang="en-US" altLang="ko-KR" sz="1000" dirty="0">
                <a:solidFill>
                  <a:srgbClr val="000000"/>
                </a:solidFill>
                <a:latin typeface="calibri" panose="020F0502020204030204" pitchFamily="34" charset="0"/>
              </a:rPr>
              <a:t> </a:t>
            </a:r>
            <a:r>
              <a:rPr lang="en-US" altLang="ko-KR" sz="1000" dirty="0" err="1">
                <a:solidFill>
                  <a:srgbClr val="000000"/>
                </a:solidFill>
                <a:latin typeface="calibri" panose="020F0502020204030204" pitchFamily="34" charset="0"/>
              </a:rPr>
              <a:t>servicelucka</a:t>
            </a:r>
            <a:r>
              <a:rPr lang="en-US" altLang="ko-KR" sz="1000" dirty="0">
                <a:solidFill>
                  <a:srgbClr val="000000"/>
                </a:solidFill>
                <a:latin typeface="calibri" panose="020F0502020204030204" pitchFamily="34" charset="0"/>
              </a:rPr>
              <a:t> I </a:t>
            </a:r>
            <a:r>
              <a:rPr lang="en-US" altLang="ko-KR" sz="1000" dirty="0" err="1">
                <a:solidFill>
                  <a:srgbClr val="000000"/>
                </a:solidFill>
                <a:latin typeface="calibri" panose="020F0502020204030204" pitchFamily="34" charset="0"/>
              </a:rPr>
              <a:t>batteriets</a:t>
            </a:r>
            <a:r>
              <a:rPr lang="en-US" altLang="ko-KR" sz="1000" dirty="0">
                <a:solidFill>
                  <a:srgbClr val="000000"/>
                </a:solidFill>
                <a:latin typeface="calibri" panose="020F0502020204030204" pitchFamily="34" charset="0"/>
              </a:rPr>
              <a:t> </a:t>
            </a:r>
            <a:r>
              <a:rPr lang="en-US" altLang="ko-KR" sz="1000" dirty="0" err="1">
                <a:solidFill>
                  <a:srgbClr val="000000"/>
                </a:solidFill>
                <a:latin typeface="calibri" panose="020F0502020204030204" pitchFamily="34" charset="0"/>
              </a:rPr>
              <a:t>undre</a:t>
            </a:r>
            <a:r>
              <a:rPr lang="en-US" altLang="ko-KR" sz="1000" dirty="0">
                <a:solidFill>
                  <a:srgbClr val="000000"/>
                </a:solidFill>
                <a:latin typeface="calibri" panose="020F0502020204030204" pitchFamily="34" charset="0"/>
              </a:rPr>
              <a:t> del.</a:t>
            </a:r>
            <a:endParaRPr lang="en-US" altLang="ko-KR" sz="1000" dirty="0">
              <a:solidFill>
                <a:srgbClr val="000000"/>
              </a:solidFill>
              <a:latin typeface="calibri" panose="020F0502020204030204" pitchFamily="34" charset="0"/>
              <a:ea typeface="기아 Medium" panose="020B0600000101010101" pitchFamily="50" charset="-127"/>
            </a:endParaRPr>
          </a:p>
        </p:txBody>
      </p:sp>
      <p:cxnSp>
        <p:nvCxnSpPr>
          <p:cNvPr id="16" name="직선 화살표 연결선 15">
            <a:extLst>
              <a:ext uri="{FF2B5EF4-FFF2-40B4-BE49-F238E27FC236}">
                <a16:creationId xmlns:a16="http://schemas.microsoft.com/office/drawing/2014/main" id="{E9947EDF-EF6E-4CDA-B01B-CE7A403334B8}"/>
              </a:ext>
            </a:extLst>
          </p:cNvPr>
          <p:cNvCxnSpPr>
            <a:cxnSpLocks/>
          </p:cNvCxnSpPr>
          <p:nvPr/>
        </p:nvCxnSpPr>
        <p:spPr>
          <a:xfrm>
            <a:off x="4925594" y="4360045"/>
            <a:ext cx="1284259" cy="402729"/>
          </a:xfrm>
          <a:prstGeom prst="straightConnector1">
            <a:avLst/>
          </a:prstGeom>
          <a:ln>
            <a:headEnd type="oval"/>
            <a:tailEnd type="none"/>
          </a:ln>
        </p:spPr>
        <p:style>
          <a:lnRef idx="2">
            <a:schemeClr val="accent2"/>
          </a:lnRef>
          <a:fillRef idx="0">
            <a:schemeClr val="accent2"/>
          </a:fillRef>
          <a:effectRef idx="1">
            <a:schemeClr val="accent2"/>
          </a:effectRef>
          <a:fontRef idx="minor">
            <a:schemeClr val="tx1"/>
          </a:fontRef>
        </p:style>
      </p:cxnSp>
      <p:pic>
        <p:nvPicPr>
          <p:cNvPr id="17" name="그림 17">
            <a:extLst>
              <a:ext uri="{FF2B5EF4-FFF2-40B4-BE49-F238E27FC236}">
                <a16:creationId xmlns:a16="http://schemas.microsoft.com/office/drawing/2014/main" id="{805E9033-1B8A-4B97-9A3A-4468FCD39489}"/>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20324" y="2158707"/>
            <a:ext cx="814301" cy="524555"/>
          </a:xfrm>
          <a:prstGeom prst="rect">
            <a:avLst/>
          </a:prstGeom>
        </p:spPr>
      </p:pic>
      <p:pic>
        <p:nvPicPr>
          <p:cNvPr id="18" name="그림 18">
            <a:extLst>
              <a:ext uri="{FF2B5EF4-FFF2-40B4-BE49-F238E27FC236}">
                <a16:creationId xmlns:a16="http://schemas.microsoft.com/office/drawing/2014/main" id="{0B2D9C23-AF7F-4E43-A39E-8D52891612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4197" y="1195388"/>
            <a:ext cx="699806" cy="489464"/>
          </a:xfrm>
          <a:prstGeom prst="rect">
            <a:avLst/>
          </a:prstGeom>
        </p:spPr>
      </p:pic>
      <p:pic>
        <p:nvPicPr>
          <p:cNvPr id="19" name="그림 19">
            <a:extLst>
              <a:ext uri="{FF2B5EF4-FFF2-40B4-BE49-F238E27FC236}">
                <a16:creationId xmlns:a16="http://schemas.microsoft.com/office/drawing/2014/main" id="{D9C46E11-3D0B-4CA8-A1CE-67F0D830DF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1930" y="4762774"/>
            <a:ext cx="804427" cy="485479"/>
          </a:xfrm>
          <a:prstGeom prst="rect">
            <a:avLst/>
          </a:prstGeom>
        </p:spPr>
      </p:pic>
      <p:cxnSp>
        <p:nvCxnSpPr>
          <p:cNvPr id="20" name="직선 연결선 20">
            <a:extLst>
              <a:ext uri="{FF2B5EF4-FFF2-40B4-BE49-F238E27FC236}">
                <a16:creationId xmlns:a16="http://schemas.microsoft.com/office/drawing/2014/main" id="{B1F5B9CE-8CEC-4BF4-8F48-3D88655BCC6D}"/>
              </a:ext>
            </a:extLst>
          </p:cNvPr>
          <p:cNvCxnSpPr>
            <a:cxnSpLocks/>
          </p:cNvCxnSpPr>
          <p:nvPr/>
        </p:nvCxnSpPr>
        <p:spPr>
          <a:xfrm flipH="1">
            <a:off x="2782606" y="4052880"/>
            <a:ext cx="1467977" cy="636354"/>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21" name="직선 연결선 21">
            <a:extLst>
              <a:ext uri="{FF2B5EF4-FFF2-40B4-BE49-F238E27FC236}">
                <a16:creationId xmlns:a16="http://schemas.microsoft.com/office/drawing/2014/main" id="{A60C8AEF-1363-4521-88D2-CBEDF4B2B5B6}"/>
              </a:ext>
            </a:extLst>
          </p:cNvPr>
          <p:cNvCxnSpPr/>
          <p:nvPr/>
        </p:nvCxnSpPr>
        <p:spPr>
          <a:xfrm>
            <a:off x="4891173" y="4410902"/>
            <a:ext cx="253024" cy="351872"/>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2" name="TextBox 22">
            <a:extLst>
              <a:ext uri="{FF2B5EF4-FFF2-40B4-BE49-F238E27FC236}">
                <a16:creationId xmlns:a16="http://schemas.microsoft.com/office/drawing/2014/main" id="{546456C3-BBC0-4A60-878A-CC4B755B28E8}"/>
              </a:ext>
            </a:extLst>
          </p:cNvPr>
          <p:cNvSpPr txBox="1"/>
          <p:nvPr/>
        </p:nvSpPr>
        <p:spPr>
          <a:xfrm>
            <a:off x="1403545" y="5721112"/>
            <a:ext cx="632491" cy="347870"/>
          </a:xfrm>
          <a:prstGeom prst="rect">
            <a:avLst/>
          </a:prstGeom>
          <a:noFill/>
        </p:spPr>
        <p:txBody>
          <a:bodyPr wrap="square" lIns="0" tIns="0" rIns="0" bIns="0" rtlCol="0">
            <a:noAutofit/>
          </a:bodyPr>
          <a:lstStyle/>
          <a:p>
            <a:pPr algn="ctr"/>
            <a:r>
              <a:rPr lang="en-US" altLang="en-US" sz="1200" dirty="0" err="1">
                <a:latin typeface="calibri" panose="020F0502020204030204" pitchFamily="34" charset="0"/>
              </a:rPr>
              <a:t>Kylvätska</a:t>
            </a:r>
            <a:endParaRPr lang="en-US" altLang="ko-KR" sz="1200" dirty="0">
              <a:latin typeface="calibri" panose="020F0502020204030204" pitchFamily="34" charset="0"/>
              <a:ea typeface="기아 Medium" panose="020B0600000101010101" pitchFamily="50" charset="-127"/>
            </a:endParaRPr>
          </a:p>
          <a:p>
            <a:pPr algn="ctr"/>
            <a:r>
              <a:rPr lang="en-US" altLang="en-US" sz="1200" dirty="0">
                <a:latin typeface="calibri" panose="020F0502020204030204" pitchFamily="34" charset="0"/>
              </a:rPr>
              <a:t>in/</a:t>
            </a:r>
            <a:r>
              <a:rPr lang="en-US" altLang="en-US" sz="1200" dirty="0" err="1">
                <a:latin typeface="calibri" panose="020F0502020204030204" pitchFamily="34" charset="0"/>
              </a:rPr>
              <a:t>ut</a:t>
            </a:r>
            <a:endParaRPr lang="en-US" altLang="ko-KR" sz="1000" dirty="0">
              <a:solidFill>
                <a:srgbClr val="000000"/>
              </a:solidFill>
              <a:latin typeface="calibri" panose="020F0502020204030204" pitchFamily="34" charset="0"/>
              <a:ea typeface="기아 Medium" panose="020B0600000101010101" pitchFamily="50" charset="-127"/>
            </a:endParaRPr>
          </a:p>
        </p:txBody>
      </p:sp>
      <p:sp>
        <p:nvSpPr>
          <p:cNvPr id="23" name="TextBox 23">
            <a:extLst>
              <a:ext uri="{FF2B5EF4-FFF2-40B4-BE49-F238E27FC236}">
                <a16:creationId xmlns:a16="http://schemas.microsoft.com/office/drawing/2014/main" id="{2CCBBAF6-97C6-4759-96F2-BB54007E1880}"/>
              </a:ext>
            </a:extLst>
          </p:cNvPr>
          <p:cNvSpPr txBox="1"/>
          <p:nvPr/>
        </p:nvSpPr>
        <p:spPr>
          <a:xfrm>
            <a:off x="2129124" y="5761935"/>
            <a:ext cx="664116" cy="316245"/>
          </a:xfrm>
          <a:prstGeom prst="rect">
            <a:avLst/>
          </a:prstGeom>
          <a:noFill/>
        </p:spPr>
        <p:txBody>
          <a:bodyPr wrap="square" lIns="0" tIns="0" rIns="0" bIns="0" rtlCol="0">
            <a:noAutofit/>
          </a:bodyPr>
          <a:lstStyle/>
          <a:p>
            <a:pPr algn="ctr"/>
            <a:r>
              <a:rPr lang="en-US" altLang="ko-KR" sz="1200" dirty="0">
                <a:latin typeface="calibri" panose="020F0502020204030204" pitchFamily="34" charset="0"/>
                <a:ea typeface="기아 Medium" panose="020B0600000101010101" pitchFamily="50" charset="-127"/>
              </a:rPr>
              <a:t>12V/CAN-signaler.</a:t>
            </a:r>
          </a:p>
        </p:txBody>
      </p:sp>
      <p:sp>
        <p:nvSpPr>
          <p:cNvPr id="24" name="TextBox 24">
            <a:extLst>
              <a:ext uri="{FF2B5EF4-FFF2-40B4-BE49-F238E27FC236}">
                <a16:creationId xmlns:a16="http://schemas.microsoft.com/office/drawing/2014/main" id="{131AA7C1-2D02-4402-84D2-3CD847A73085}"/>
              </a:ext>
            </a:extLst>
          </p:cNvPr>
          <p:cNvSpPr txBox="1"/>
          <p:nvPr/>
        </p:nvSpPr>
        <p:spPr>
          <a:xfrm>
            <a:off x="2825675" y="5848739"/>
            <a:ext cx="621921" cy="474368"/>
          </a:xfrm>
          <a:prstGeom prst="rect">
            <a:avLst/>
          </a:prstGeom>
          <a:noFill/>
        </p:spPr>
        <p:txBody>
          <a:bodyPr wrap="square" lIns="0" tIns="0" rIns="0" bIns="0" rtlCol="0">
            <a:noAutofit/>
          </a:bodyPr>
          <a:lstStyle/>
          <a:p>
            <a:pPr algn="ctr"/>
            <a:r>
              <a:rPr lang="en-US" altLang="en-US" sz="1200" dirty="0" err="1">
                <a:latin typeface="calibri" panose="020F0502020204030204" pitchFamily="34" charset="0"/>
              </a:rPr>
              <a:t>Batteri-värmare</a:t>
            </a:r>
            <a:r>
              <a:rPr lang="en-US" altLang="en-US" sz="1200" dirty="0">
                <a:latin typeface="calibri" panose="020F0502020204030204" pitchFamily="34" charset="0"/>
              </a:rPr>
              <a:t> 3 kW.</a:t>
            </a:r>
            <a:endParaRPr lang="en-US" altLang="ko-KR" sz="1200" dirty="0">
              <a:latin typeface="calibri" panose="020F0502020204030204" pitchFamily="34" charset="0"/>
              <a:ea typeface="기아 Medium" panose="020B0600000101010101" pitchFamily="50" charset="-127"/>
            </a:endParaRPr>
          </a:p>
        </p:txBody>
      </p:sp>
      <p:sp>
        <p:nvSpPr>
          <p:cNvPr id="25" name="TextBox 25">
            <a:extLst>
              <a:ext uri="{FF2B5EF4-FFF2-40B4-BE49-F238E27FC236}">
                <a16:creationId xmlns:a16="http://schemas.microsoft.com/office/drawing/2014/main" id="{D786FC47-E9C5-4DDB-840E-50F1002A1842}"/>
              </a:ext>
            </a:extLst>
          </p:cNvPr>
          <p:cNvSpPr txBox="1"/>
          <p:nvPr/>
        </p:nvSpPr>
        <p:spPr>
          <a:xfrm>
            <a:off x="3560105" y="5690616"/>
            <a:ext cx="695740" cy="316245"/>
          </a:xfrm>
          <a:prstGeom prst="rect">
            <a:avLst/>
          </a:prstGeom>
          <a:noFill/>
        </p:spPr>
        <p:txBody>
          <a:bodyPr wrap="square" lIns="0" tIns="0" rIns="0" bIns="0" rtlCol="0">
            <a:noAutofit/>
          </a:bodyPr>
          <a:lstStyle/>
          <a:p>
            <a:pPr algn="ctr"/>
            <a:r>
              <a:rPr lang="en-US" altLang="en-US" sz="1200" dirty="0" err="1">
                <a:latin typeface="calibri" panose="020F0502020204030204" pitchFamily="34" charset="0"/>
              </a:rPr>
              <a:t>Högvolts-anslutning</a:t>
            </a:r>
            <a:r>
              <a:rPr lang="en-US" altLang="en-US" sz="1200" dirty="0">
                <a:latin typeface="calibri" panose="020F0502020204030204" pitchFamily="34" charset="0"/>
              </a:rPr>
              <a:t>.</a:t>
            </a:r>
            <a:endParaRPr lang="en-US" altLang="ko-KR" sz="1200" dirty="0">
              <a:latin typeface="calibri" panose="020F0502020204030204" pitchFamily="34" charset="0"/>
              <a:ea typeface="기아 Medium" panose="020B0600000101010101" pitchFamily="50" charset="-127"/>
            </a:endParaRPr>
          </a:p>
        </p:txBody>
      </p:sp>
      <p:cxnSp>
        <p:nvCxnSpPr>
          <p:cNvPr id="26" name="직선 화살표 연결선 26">
            <a:extLst>
              <a:ext uri="{FF2B5EF4-FFF2-40B4-BE49-F238E27FC236}">
                <a16:creationId xmlns:a16="http://schemas.microsoft.com/office/drawing/2014/main" id="{616AB60B-1D60-47BF-9508-6973F447E599}"/>
              </a:ext>
            </a:extLst>
          </p:cNvPr>
          <p:cNvCxnSpPr>
            <a:cxnSpLocks/>
          </p:cNvCxnSpPr>
          <p:nvPr/>
        </p:nvCxnSpPr>
        <p:spPr>
          <a:xfrm>
            <a:off x="6788855" y="3325926"/>
            <a:ext cx="646605" cy="353382"/>
          </a:xfrm>
          <a:prstGeom prst="straightConnector1">
            <a:avLst/>
          </a:prstGeom>
          <a:ln>
            <a:headEnd type="oval"/>
            <a:tailEnd type="none"/>
          </a:ln>
        </p:spPr>
        <p:style>
          <a:lnRef idx="2">
            <a:schemeClr val="accent2"/>
          </a:lnRef>
          <a:fillRef idx="0">
            <a:schemeClr val="accent2"/>
          </a:fillRef>
          <a:effectRef idx="1">
            <a:schemeClr val="accent2"/>
          </a:effectRef>
          <a:fontRef idx="minor">
            <a:schemeClr val="tx1"/>
          </a:fontRef>
        </p:style>
      </p:cxnSp>
      <p:sp>
        <p:nvSpPr>
          <p:cNvPr id="27" name="TextBox 27">
            <a:extLst>
              <a:ext uri="{FF2B5EF4-FFF2-40B4-BE49-F238E27FC236}">
                <a16:creationId xmlns:a16="http://schemas.microsoft.com/office/drawing/2014/main" id="{E3CA3D56-ABC6-4D9B-92A6-9E2AAB030D7F}"/>
              </a:ext>
            </a:extLst>
          </p:cNvPr>
          <p:cNvSpPr txBox="1"/>
          <p:nvPr/>
        </p:nvSpPr>
        <p:spPr>
          <a:xfrm>
            <a:off x="7443705" y="3561025"/>
            <a:ext cx="2196248" cy="1100331"/>
          </a:xfrm>
          <a:prstGeom prst="rect">
            <a:avLst/>
          </a:prstGeom>
          <a:noFill/>
        </p:spPr>
        <p:txBody>
          <a:bodyPr wrap="square" rtlCol="0">
            <a:noAutofit/>
          </a:bodyPr>
          <a:lstStyle/>
          <a:p>
            <a:r>
              <a:rPr lang="en-US" altLang="ko-KR" sz="1400" dirty="0">
                <a:latin typeface="calibri" panose="020F0502020204030204" pitchFamily="34" charset="0"/>
              </a:rPr>
              <a:t>CMU (Cell Monitoring Unit)</a:t>
            </a:r>
          </a:p>
          <a:p>
            <a:pPr marL="93663" indent="-85725">
              <a:buFont typeface="Arial" panose="020B0604020202020204" pitchFamily="34" charset="0"/>
              <a:buChar char="•"/>
            </a:pPr>
            <a:r>
              <a:rPr lang="en-US" altLang="ko-KR" sz="1200" dirty="0">
                <a:latin typeface="calibri" panose="020F0502020204030204" pitchFamily="34" charset="0"/>
              </a:rPr>
              <a:t>Övervakar </a:t>
            </a:r>
            <a:r>
              <a:rPr lang="en-US" altLang="ko-KR" sz="1200" dirty="0" err="1">
                <a:latin typeface="calibri" panose="020F0502020204030204" pitchFamily="34" charset="0"/>
              </a:rPr>
              <a:t>spänning</a:t>
            </a:r>
            <a:r>
              <a:rPr lang="en-US" altLang="ko-KR" sz="1200" dirty="0">
                <a:latin typeface="calibri" panose="020F0502020204030204" pitchFamily="34" charset="0"/>
              </a:rPr>
              <a:t> / </a:t>
            </a:r>
            <a:r>
              <a:rPr lang="en-US" altLang="ko-KR" sz="1200" dirty="0" err="1">
                <a:latin typeface="calibri" panose="020F0502020204030204" pitchFamily="34" charset="0"/>
              </a:rPr>
              <a:t>temperatur</a:t>
            </a:r>
            <a:r>
              <a:rPr lang="en-US" altLang="ko-KR" sz="1200" dirty="0">
                <a:latin typeface="calibri" panose="020F0502020204030204" pitchFamily="34" charset="0"/>
              </a:rPr>
              <a:t> i </a:t>
            </a:r>
            <a:r>
              <a:rPr lang="en-US" altLang="ko-KR" sz="1200" dirty="0" err="1">
                <a:latin typeface="calibri" panose="020F0502020204030204" pitchFamily="34" charset="0"/>
              </a:rPr>
              <a:t>batterimodulerna</a:t>
            </a:r>
            <a:endParaRPr lang="en-US" altLang="ko-KR" sz="1200" dirty="0">
              <a:solidFill>
                <a:srgbClr val="000000"/>
              </a:solidFill>
              <a:latin typeface="calibri" panose="020F0502020204030204" pitchFamily="34" charset="0"/>
              <a:ea typeface="기아 Medium" panose="020B0600000101010101" pitchFamily="50" charset="-127"/>
            </a:endParaRPr>
          </a:p>
        </p:txBody>
      </p:sp>
      <p:pic>
        <p:nvPicPr>
          <p:cNvPr id="28" name="그림 28">
            <a:extLst>
              <a:ext uri="{FF2B5EF4-FFF2-40B4-BE49-F238E27FC236}">
                <a16:creationId xmlns:a16="http://schemas.microsoft.com/office/drawing/2014/main" id="{D63F9415-CCBA-4B80-8D07-04ACD9EDEF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3111" y="2861722"/>
            <a:ext cx="462455" cy="657859"/>
          </a:xfrm>
          <a:prstGeom prst="rect">
            <a:avLst/>
          </a:prstGeom>
        </p:spPr>
      </p:pic>
      <p:sp>
        <p:nvSpPr>
          <p:cNvPr id="29" name="직사각형 29">
            <a:extLst>
              <a:ext uri="{FF2B5EF4-FFF2-40B4-BE49-F238E27FC236}">
                <a16:creationId xmlns:a16="http://schemas.microsoft.com/office/drawing/2014/main" id="{CC4ADA75-00B1-4DC2-A112-1A4C7F71FDE0}"/>
              </a:ext>
            </a:extLst>
          </p:cNvPr>
          <p:cNvSpPr/>
          <p:nvPr/>
        </p:nvSpPr>
        <p:spPr>
          <a:xfrm>
            <a:off x="4953000" y="5537183"/>
            <a:ext cx="3285409" cy="919255"/>
          </a:xfrm>
          <a:prstGeom prst="rect">
            <a:avLst/>
          </a:prstGeom>
        </p:spPr>
        <p:txBody>
          <a:bodyPr wrap="square">
            <a:noAutofit/>
          </a:bodyPr>
          <a:lstStyle/>
          <a:p>
            <a:r>
              <a:rPr lang="en-US" altLang="ko-KR" sz="1400" dirty="0" err="1">
                <a:latin typeface="calibri" panose="020F0502020204030204" pitchFamily="34" charset="0"/>
              </a:rPr>
              <a:t>Kylsystem</a:t>
            </a:r>
            <a:endParaRPr lang="en-US" altLang="ko-KR" sz="1400" dirty="0">
              <a:latin typeface="calibri" panose="020F0502020204030204" pitchFamily="34" charset="0"/>
              <a:ea typeface="기아 Medium" panose="020B0600000101010101" pitchFamily="50" charset="-127"/>
            </a:endParaRPr>
          </a:p>
          <a:p>
            <a:pPr marL="93663" indent="-93663">
              <a:buFont typeface="Arial" panose="020B0604020202020204" pitchFamily="34" charset="0"/>
              <a:buChar char="•"/>
            </a:pPr>
            <a:r>
              <a:rPr lang="sv-SE" altLang="ko-KR" sz="1200" dirty="0">
                <a:solidFill>
                  <a:srgbClr val="000000"/>
                </a:solidFill>
                <a:latin typeface="calibri" panose="020F0502020204030204" pitchFamily="34" charset="0"/>
              </a:rPr>
              <a:t>Aktivt kylsystem: Bibehåller maximal temperatur (kallt/varmt klimat) och minimerar batteritemperaturfluktuationen.</a:t>
            </a:r>
            <a:endParaRPr lang="en-US" altLang="en-US" sz="1200" dirty="0">
              <a:solidFill>
                <a:srgbClr val="000000"/>
              </a:solidFill>
              <a:latin typeface="calibri" panose="020F0502020204030204" pitchFamily="34" charset="0"/>
              <a:ea typeface="기아 Medium" panose="020B0600000101010101" pitchFamily="50" charset="-127"/>
            </a:endParaRPr>
          </a:p>
        </p:txBody>
      </p:sp>
      <p:sp>
        <p:nvSpPr>
          <p:cNvPr id="31" name="TextBox 16">
            <a:extLst>
              <a:ext uri="{FF2B5EF4-FFF2-40B4-BE49-F238E27FC236}">
                <a16:creationId xmlns:a16="http://schemas.microsoft.com/office/drawing/2014/main" id="{FA19F004-6A65-498A-9C8F-747F9B7CFE12}"/>
              </a:ext>
            </a:extLst>
          </p:cNvPr>
          <p:cNvSpPr txBox="1"/>
          <p:nvPr/>
        </p:nvSpPr>
        <p:spPr>
          <a:xfrm>
            <a:off x="6209853" y="4600618"/>
            <a:ext cx="2279374" cy="919254"/>
          </a:xfrm>
          <a:prstGeom prst="rect">
            <a:avLst/>
          </a:prstGeom>
          <a:noFill/>
        </p:spPr>
        <p:txBody>
          <a:bodyPr wrap="square" rtlCol="0">
            <a:noAutofit/>
          </a:bodyPr>
          <a:lstStyle/>
          <a:p>
            <a:r>
              <a:rPr lang="en-US" altLang="ko-KR" sz="1400" dirty="0">
                <a:latin typeface="calibri" panose="020F0502020204030204" pitchFamily="34" charset="0"/>
              </a:rPr>
              <a:t>PRA (Power Relay Assembly)</a:t>
            </a:r>
          </a:p>
          <a:p>
            <a:pPr marL="93663" indent="-93663">
              <a:buFont typeface="Arial" panose="020B0604020202020204" pitchFamily="34" charset="0"/>
              <a:buChar char="•"/>
            </a:pPr>
            <a:r>
              <a:rPr lang="en-US" altLang="en-US" sz="1200" dirty="0" err="1">
                <a:solidFill>
                  <a:srgbClr val="000000"/>
                </a:solidFill>
                <a:latin typeface="calibri" panose="020F0502020204030204" pitchFamily="34" charset="0"/>
              </a:rPr>
              <a:t>Utför</a:t>
            </a:r>
            <a:r>
              <a:rPr lang="en-US" altLang="en-US" sz="1200" dirty="0">
                <a:solidFill>
                  <a:srgbClr val="000000"/>
                </a:solidFill>
                <a:latin typeface="calibri" panose="020F0502020204030204" pitchFamily="34" charset="0"/>
              </a:rPr>
              <a:t> </a:t>
            </a:r>
            <a:r>
              <a:rPr lang="en-US" altLang="en-US" sz="1200" dirty="0" err="1">
                <a:solidFill>
                  <a:srgbClr val="000000"/>
                </a:solidFill>
                <a:latin typeface="calibri" panose="020F0502020204030204" pitchFamily="34" charset="0"/>
              </a:rPr>
              <a:t>strömmätning</a:t>
            </a:r>
            <a:r>
              <a:rPr lang="en-US" altLang="en-US" sz="1200" dirty="0">
                <a:solidFill>
                  <a:srgbClr val="000000"/>
                </a:solidFill>
                <a:latin typeface="calibri" panose="020F0502020204030204" pitchFamily="34" charset="0"/>
              </a:rPr>
              <a:t>.</a:t>
            </a:r>
          </a:p>
          <a:p>
            <a:pPr marL="93663" indent="-93663">
              <a:buFont typeface="Arial" panose="020B0604020202020204" pitchFamily="34" charset="0"/>
              <a:buChar char="•"/>
            </a:pPr>
            <a:r>
              <a:rPr lang="en-US" altLang="ko-KR" sz="1200" dirty="0">
                <a:solidFill>
                  <a:srgbClr val="000000"/>
                </a:solidFill>
                <a:latin typeface="calibri" panose="020F0502020204030204" pitchFamily="34" charset="0"/>
                <a:ea typeface="기아 Medium" panose="020B0600000101010101" pitchFamily="50" charset="-127"/>
              </a:rPr>
              <a:t>Styr </a:t>
            </a:r>
            <a:r>
              <a:rPr lang="en-US" altLang="ko-KR" sz="1200" dirty="0" err="1">
                <a:solidFill>
                  <a:srgbClr val="000000"/>
                </a:solidFill>
                <a:latin typeface="calibri" panose="020F0502020204030204" pitchFamily="34" charset="0"/>
                <a:ea typeface="기아 Medium" panose="020B0600000101010101" pitchFamily="50" charset="-127"/>
              </a:rPr>
              <a:t>kontaktorer</a:t>
            </a:r>
            <a:r>
              <a:rPr lang="en-US" altLang="ko-KR" sz="1200" dirty="0">
                <a:solidFill>
                  <a:srgbClr val="000000"/>
                </a:solidFill>
                <a:latin typeface="calibri" panose="020F0502020204030204" pitchFamily="34" charset="0"/>
                <a:ea typeface="기아 Medium" panose="020B0600000101010101" pitchFamily="50" charset="-127"/>
              </a:rPr>
              <a:t> HV +/-.</a:t>
            </a:r>
          </a:p>
        </p:txBody>
      </p:sp>
      <p:cxnSp>
        <p:nvCxnSpPr>
          <p:cNvPr id="42" name="직선 화살표 연결선 13">
            <a:extLst>
              <a:ext uri="{FF2B5EF4-FFF2-40B4-BE49-F238E27FC236}">
                <a16:creationId xmlns:a16="http://schemas.microsoft.com/office/drawing/2014/main" id="{5D6C95D8-5D49-40F4-996C-AF8A861CB1D6}"/>
              </a:ext>
            </a:extLst>
          </p:cNvPr>
          <p:cNvCxnSpPr>
            <a:cxnSpLocks/>
            <a:endCxn id="24" idx="0"/>
          </p:cNvCxnSpPr>
          <p:nvPr/>
        </p:nvCxnSpPr>
        <p:spPr>
          <a:xfrm>
            <a:off x="3096187" y="5217678"/>
            <a:ext cx="40449" cy="631061"/>
          </a:xfrm>
          <a:prstGeom prst="straightConnector1">
            <a:avLst/>
          </a:prstGeom>
          <a:ln>
            <a:headEnd type="oval"/>
            <a:tailEnd type="none"/>
          </a:ln>
        </p:spPr>
        <p:style>
          <a:lnRef idx="2">
            <a:schemeClr val="accent2"/>
          </a:lnRef>
          <a:fillRef idx="0">
            <a:schemeClr val="accent2"/>
          </a:fillRef>
          <a:effectRef idx="1">
            <a:schemeClr val="accent2"/>
          </a:effectRef>
          <a:fontRef idx="minor">
            <a:schemeClr val="tx1"/>
          </a:fontRef>
        </p:style>
      </p:cxnSp>
      <p:cxnSp>
        <p:nvCxnSpPr>
          <p:cNvPr id="46" name="직선 화살표 연결선 13">
            <a:extLst>
              <a:ext uri="{FF2B5EF4-FFF2-40B4-BE49-F238E27FC236}">
                <a16:creationId xmlns:a16="http://schemas.microsoft.com/office/drawing/2014/main" id="{5C9F7CEB-EB7F-4800-BFDD-B5195D718E3C}"/>
              </a:ext>
            </a:extLst>
          </p:cNvPr>
          <p:cNvCxnSpPr>
            <a:cxnSpLocks/>
          </p:cNvCxnSpPr>
          <p:nvPr/>
        </p:nvCxnSpPr>
        <p:spPr>
          <a:xfrm>
            <a:off x="2455595" y="5124689"/>
            <a:ext cx="0" cy="503434"/>
          </a:xfrm>
          <a:prstGeom prst="straightConnector1">
            <a:avLst/>
          </a:prstGeom>
          <a:ln>
            <a:headEnd type="oval"/>
            <a:tailEnd type="none"/>
          </a:ln>
        </p:spPr>
        <p:style>
          <a:lnRef idx="2">
            <a:schemeClr val="accent2"/>
          </a:lnRef>
          <a:fillRef idx="0">
            <a:schemeClr val="accent2"/>
          </a:fillRef>
          <a:effectRef idx="1">
            <a:schemeClr val="accent2"/>
          </a:effectRef>
          <a:fontRef idx="minor">
            <a:schemeClr val="tx1"/>
          </a:fontRef>
        </p:style>
      </p:cxnSp>
      <p:cxnSp>
        <p:nvCxnSpPr>
          <p:cNvPr id="47" name="직선 화살표 연결선 13">
            <a:extLst>
              <a:ext uri="{FF2B5EF4-FFF2-40B4-BE49-F238E27FC236}">
                <a16:creationId xmlns:a16="http://schemas.microsoft.com/office/drawing/2014/main" id="{4C433BEE-288C-4CCE-A060-C90EEA1ACBB2}"/>
              </a:ext>
            </a:extLst>
          </p:cNvPr>
          <p:cNvCxnSpPr>
            <a:cxnSpLocks/>
            <a:endCxn id="25" idx="0"/>
          </p:cNvCxnSpPr>
          <p:nvPr/>
        </p:nvCxnSpPr>
        <p:spPr>
          <a:xfrm>
            <a:off x="3739855" y="5267372"/>
            <a:ext cx="168120" cy="423244"/>
          </a:xfrm>
          <a:prstGeom prst="straightConnector1">
            <a:avLst/>
          </a:prstGeom>
          <a:ln>
            <a:headEnd type="oval"/>
            <a:tailEnd type="none"/>
          </a:ln>
        </p:spPr>
        <p:style>
          <a:lnRef idx="2">
            <a:schemeClr val="accent2"/>
          </a:lnRef>
          <a:fillRef idx="0">
            <a:schemeClr val="accent2"/>
          </a:fillRef>
          <a:effectRef idx="1">
            <a:schemeClr val="accent2"/>
          </a:effectRef>
          <a:fontRef idx="minor">
            <a:schemeClr val="tx1"/>
          </a:fontRef>
        </p:style>
      </p:cxnSp>
      <p:cxnSp>
        <p:nvCxnSpPr>
          <p:cNvPr id="52" name="직선 화살표 연결선 13">
            <a:extLst>
              <a:ext uri="{FF2B5EF4-FFF2-40B4-BE49-F238E27FC236}">
                <a16:creationId xmlns:a16="http://schemas.microsoft.com/office/drawing/2014/main" id="{0821B8A4-24D8-4EE6-8473-E64268812A5C}"/>
              </a:ext>
            </a:extLst>
          </p:cNvPr>
          <p:cNvCxnSpPr>
            <a:cxnSpLocks/>
            <a:endCxn id="22" idx="0"/>
          </p:cNvCxnSpPr>
          <p:nvPr/>
        </p:nvCxnSpPr>
        <p:spPr>
          <a:xfrm flipH="1">
            <a:off x="1719791" y="5114646"/>
            <a:ext cx="166827" cy="606466"/>
          </a:xfrm>
          <a:prstGeom prst="straightConnector1">
            <a:avLst/>
          </a:prstGeom>
          <a:ln>
            <a:headEnd type="oval"/>
            <a:tailEnd type="none"/>
          </a:ln>
        </p:spPr>
        <p:style>
          <a:lnRef idx="2">
            <a:schemeClr val="accent2"/>
          </a:lnRef>
          <a:fillRef idx="0">
            <a:schemeClr val="accent2"/>
          </a:fillRef>
          <a:effectRef idx="1">
            <a:schemeClr val="accent2"/>
          </a:effectRef>
          <a:fontRef idx="minor">
            <a:schemeClr val="tx1"/>
          </a:fontRef>
        </p:style>
      </p:cxnSp>
      <p:cxnSp>
        <p:nvCxnSpPr>
          <p:cNvPr id="53" name="직선 화살표 연결선 13">
            <a:extLst>
              <a:ext uri="{FF2B5EF4-FFF2-40B4-BE49-F238E27FC236}">
                <a16:creationId xmlns:a16="http://schemas.microsoft.com/office/drawing/2014/main" id="{0E333211-0AAE-4A68-8380-600789E4F084}"/>
              </a:ext>
            </a:extLst>
          </p:cNvPr>
          <p:cNvCxnSpPr>
            <a:cxnSpLocks/>
            <a:endCxn id="22" idx="0"/>
          </p:cNvCxnSpPr>
          <p:nvPr/>
        </p:nvCxnSpPr>
        <p:spPr>
          <a:xfrm>
            <a:off x="1543556" y="5217678"/>
            <a:ext cx="176235" cy="503434"/>
          </a:xfrm>
          <a:prstGeom prst="straightConnector1">
            <a:avLst/>
          </a:prstGeom>
          <a:ln>
            <a:headEnd type="oval"/>
            <a:tailEnd type="none"/>
          </a:ln>
        </p:spPr>
        <p:style>
          <a:lnRef idx="2">
            <a:schemeClr val="accent2"/>
          </a:lnRef>
          <a:fillRef idx="0">
            <a:schemeClr val="accent2"/>
          </a:fillRef>
          <a:effectRef idx="1">
            <a:schemeClr val="accent2"/>
          </a:effectRef>
          <a:fontRef idx="minor">
            <a:schemeClr val="tx1"/>
          </a:fontRef>
        </p:style>
      </p:cxnSp>
      <p:sp>
        <p:nvSpPr>
          <p:cNvPr id="3" name="Slide Number Placeholder 2">
            <a:extLst>
              <a:ext uri="{FF2B5EF4-FFF2-40B4-BE49-F238E27FC236}">
                <a16:creationId xmlns:a16="http://schemas.microsoft.com/office/drawing/2014/main" id="{867B9572-BA02-9843-82D1-C0EEB0547883}"/>
              </a:ext>
            </a:extLst>
          </p:cNvPr>
          <p:cNvSpPr>
            <a:spLocks noGrp="1"/>
          </p:cNvSpPr>
          <p:nvPr>
            <p:ph type="sldNum" sz="quarter" idx="13"/>
          </p:nvPr>
        </p:nvSpPr>
        <p:spPr/>
        <p:txBody>
          <a:bodyPr/>
          <a:lstStyle/>
          <a:p>
            <a:fld id="{5818BEF9-6AEC-154B-B50F-057E6E327BFC}" type="slidenum">
              <a:rPr lang="en-SE" smtClean="0"/>
              <a:t>48</a:t>
            </a:fld>
            <a:endParaRPr lang="en-SE" dirty="0"/>
          </a:p>
        </p:txBody>
      </p:sp>
    </p:spTree>
    <p:extLst>
      <p:ext uri="{BB962C8B-B14F-4D97-AF65-F5344CB8AC3E}">
        <p14:creationId xmlns:p14="http://schemas.microsoft.com/office/powerpoint/2010/main" val="2055972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E408-4EDF-7643-9888-F5127DC0849C}"/>
              </a:ext>
            </a:extLst>
          </p:cNvPr>
          <p:cNvSpPr>
            <a:spLocks noGrp="1"/>
          </p:cNvSpPr>
          <p:nvPr>
            <p:ph type="title"/>
          </p:nvPr>
        </p:nvSpPr>
        <p:spPr/>
        <p:txBody>
          <a:bodyPr/>
          <a:lstStyle/>
          <a:p>
            <a:r>
              <a:rPr lang="en-SE" dirty="0"/>
              <a:t>Högvolstbatteri</a:t>
            </a:r>
          </a:p>
        </p:txBody>
      </p:sp>
      <p:sp>
        <p:nvSpPr>
          <p:cNvPr id="3" name="Content Placeholder 2">
            <a:extLst>
              <a:ext uri="{FF2B5EF4-FFF2-40B4-BE49-F238E27FC236}">
                <a16:creationId xmlns:a16="http://schemas.microsoft.com/office/drawing/2014/main" id="{68B5F82B-2C3B-ED4C-A27E-DBC7D4FA54DF}"/>
              </a:ext>
            </a:extLst>
          </p:cNvPr>
          <p:cNvSpPr>
            <a:spLocks noGrp="1"/>
          </p:cNvSpPr>
          <p:nvPr>
            <p:ph idx="1"/>
          </p:nvPr>
        </p:nvSpPr>
        <p:spPr/>
        <p:txBody>
          <a:bodyPr/>
          <a:lstStyle/>
          <a:p>
            <a:r>
              <a:rPr lang="en-SE" dirty="0"/>
              <a:t>	          Elbilar			Hybridbilar</a:t>
            </a:r>
          </a:p>
        </p:txBody>
      </p:sp>
      <p:sp>
        <p:nvSpPr>
          <p:cNvPr id="4" name="Text Placeholder 3">
            <a:extLst>
              <a:ext uri="{FF2B5EF4-FFF2-40B4-BE49-F238E27FC236}">
                <a16:creationId xmlns:a16="http://schemas.microsoft.com/office/drawing/2014/main" id="{072BC250-CDC1-3F4E-B514-54C52A82A8EB}"/>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graphicFrame>
        <p:nvGraphicFramePr>
          <p:cNvPr id="27" name="Tabell 26"/>
          <p:cNvGraphicFramePr>
            <a:graphicFrameLocks noGrp="1"/>
          </p:cNvGraphicFramePr>
          <p:nvPr>
            <p:extLst>
              <p:ext uri="{D42A27DB-BD31-4B8C-83A1-F6EECF244321}">
                <p14:modId xmlns:p14="http://schemas.microsoft.com/office/powerpoint/2010/main" val="3910497590"/>
              </p:ext>
            </p:extLst>
          </p:nvPr>
        </p:nvGraphicFramePr>
        <p:xfrm>
          <a:off x="392111" y="1551199"/>
          <a:ext cx="9104317" cy="4841650"/>
        </p:xfrm>
        <a:graphic>
          <a:graphicData uri="http://schemas.openxmlformats.org/drawingml/2006/table">
            <a:tbl>
              <a:tblPr firstRow="1" bandRow="1">
                <a:tableStyleId>{BC89EF96-8CEA-46FF-86C4-4CE0E7609802}</a:tableStyleId>
              </a:tblPr>
              <a:tblGrid>
                <a:gridCol w="1445957">
                  <a:extLst>
                    <a:ext uri="{9D8B030D-6E8A-4147-A177-3AD203B41FA5}">
                      <a16:colId xmlns:a16="http://schemas.microsoft.com/office/drawing/2014/main" val="20000"/>
                    </a:ext>
                  </a:extLst>
                </a:gridCol>
                <a:gridCol w="765836">
                  <a:extLst>
                    <a:ext uri="{9D8B030D-6E8A-4147-A177-3AD203B41FA5}">
                      <a16:colId xmlns:a16="http://schemas.microsoft.com/office/drawing/2014/main" val="20001"/>
                    </a:ext>
                  </a:extLst>
                </a:gridCol>
                <a:gridCol w="765836">
                  <a:extLst>
                    <a:ext uri="{9D8B030D-6E8A-4147-A177-3AD203B41FA5}">
                      <a16:colId xmlns:a16="http://schemas.microsoft.com/office/drawing/2014/main" val="20002"/>
                    </a:ext>
                  </a:extLst>
                </a:gridCol>
                <a:gridCol w="765836">
                  <a:extLst>
                    <a:ext uri="{9D8B030D-6E8A-4147-A177-3AD203B41FA5}">
                      <a16:colId xmlns:a16="http://schemas.microsoft.com/office/drawing/2014/main" val="20003"/>
                    </a:ext>
                  </a:extLst>
                </a:gridCol>
                <a:gridCol w="765836">
                  <a:extLst>
                    <a:ext uri="{9D8B030D-6E8A-4147-A177-3AD203B41FA5}">
                      <a16:colId xmlns:a16="http://schemas.microsoft.com/office/drawing/2014/main" val="20004"/>
                    </a:ext>
                  </a:extLst>
                </a:gridCol>
                <a:gridCol w="765836">
                  <a:extLst>
                    <a:ext uri="{9D8B030D-6E8A-4147-A177-3AD203B41FA5}">
                      <a16:colId xmlns:a16="http://schemas.microsoft.com/office/drawing/2014/main" val="1474694549"/>
                    </a:ext>
                  </a:extLst>
                </a:gridCol>
                <a:gridCol w="765836">
                  <a:extLst>
                    <a:ext uri="{9D8B030D-6E8A-4147-A177-3AD203B41FA5}">
                      <a16:colId xmlns:a16="http://schemas.microsoft.com/office/drawing/2014/main" val="2109000540"/>
                    </a:ext>
                  </a:extLst>
                </a:gridCol>
                <a:gridCol w="765836">
                  <a:extLst>
                    <a:ext uri="{9D8B030D-6E8A-4147-A177-3AD203B41FA5}">
                      <a16:colId xmlns:a16="http://schemas.microsoft.com/office/drawing/2014/main" val="20005"/>
                    </a:ext>
                  </a:extLst>
                </a:gridCol>
                <a:gridCol w="765836">
                  <a:extLst>
                    <a:ext uri="{9D8B030D-6E8A-4147-A177-3AD203B41FA5}">
                      <a16:colId xmlns:a16="http://schemas.microsoft.com/office/drawing/2014/main" val="1799267407"/>
                    </a:ext>
                  </a:extLst>
                </a:gridCol>
                <a:gridCol w="765836">
                  <a:extLst>
                    <a:ext uri="{9D8B030D-6E8A-4147-A177-3AD203B41FA5}">
                      <a16:colId xmlns:a16="http://schemas.microsoft.com/office/drawing/2014/main" val="603041722"/>
                    </a:ext>
                  </a:extLst>
                </a:gridCol>
                <a:gridCol w="765836">
                  <a:extLst>
                    <a:ext uri="{9D8B030D-6E8A-4147-A177-3AD203B41FA5}">
                      <a16:colId xmlns:a16="http://schemas.microsoft.com/office/drawing/2014/main" val="4134188689"/>
                    </a:ext>
                  </a:extLst>
                </a:gridCol>
              </a:tblGrid>
              <a:tr h="677866">
                <a:tc>
                  <a:txBody>
                    <a:bodyPr/>
                    <a:lstStyle/>
                    <a:p>
                      <a:endParaRPr lang="sv-SE" sz="1400" b="1" dirty="0">
                        <a:latin typeface="+mn-lt"/>
                      </a:endParaRPr>
                    </a:p>
                  </a:txBody>
                  <a:tcPr marL="83813" marR="83813" marT="41907" marB="41907"/>
                </a:tc>
                <a:tc>
                  <a:txBody>
                    <a:bodyPr/>
                    <a:lstStyle/>
                    <a:p>
                      <a:r>
                        <a:rPr lang="sv-SE" sz="1400" dirty="0">
                          <a:latin typeface="+mn-lt"/>
                        </a:rPr>
                        <a:t>e-Golf</a:t>
                      </a:r>
                      <a:r>
                        <a:rPr lang="sv-SE" sz="1400" baseline="0" dirty="0">
                          <a:latin typeface="+mn-lt"/>
                        </a:rPr>
                        <a:t> OG</a:t>
                      </a:r>
                      <a:endParaRPr lang="sv-SE" sz="1400" b="1" dirty="0">
                        <a:latin typeface="+mn-lt"/>
                      </a:endParaRPr>
                    </a:p>
                  </a:txBody>
                  <a:tcPr marL="83813" marR="83813" marT="41907" marB="41907"/>
                </a:tc>
                <a:tc>
                  <a:txBody>
                    <a:bodyPr/>
                    <a:lstStyle/>
                    <a:p>
                      <a:r>
                        <a:rPr lang="sv-SE" sz="1400" b="1" i="0" dirty="0">
                          <a:latin typeface="+mn-lt"/>
                        </a:rPr>
                        <a:t>Kia Niro EV</a:t>
                      </a:r>
                    </a:p>
                  </a:txBody>
                  <a:tcPr marL="83813" marR="83813" marT="41907" marB="41907"/>
                </a:tc>
                <a:tc>
                  <a:txBody>
                    <a:bodyPr/>
                    <a:lstStyle/>
                    <a:p>
                      <a:r>
                        <a:rPr lang="sv-SE" sz="1400" b="1" dirty="0">
                          <a:latin typeface="+mn-lt"/>
                        </a:rPr>
                        <a:t>Mercedes EQC</a:t>
                      </a:r>
                    </a:p>
                  </a:txBody>
                  <a:tcPr marL="83813" marR="83813" marT="41907" marB="41907"/>
                </a:tc>
                <a:tc>
                  <a:txBody>
                    <a:bodyPr/>
                    <a:lstStyle/>
                    <a:p>
                      <a:endParaRPr lang="sv-SE" sz="1400" b="1" dirty="0">
                        <a:latin typeface="+mn-lt"/>
                      </a:endParaRPr>
                    </a:p>
                  </a:txBody>
                  <a:tcPr marL="83813" marR="83813" marT="41907" marB="41907"/>
                </a:tc>
                <a:tc>
                  <a:txBody>
                    <a:bodyPr/>
                    <a:lstStyle/>
                    <a:p>
                      <a:r>
                        <a:rPr lang="sv-SE" sz="1400" dirty="0">
                          <a:latin typeface="+mn-lt"/>
                        </a:rPr>
                        <a:t>Golf GTE</a:t>
                      </a:r>
                      <a:endParaRPr lang="sv-SE" sz="1400" b="1" dirty="0">
                        <a:latin typeface="+mn-lt"/>
                      </a:endParaRPr>
                    </a:p>
                  </a:txBody>
                  <a:tcPr marL="83813" marR="83813" marT="41907" marB="41907"/>
                </a:tc>
                <a:tc>
                  <a:txBody>
                    <a:bodyPr/>
                    <a:lstStyle/>
                    <a:p>
                      <a:r>
                        <a:rPr lang="sv-SE" sz="1400" b="1" dirty="0">
                          <a:latin typeface="+mn-lt"/>
                        </a:rPr>
                        <a:t>Mercedes MFA-2</a:t>
                      </a:r>
                    </a:p>
                  </a:txBody>
                  <a:tcPr marL="83813" marR="83813" marT="41907" marB="41907"/>
                </a:tc>
                <a:tc>
                  <a:txBody>
                    <a:bodyPr/>
                    <a:lstStyle/>
                    <a:p>
                      <a:r>
                        <a:rPr lang="sv-SE" sz="1400" b="1" dirty="0">
                          <a:latin typeface="+mn-lt"/>
                        </a:rPr>
                        <a:t>Subaru</a:t>
                      </a:r>
                    </a:p>
                    <a:p>
                      <a:r>
                        <a:rPr lang="sv-SE" sz="1400" b="1" dirty="0">
                          <a:latin typeface="+mn-lt"/>
                        </a:rPr>
                        <a:t>E-boxer</a:t>
                      </a:r>
                    </a:p>
                  </a:txBody>
                  <a:tcPr marL="83813" marR="83813" marT="41907" marB="41907"/>
                </a:tc>
                <a:tc>
                  <a:txBody>
                    <a:bodyPr/>
                    <a:lstStyle/>
                    <a:p>
                      <a:r>
                        <a:rPr lang="sv-SE" sz="1400" b="1" i="0" dirty="0">
                          <a:latin typeface="+mn-lt"/>
                        </a:rPr>
                        <a:t>Volvo</a:t>
                      </a:r>
                    </a:p>
                    <a:p>
                      <a:r>
                        <a:rPr lang="sv-SE" sz="1400" b="1" i="0" dirty="0">
                          <a:latin typeface="+mn-lt"/>
                        </a:rPr>
                        <a:t>SPA XC90</a:t>
                      </a:r>
                    </a:p>
                  </a:txBody>
                  <a:tcPr marL="83813" marR="83813" marT="41907" marB="41907"/>
                </a:tc>
                <a:tc>
                  <a:txBody>
                    <a:bodyPr/>
                    <a:lstStyle/>
                    <a:p>
                      <a:endParaRPr lang="sv-SE" sz="1400" b="1" i="0" dirty="0">
                        <a:latin typeface="+mn-lt"/>
                      </a:endParaRPr>
                    </a:p>
                  </a:txBody>
                  <a:tcPr marL="83813" marR="83813" marT="41907" marB="41907"/>
                </a:tc>
                <a:tc>
                  <a:txBody>
                    <a:bodyPr/>
                    <a:lstStyle/>
                    <a:p>
                      <a:endParaRPr lang="sv-SE" sz="1400" b="1" i="0" dirty="0">
                        <a:latin typeface="+mn-lt"/>
                      </a:endParaRPr>
                    </a:p>
                  </a:txBody>
                  <a:tcPr marL="83813" marR="83813" marT="41907" marB="41907"/>
                </a:tc>
                <a:extLst>
                  <a:ext uri="{0D108BD9-81ED-4DB2-BD59-A6C34878D82A}">
                    <a16:rowId xmlns:a16="http://schemas.microsoft.com/office/drawing/2014/main" val="10000"/>
                  </a:ext>
                </a:extLst>
              </a:tr>
              <a:tr h="394575">
                <a:tc>
                  <a:txBody>
                    <a:bodyPr/>
                    <a:lstStyle/>
                    <a:p>
                      <a:r>
                        <a:rPr lang="sv-SE" sz="1400" b="1" dirty="0">
                          <a:latin typeface="+mn-lt"/>
                        </a:rPr>
                        <a:t>Typ</a:t>
                      </a:r>
                      <a:r>
                        <a:rPr lang="sv-SE" sz="1400" b="1" baseline="0" dirty="0">
                          <a:latin typeface="+mn-lt"/>
                        </a:rPr>
                        <a:t> </a:t>
                      </a: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Li-</a:t>
                      </a:r>
                      <a:r>
                        <a:rPr lang="sv-SE" sz="1400" b="0" dirty="0" err="1">
                          <a:latin typeface="+mn-lt"/>
                        </a:rPr>
                        <a:t>ion</a:t>
                      </a:r>
                      <a:endParaRPr lang="sv-SE" sz="1400" b="0" dirty="0">
                        <a:latin typeface="+mn-lt"/>
                      </a:endParaRPr>
                    </a:p>
                  </a:txBody>
                  <a:tcPr marL="83813" marR="83813" marT="41907" marB="41907"/>
                </a:tc>
                <a:tc>
                  <a:txBody>
                    <a:bodyPr/>
                    <a:lstStyle/>
                    <a:p>
                      <a:r>
                        <a:rPr lang="sv-SE" sz="1400" b="0" dirty="0">
                          <a:latin typeface="+mn-lt"/>
                        </a:rPr>
                        <a:t>Li-</a:t>
                      </a:r>
                      <a:r>
                        <a:rPr lang="sv-SE" sz="1400" b="0" dirty="0" err="1">
                          <a:latin typeface="+mn-lt"/>
                        </a:rPr>
                        <a:t>ion</a:t>
                      </a:r>
                      <a:endParaRPr lang="sv-SE" sz="1400" b="0" dirty="0">
                        <a:latin typeface="+mn-lt"/>
                      </a:endParaRP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Li-</a:t>
                      </a:r>
                      <a:r>
                        <a:rPr lang="sv-SE" sz="1400" b="0" dirty="0" err="1">
                          <a:latin typeface="+mn-lt"/>
                        </a:rPr>
                        <a:t>ion</a:t>
                      </a:r>
                      <a:endParaRPr lang="sv-SE" sz="1400" b="0" dirty="0">
                        <a:latin typeface="+mn-lt"/>
                      </a:endParaRP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v-SE" sz="1400" b="0" dirty="0">
                        <a:latin typeface="+mn-lt"/>
                      </a:endParaRP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Li-</a:t>
                      </a:r>
                      <a:r>
                        <a:rPr lang="sv-SE" sz="1400" b="0" dirty="0" err="1">
                          <a:latin typeface="+mn-lt"/>
                        </a:rPr>
                        <a:t>ion</a:t>
                      </a:r>
                      <a:endParaRPr lang="sv-SE" sz="1400" b="0" dirty="0">
                        <a:latin typeface="+mn-lt"/>
                      </a:endParaRP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Li-</a:t>
                      </a:r>
                      <a:r>
                        <a:rPr lang="sv-SE" sz="1400" b="0" dirty="0" err="1">
                          <a:latin typeface="+mn-lt"/>
                        </a:rPr>
                        <a:t>ion</a:t>
                      </a:r>
                      <a:endParaRPr lang="sv-SE" sz="1400" b="0" dirty="0">
                        <a:latin typeface="+mn-lt"/>
                      </a:endParaRP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Li-</a:t>
                      </a:r>
                      <a:r>
                        <a:rPr lang="sv-SE" sz="1400" b="0" dirty="0" err="1">
                          <a:latin typeface="+mn-lt"/>
                        </a:rPr>
                        <a:t>ion</a:t>
                      </a:r>
                      <a:endParaRPr lang="sv-SE" sz="1400" b="0" dirty="0">
                        <a:latin typeface="+mn-lt"/>
                      </a:endParaRPr>
                    </a:p>
                  </a:txBody>
                  <a:tcPr marL="83813" marR="83813" marT="41907" marB="41907"/>
                </a:tc>
                <a:tc>
                  <a:txBody>
                    <a:bodyPr/>
                    <a:lstStyle/>
                    <a:p>
                      <a:r>
                        <a:rPr lang="sv-SE" sz="1400" b="0" dirty="0">
                          <a:latin typeface="+mn-lt"/>
                        </a:rPr>
                        <a:t>Li-</a:t>
                      </a:r>
                      <a:r>
                        <a:rPr lang="sv-SE" sz="1400" b="0" dirty="0" err="1">
                          <a:latin typeface="+mn-lt"/>
                        </a:rPr>
                        <a:t>ion</a:t>
                      </a:r>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extLst>
                  <a:ext uri="{0D108BD9-81ED-4DB2-BD59-A6C34878D82A}">
                    <a16:rowId xmlns:a16="http://schemas.microsoft.com/office/drawing/2014/main" val="10001"/>
                  </a:ext>
                </a:extLst>
              </a:tr>
              <a:tr h="394575">
                <a:tc>
                  <a:txBody>
                    <a:bodyPr/>
                    <a:lstStyle/>
                    <a:p>
                      <a:r>
                        <a:rPr lang="sv-SE" sz="1400" b="1" baseline="0" dirty="0">
                          <a:latin typeface="+mn-lt"/>
                        </a:rPr>
                        <a:t>Vikt (kg)</a:t>
                      </a: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318</a:t>
                      </a:r>
                    </a:p>
                  </a:txBody>
                  <a:tcPr marL="83813" marR="83813" marT="41907" marB="41907"/>
                </a:tc>
                <a:tc>
                  <a:txBody>
                    <a:bodyPr/>
                    <a:lstStyle/>
                    <a:p>
                      <a:r>
                        <a:rPr lang="sv-SE" sz="1400" b="0" dirty="0">
                          <a:latin typeface="+mn-lt"/>
                        </a:rPr>
                        <a:t>457</a:t>
                      </a: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652</a:t>
                      </a: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v-SE" sz="1400" b="0" dirty="0">
                        <a:latin typeface="+mn-lt"/>
                      </a:endParaRP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120</a:t>
                      </a: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153</a:t>
                      </a: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v-SE" sz="1400" b="0" dirty="0">
                        <a:latin typeface="+mn-lt"/>
                      </a:endParaRPr>
                    </a:p>
                  </a:txBody>
                  <a:tcPr marL="83813" marR="83813" marT="41907" marB="41907"/>
                </a:tc>
                <a:tc>
                  <a:txBody>
                    <a:bodyPr/>
                    <a:lstStyle/>
                    <a:p>
                      <a:r>
                        <a:rPr lang="sv-SE" sz="1400" b="0" dirty="0">
                          <a:latin typeface="+mn-lt"/>
                        </a:rPr>
                        <a:t>113</a:t>
                      </a:r>
                    </a:p>
                  </a:txBody>
                  <a:tcPr marL="83813" marR="83813" marT="41907" marB="41907"/>
                </a:tc>
                <a:tc>
                  <a:txBody>
                    <a:bodyPr/>
                    <a:lstStyle/>
                    <a:p>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extLst>
                  <a:ext uri="{0D108BD9-81ED-4DB2-BD59-A6C34878D82A}">
                    <a16:rowId xmlns:a16="http://schemas.microsoft.com/office/drawing/2014/main" val="3269596303"/>
                  </a:ext>
                </a:extLst>
              </a:tr>
              <a:tr h="394575">
                <a:tc>
                  <a:txBody>
                    <a:bodyPr/>
                    <a:lstStyle/>
                    <a:p>
                      <a:r>
                        <a:rPr lang="sv-SE" sz="1400" b="1" dirty="0">
                          <a:latin typeface="+mn-lt"/>
                        </a:rPr>
                        <a:t>Spänning (V)</a:t>
                      </a:r>
                    </a:p>
                  </a:txBody>
                  <a:tcPr marL="83813" marR="83813" marT="41907" marB="41907"/>
                </a:tc>
                <a:tc>
                  <a:txBody>
                    <a:bodyPr/>
                    <a:lstStyle/>
                    <a:p>
                      <a:r>
                        <a:rPr lang="sv-SE" sz="1400" b="0" dirty="0">
                          <a:latin typeface="+mn-lt"/>
                        </a:rPr>
                        <a:t>323</a:t>
                      </a:r>
                    </a:p>
                  </a:txBody>
                  <a:tcPr marL="83813" marR="83813" marT="41907" marB="41907"/>
                </a:tc>
                <a:tc>
                  <a:txBody>
                    <a:bodyPr/>
                    <a:lstStyle/>
                    <a:p>
                      <a:r>
                        <a:rPr lang="sv-SE" sz="1400" b="0" dirty="0">
                          <a:latin typeface="+mn-lt"/>
                        </a:rPr>
                        <a:t>356</a:t>
                      </a:r>
                    </a:p>
                  </a:txBody>
                  <a:tcPr marL="83813" marR="83813" marT="41907" marB="41907"/>
                </a:tc>
                <a:tc>
                  <a:txBody>
                    <a:bodyPr/>
                    <a:lstStyle/>
                    <a:p>
                      <a:r>
                        <a:rPr lang="sv-SE" sz="1400" b="0" dirty="0">
                          <a:latin typeface="+mn-lt"/>
                        </a:rPr>
                        <a:t>408</a:t>
                      </a:r>
                    </a:p>
                  </a:txBody>
                  <a:tcPr marL="83813" marR="83813" marT="41907" marB="41907"/>
                </a:tc>
                <a:tc>
                  <a:txBody>
                    <a:bodyPr/>
                    <a:lstStyle/>
                    <a:p>
                      <a:endParaRPr lang="sv-SE" sz="1400" b="0" dirty="0">
                        <a:latin typeface="+mn-lt"/>
                      </a:endParaRPr>
                    </a:p>
                  </a:txBody>
                  <a:tcPr marL="83813" marR="83813" marT="41907" marB="41907"/>
                </a:tc>
                <a:tc>
                  <a:txBody>
                    <a:bodyPr/>
                    <a:lstStyle/>
                    <a:p>
                      <a:r>
                        <a:rPr lang="sv-SE" sz="1400" b="0" dirty="0">
                          <a:latin typeface="+mn-lt"/>
                        </a:rPr>
                        <a:t>345</a:t>
                      </a:r>
                    </a:p>
                  </a:txBody>
                  <a:tcPr marL="83813" marR="83813" marT="41907" marB="41907"/>
                </a:tc>
                <a:tc>
                  <a:txBody>
                    <a:bodyPr/>
                    <a:lstStyle/>
                    <a:p>
                      <a:r>
                        <a:rPr lang="sv-SE" sz="1400" b="0" dirty="0">
                          <a:latin typeface="+mn-lt"/>
                        </a:rPr>
                        <a:t>420</a:t>
                      </a:r>
                    </a:p>
                  </a:txBody>
                  <a:tcPr marL="83813" marR="83813" marT="41907" marB="41907"/>
                </a:tc>
                <a:tc>
                  <a:txBody>
                    <a:bodyPr/>
                    <a:lstStyle/>
                    <a:p>
                      <a:r>
                        <a:rPr lang="sv-SE" sz="1400" b="0" dirty="0">
                          <a:latin typeface="+mn-lt"/>
                        </a:rPr>
                        <a:t>118,4</a:t>
                      </a:r>
                    </a:p>
                  </a:txBody>
                  <a:tcPr marL="83813" marR="83813" marT="41907" marB="41907"/>
                </a:tc>
                <a:tc>
                  <a:txBody>
                    <a:bodyPr/>
                    <a:lstStyle/>
                    <a:p>
                      <a:r>
                        <a:rPr lang="sv-SE" sz="1400" b="0" dirty="0">
                          <a:latin typeface="+mn-lt"/>
                        </a:rPr>
                        <a:t>398</a:t>
                      </a:r>
                    </a:p>
                  </a:txBody>
                  <a:tcPr marL="83813" marR="83813" marT="41907" marB="41907"/>
                </a:tc>
                <a:tc>
                  <a:txBody>
                    <a:bodyPr/>
                    <a:lstStyle/>
                    <a:p>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extLst>
                  <a:ext uri="{0D108BD9-81ED-4DB2-BD59-A6C34878D82A}">
                    <a16:rowId xmlns:a16="http://schemas.microsoft.com/office/drawing/2014/main" val="10002"/>
                  </a:ext>
                </a:extLst>
              </a:tr>
              <a:tr h="394575">
                <a:tc>
                  <a:txBody>
                    <a:bodyPr/>
                    <a:lstStyle/>
                    <a:p>
                      <a:r>
                        <a:rPr lang="sv-SE" sz="1400" b="1" dirty="0">
                          <a:latin typeface="+mn-lt"/>
                        </a:rPr>
                        <a:t>Antal moduler</a:t>
                      </a:r>
                    </a:p>
                  </a:txBody>
                  <a:tcPr marL="83813" marR="83813" marT="41907" marB="41907"/>
                </a:tc>
                <a:tc>
                  <a:txBody>
                    <a:bodyPr/>
                    <a:lstStyle/>
                    <a:p>
                      <a:r>
                        <a:rPr lang="sv-SE" sz="1400" b="0" dirty="0">
                          <a:latin typeface="+mn-lt"/>
                        </a:rPr>
                        <a:t>27</a:t>
                      </a:r>
                    </a:p>
                  </a:txBody>
                  <a:tcPr marL="83813" marR="83813" marT="41907" marB="41907"/>
                </a:tc>
                <a:tc>
                  <a:txBody>
                    <a:bodyPr/>
                    <a:lstStyle/>
                    <a:p>
                      <a:r>
                        <a:rPr lang="sv-SE" sz="1400" b="0" dirty="0">
                          <a:latin typeface="+mn-lt"/>
                        </a:rPr>
                        <a:t>5</a:t>
                      </a:r>
                    </a:p>
                  </a:txBody>
                  <a:tcPr marL="83813" marR="83813" marT="41907" marB="41907"/>
                </a:tc>
                <a:tc>
                  <a:txBody>
                    <a:bodyPr/>
                    <a:lstStyle/>
                    <a:p>
                      <a:r>
                        <a:rPr lang="sv-SE" sz="1400" b="0" dirty="0">
                          <a:latin typeface="+mn-lt"/>
                        </a:rPr>
                        <a:t>6</a:t>
                      </a:r>
                    </a:p>
                  </a:txBody>
                  <a:tcPr marL="83813" marR="83813" marT="41907" marB="41907"/>
                </a:tc>
                <a:tc>
                  <a:txBody>
                    <a:bodyPr/>
                    <a:lstStyle/>
                    <a:p>
                      <a:endParaRPr lang="sv-SE" sz="1400" b="0" dirty="0">
                        <a:latin typeface="+mn-lt"/>
                      </a:endParaRPr>
                    </a:p>
                  </a:txBody>
                  <a:tcPr marL="83813" marR="83813" marT="41907" marB="41907"/>
                </a:tc>
                <a:tc>
                  <a:txBody>
                    <a:bodyPr/>
                    <a:lstStyle/>
                    <a:p>
                      <a:r>
                        <a:rPr lang="sv-SE" sz="1400" b="0" dirty="0">
                          <a:latin typeface="+mn-lt"/>
                        </a:rPr>
                        <a:t>8</a:t>
                      </a:r>
                    </a:p>
                  </a:txBody>
                  <a:tcPr marL="83813" marR="83813" marT="41907" marB="41907"/>
                </a:tc>
                <a:tc>
                  <a:txBody>
                    <a:bodyPr/>
                    <a:lstStyle/>
                    <a:p>
                      <a:endParaRPr lang="sv-SE" sz="1400" b="0" dirty="0">
                        <a:latin typeface="+mn-lt"/>
                      </a:endParaRPr>
                    </a:p>
                  </a:txBody>
                  <a:tcPr marL="83813" marR="83813" marT="41907" marB="41907"/>
                </a:tc>
                <a:tc>
                  <a:txBody>
                    <a:bodyPr/>
                    <a:lstStyle/>
                    <a:p>
                      <a:r>
                        <a:rPr lang="sv-SE" sz="1400" b="0" dirty="0">
                          <a:latin typeface="+mn-lt"/>
                        </a:rPr>
                        <a:t>2</a:t>
                      </a:r>
                    </a:p>
                  </a:txBody>
                  <a:tcPr marL="83813" marR="83813" marT="41907" marB="41907"/>
                </a:tc>
                <a:tc>
                  <a:txBody>
                    <a:bodyPr/>
                    <a:lstStyle/>
                    <a:p>
                      <a:r>
                        <a:rPr lang="sv-SE" sz="1400" b="0" dirty="0">
                          <a:latin typeface="+mn-lt"/>
                        </a:rPr>
                        <a:t>6</a:t>
                      </a:r>
                    </a:p>
                  </a:txBody>
                  <a:tcPr marL="83813" marR="83813" marT="41907" marB="41907"/>
                </a:tc>
                <a:tc>
                  <a:txBody>
                    <a:bodyPr/>
                    <a:lstStyle/>
                    <a:p>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extLst>
                  <a:ext uri="{0D108BD9-81ED-4DB2-BD59-A6C34878D82A}">
                    <a16:rowId xmlns:a16="http://schemas.microsoft.com/office/drawing/2014/main" val="289967814"/>
                  </a:ext>
                </a:extLst>
              </a:tr>
              <a:tr h="394575">
                <a:tc>
                  <a:txBody>
                    <a:bodyPr/>
                    <a:lstStyle/>
                    <a:p>
                      <a:r>
                        <a:rPr lang="sv-SE" sz="1400" b="1" dirty="0">
                          <a:latin typeface="+mn-lt"/>
                        </a:rPr>
                        <a:t>Antal celler</a:t>
                      </a:r>
                    </a:p>
                  </a:txBody>
                  <a:tcPr marL="83813" marR="83813" marT="41907" marB="41907"/>
                </a:tc>
                <a:tc>
                  <a:txBody>
                    <a:bodyPr/>
                    <a:lstStyle/>
                    <a:p>
                      <a:r>
                        <a:rPr lang="sv-SE" sz="1400" b="0" dirty="0">
                          <a:latin typeface="+mn-lt"/>
                        </a:rPr>
                        <a:t>264</a:t>
                      </a:r>
                    </a:p>
                  </a:txBody>
                  <a:tcPr marL="83813" marR="83813" marT="41907" marB="41907"/>
                </a:tc>
                <a:tc>
                  <a:txBody>
                    <a:bodyPr/>
                    <a:lstStyle/>
                    <a:p>
                      <a:r>
                        <a:rPr lang="sv-SE" sz="1400" b="0" dirty="0">
                          <a:latin typeface="+mn-lt"/>
                        </a:rPr>
                        <a:t>294</a:t>
                      </a:r>
                    </a:p>
                  </a:txBody>
                  <a:tcPr marL="83813" marR="83813" marT="41907" marB="41907"/>
                </a:tc>
                <a:tc>
                  <a:txBody>
                    <a:bodyPr/>
                    <a:lstStyle/>
                    <a:p>
                      <a:r>
                        <a:rPr lang="sv-SE" sz="1400" b="0" dirty="0">
                          <a:latin typeface="+mn-lt"/>
                        </a:rPr>
                        <a:t>384</a:t>
                      </a:r>
                    </a:p>
                  </a:txBody>
                  <a:tcPr marL="83813" marR="83813" marT="41907" marB="41907"/>
                </a:tc>
                <a:tc>
                  <a:txBody>
                    <a:bodyPr/>
                    <a:lstStyle/>
                    <a:p>
                      <a:endParaRPr lang="sv-SE" sz="1400" b="0" dirty="0">
                        <a:latin typeface="+mn-lt"/>
                      </a:endParaRPr>
                    </a:p>
                  </a:txBody>
                  <a:tcPr marL="83813" marR="83813" marT="41907" marB="41907"/>
                </a:tc>
                <a:tc>
                  <a:txBody>
                    <a:bodyPr/>
                    <a:lstStyle/>
                    <a:p>
                      <a:r>
                        <a:rPr lang="sv-SE" sz="1400" b="0" dirty="0">
                          <a:latin typeface="+mn-lt"/>
                        </a:rPr>
                        <a:t>96</a:t>
                      </a:r>
                    </a:p>
                  </a:txBody>
                  <a:tcPr marL="83813" marR="83813" marT="41907" marB="41907"/>
                </a:tc>
                <a:tc>
                  <a:txBody>
                    <a:bodyPr/>
                    <a:lstStyle/>
                    <a:p>
                      <a:r>
                        <a:rPr lang="sv-SE" sz="1400" b="0" dirty="0">
                          <a:latin typeface="+mn-lt"/>
                        </a:rPr>
                        <a:t>100</a:t>
                      </a:r>
                    </a:p>
                  </a:txBody>
                  <a:tcPr marL="83813" marR="83813" marT="41907" marB="41907"/>
                </a:tc>
                <a:tc>
                  <a:txBody>
                    <a:bodyPr/>
                    <a:lstStyle/>
                    <a:p>
                      <a:r>
                        <a:rPr lang="sv-SE" sz="1400" b="0" dirty="0">
                          <a:latin typeface="+mn-lt"/>
                        </a:rPr>
                        <a:t>32</a:t>
                      </a:r>
                    </a:p>
                  </a:txBody>
                  <a:tcPr marL="83813" marR="83813" marT="41907" marB="41907"/>
                </a:tc>
                <a:tc>
                  <a:txBody>
                    <a:bodyPr/>
                    <a:lstStyle/>
                    <a:p>
                      <a:r>
                        <a:rPr lang="sv-SE" sz="1400" b="0" dirty="0">
                          <a:latin typeface="+mn-lt"/>
                        </a:rPr>
                        <a:t>96</a:t>
                      </a:r>
                    </a:p>
                  </a:txBody>
                  <a:tcPr marL="83813" marR="83813" marT="41907" marB="41907"/>
                </a:tc>
                <a:tc>
                  <a:txBody>
                    <a:bodyPr/>
                    <a:lstStyle/>
                    <a:p>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extLst>
                  <a:ext uri="{0D108BD9-81ED-4DB2-BD59-A6C34878D82A}">
                    <a16:rowId xmlns:a16="http://schemas.microsoft.com/office/drawing/2014/main" val="2098437281"/>
                  </a:ext>
                </a:extLst>
              </a:tr>
              <a:tr h="394575">
                <a:tc>
                  <a:txBody>
                    <a:bodyPr/>
                    <a:lstStyle/>
                    <a:p>
                      <a:r>
                        <a:rPr lang="sv-SE" sz="1400" b="1" dirty="0">
                          <a:latin typeface="+mn-lt"/>
                        </a:rPr>
                        <a:t>Cellspänning (V)</a:t>
                      </a:r>
                    </a:p>
                  </a:txBody>
                  <a:tcPr marL="83813" marR="83813" marT="41907" marB="41907"/>
                </a:tc>
                <a:tc>
                  <a:txBody>
                    <a:bodyPr/>
                    <a:lstStyle/>
                    <a:p>
                      <a:r>
                        <a:rPr lang="sv-SE" sz="1400" b="0" dirty="0">
                          <a:latin typeface="+mn-lt"/>
                        </a:rPr>
                        <a:t>3,7</a:t>
                      </a:r>
                    </a:p>
                  </a:txBody>
                  <a:tcPr marL="83813" marR="83813" marT="41907" marB="41907"/>
                </a:tc>
                <a:tc>
                  <a:txBody>
                    <a:bodyPr/>
                    <a:lstStyle/>
                    <a:p>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tc>
                  <a:txBody>
                    <a:bodyPr/>
                    <a:lstStyle/>
                    <a:p>
                      <a:r>
                        <a:rPr lang="sv-SE" sz="1400" b="0" dirty="0">
                          <a:latin typeface="+mn-lt"/>
                        </a:rPr>
                        <a:t>3,6</a:t>
                      </a:r>
                    </a:p>
                  </a:txBody>
                  <a:tcPr marL="83813" marR="83813" marT="41907" marB="41907"/>
                </a:tc>
                <a:tc>
                  <a:txBody>
                    <a:bodyPr/>
                    <a:lstStyle/>
                    <a:p>
                      <a:endParaRPr lang="sv-SE" sz="1400" b="0" dirty="0">
                        <a:latin typeface="+mn-lt"/>
                      </a:endParaRPr>
                    </a:p>
                  </a:txBody>
                  <a:tcPr marL="83813" marR="83813" marT="41907" marB="41907"/>
                </a:tc>
                <a:tc>
                  <a:txBody>
                    <a:bodyPr/>
                    <a:lstStyle/>
                    <a:p>
                      <a:r>
                        <a:rPr lang="sv-SE" sz="1400" b="0" dirty="0">
                          <a:latin typeface="+mn-lt"/>
                        </a:rPr>
                        <a:t>3,7</a:t>
                      </a:r>
                    </a:p>
                  </a:txBody>
                  <a:tcPr marL="83813" marR="83813" marT="41907" marB="41907"/>
                </a:tc>
                <a:tc>
                  <a:txBody>
                    <a:bodyPr/>
                    <a:lstStyle/>
                    <a:p>
                      <a:r>
                        <a:rPr lang="sv-SE" sz="1400" b="0" dirty="0">
                          <a:latin typeface="+mn-lt"/>
                        </a:rPr>
                        <a:t>3,7</a:t>
                      </a:r>
                    </a:p>
                  </a:txBody>
                  <a:tcPr marL="83813" marR="83813" marT="41907" marB="41907"/>
                </a:tc>
                <a:tc>
                  <a:txBody>
                    <a:bodyPr/>
                    <a:lstStyle/>
                    <a:p>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extLst>
                  <a:ext uri="{0D108BD9-81ED-4DB2-BD59-A6C34878D82A}">
                    <a16:rowId xmlns:a16="http://schemas.microsoft.com/office/drawing/2014/main" val="381973142"/>
                  </a:ext>
                </a:extLst>
              </a:tr>
              <a:tr h="394575">
                <a:tc>
                  <a:txBody>
                    <a:bodyPr/>
                    <a:lstStyle/>
                    <a:p>
                      <a:r>
                        <a:rPr lang="sv-SE" sz="1400" b="1" dirty="0">
                          <a:latin typeface="+mn-lt"/>
                        </a:rPr>
                        <a:t>Kapacitet (Ah)</a:t>
                      </a:r>
                    </a:p>
                  </a:txBody>
                  <a:tcPr marL="83813" marR="83813" marT="41907" marB="41907"/>
                </a:tc>
                <a:tc>
                  <a:txBody>
                    <a:bodyPr/>
                    <a:lstStyle/>
                    <a:p>
                      <a:r>
                        <a:rPr lang="sv-SE" sz="1400" b="0" dirty="0">
                          <a:latin typeface="+mn-lt"/>
                        </a:rPr>
                        <a:t>75</a:t>
                      </a:r>
                    </a:p>
                  </a:txBody>
                  <a:tcPr marL="83813" marR="83813" marT="41907" marB="41907"/>
                </a:tc>
                <a:tc>
                  <a:txBody>
                    <a:bodyPr/>
                    <a:lstStyle/>
                    <a:p>
                      <a:r>
                        <a:rPr lang="sv-SE" sz="1400" b="0" dirty="0">
                          <a:latin typeface="+mn-lt"/>
                        </a:rPr>
                        <a:t>180</a:t>
                      </a:r>
                    </a:p>
                  </a:txBody>
                  <a:tcPr marL="83813" marR="83813" marT="41907" marB="41907"/>
                </a:tc>
                <a:tc>
                  <a:txBody>
                    <a:bodyPr/>
                    <a:lstStyle/>
                    <a:p>
                      <a:r>
                        <a:rPr lang="sv-SE" sz="1400" b="0" dirty="0">
                          <a:latin typeface="+mn-lt"/>
                        </a:rPr>
                        <a:t>231</a:t>
                      </a:r>
                    </a:p>
                  </a:txBody>
                  <a:tcPr marL="83813" marR="83813" marT="41907" marB="41907"/>
                </a:tc>
                <a:tc>
                  <a:txBody>
                    <a:bodyPr/>
                    <a:lstStyle/>
                    <a:p>
                      <a:endParaRPr lang="sv-SE" sz="1400" b="0" dirty="0">
                        <a:latin typeface="+mn-lt"/>
                      </a:endParaRP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25</a:t>
                      </a:r>
                    </a:p>
                  </a:txBody>
                  <a:tcPr marL="83813" marR="83813" marT="41907" marB="41907"/>
                </a:tc>
                <a:tc>
                  <a:txBody>
                    <a:bodyPr/>
                    <a:lstStyle/>
                    <a:p>
                      <a:r>
                        <a:rPr lang="sv-SE" sz="1400" b="0" dirty="0">
                          <a:latin typeface="+mn-lt"/>
                        </a:rPr>
                        <a:t>42</a:t>
                      </a:r>
                    </a:p>
                  </a:txBody>
                  <a:tcPr marL="83813" marR="83813" marT="41907" marB="41907"/>
                </a:tc>
                <a:tc>
                  <a:txBody>
                    <a:bodyPr/>
                    <a:lstStyle/>
                    <a:p>
                      <a:r>
                        <a:rPr lang="sv-SE" sz="1400" b="0" dirty="0">
                          <a:latin typeface="+mn-lt"/>
                        </a:rPr>
                        <a:t>4,8</a:t>
                      </a:r>
                    </a:p>
                  </a:txBody>
                  <a:tcPr marL="83813" marR="83813" marT="41907" marB="41907"/>
                </a:tc>
                <a:tc>
                  <a:txBody>
                    <a:bodyPr/>
                    <a:lstStyle/>
                    <a:p>
                      <a:r>
                        <a:rPr lang="sv-SE" sz="1400" b="0" dirty="0">
                          <a:latin typeface="+mn-lt"/>
                        </a:rPr>
                        <a:t>34</a:t>
                      </a:r>
                    </a:p>
                  </a:txBody>
                  <a:tcPr marL="83813" marR="83813" marT="41907" marB="41907"/>
                </a:tc>
                <a:tc>
                  <a:txBody>
                    <a:bodyPr/>
                    <a:lstStyle/>
                    <a:p>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extLst>
                  <a:ext uri="{0D108BD9-81ED-4DB2-BD59-A6C34878D82A}">
                    <a16:rowId xmlns:a16="http://schemas.microsoft.com/office/drawing/2014/main" val="10003"/>
                  </a:ext>
                </a:extLst>
              </a:tr>
              <a:tr h="394575">
                <a:tc>
                  <a:txBody>
                    <a:bodyPr/>
                    <a:lstStyle/>
                    <a:p>
                      <a:r>
                        <a:rPr lang="sv-SE" sz="1400" b="1" dirty="0">
                          <a:latin typeface="+mn-lt"/>
                        </a:rPr>
                        <a:t>Energi (kWh)</a:t>
                      </a:r>
                    </a:p>
                  </a:txBody>
                  <a:tcPr marL="83813" marR="83813" marT="41907" marB="41907"/>
                </a:tc>
                <a:tc>
                  <a:txBody>
                    <a:bodyPr/>
                    <a:lstStyle/>
                    <a:p>
                      <a:r>
                        <a:rPr lang="sv-SE" sz="1400" b="0" dirty="0">
                          <a:latin typeface="+mn-lt"/>
                        </a:rPr>
                        <a:t>24,4</a:t>
                      </a:r>
                    </a:p>
                  </a:txBody>
                  <a:tcPr marL="83813" marR="83813" marT="41907" marB="41907"/>
                </a:tc>
                <a:tc>
                  <a:txBody>
                    <a:bodyPr/>
                    <a:lstStyle/>
                    <a:p>
                      <a:r>
                        <a:rPr lang="sv-SE" sz="1400" b="0" dirty="0">
                          <a:latin typeface="+mn-lt"/>
                        </a:rPr>
                        <a:t>64</a:t>
                      </a:r>
                    </a:p>
                  </a:txBody>
                  <a:tcPr marL="83813" marR="83813" marT="41907" marB="41907"/>
                </a:tc>
                <a:tc>
                  <a:txBody>
                    <a:bodyPr/>
                    <a:lstStyle/>
                    <a:p>
                      <a:r>
                        <a:rPr lang="sv-SE" sz="1400" b="0" dirty="0">
                          <a:latin typeface="+mn-lt"/>
                        </a:rPr>
                        <a:t>80</a:t>
                      </a:r>
                    </a:p>
                  </a:txBody>
                  <a:tcPr marL="83813" marR="83813" marT="41907" marB="41907"/>
                </a:tc>
                <a:tc>
                  <a:txBody>
                    <a:bodyPr/>
                    <a:lstStyle/>
                    <a:p>
                      <a:endParaRPr lang="sv-SE" sz="1400" b="0" dirty="0">
                        <a:latin typeface="+mn-lt"/>
                      </a:endParaRP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8,8</a:t>
                      </a:r>
                    </a:p>
                  </a:txBody>
                  <a:tcPr marL="83813" marR="83813" marT="41907" marB="41907"/>
                </a:tc>
                <a:tc>
                  <a:txBody>
                    <a:bodyPr/>
                    <a:lstStyle/>
                    <a:p>
                      <a:r>
                        <a:rPr lang="sv-SE" sz="1400" b="0" dirty="0">
                          <a:latin typeface="+mn-lt"/>
                        </a:rPr>
                        <a:t>15,6</a:t>
                      </a:r>
                    </a:p>
                  </a:txBody>
                  <a:tcPr marL="83813" marR="83813" marT="41907" marB="41907"/>
                </a:tc>
                <a:tc>
                  <a:txBody>
                    <a:bodyPr/>
                    <a:lstStyle/>
                    <a:p>
                      <a:r>
                        <a:rPr lang="sv-SE" sz="1400" b="0" dirty="0">
                          <a:latin typeface="+mn-lt"/>
                        </a:rPr>
                        <a:t>0.6</a:t>
                      </a:r>
                    </a:p>
                  </a:txBody>
                  <a:tcPr marL="83813" marR="83813" marT="41907" marB="41907"/>
                </a:tc>
                <a:tc>
                  <a:txBody>
                    <a:bodyPr/>
                    <a:lstStyle/>
                    <a:p>
                      <a:r>
                        <a:rPr lang="sv-SE" sz="1400" b="0" dirty="0">
                          <a:latin typeface="+mn-lt"/>
                        </a:rPr>
                        <a:t>12</a:t>
                      </a:r>
                    </a:p>
                  </a:txBody>
                  <a:tcPr marL="83813" marR="83813" marT="41907" marB="41907"/>
                </a:tc>
                <a:tc>
                  <a:txBody>
                    <a:bodyPr/>
                    <a:lstStyle/>
                    <a:p>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extLst>
                  <a:ext uri="{0D108BD9-81ED-4DB2-BD59-A6C34878D82A}">
                    <a16:rowId xmlns:a16="http://schemas.microsoft.com/office/drawing/2014/main" val="10004"/>
                  </a:ext>
                </a:extLst>
              </a:tr>
              <a:tr h="961156">
                <a:tc>
                  <a:txBody>
                    <a:bodyPr/>
                    <a:lstStyle/>
                    <a:p>
                      <a:r>
                        <a:rPr lang="sv-SE" sz="1400" b="1" dirty="0">
                          <a:latin typeface="+mn-lt"/>
                        </a:rPr>
                        <a:t>Kylning </a:t>
                      </a:r>
                    </a:p>
                  </a:txBody>
                  <a:tcPr marL="83813" marR="83813" marT="41907" marB="41907"/>
                </a:tc>
                <a:tc>
                  <a:txBody>
                    <a:bodyPr/>
                    <a:lstStyle/>
                    <a:p>
                      <a:r>
                        <a:rPr lang="sv-SE" sz="1400" b="0" dirty="0">
                          <a:latin typeface="+mn-lt"/>
                        </a:rPr>
                        <a:t>Luft</a:t>
                      </a:r>
                    </a:p>
                  </a:txBody>
                  <a:tcPr marL="83813" marR="83813" marT="41907" marB="41907"/>
                </a:tc>
                <a:tc>
                  <a:txBody>
                    <a:bodyPr/>
                    <a:lstStyle/>
                    <a:p>
                      <a:r>
                        <a:rPr lang="sv-SE" sz="1400" b="0" dirty="0">
                          <a:latin typeface="+mn-lt"/>
                        </a:rPr>
                        <a:t>Vätske-kyld</a:t>
                      </a:r>
                    </a:p>
                  </a:txBody>
                  <a:tcPr marL="83813" marR="83813" marT="41907" marB="41907"/>
                </a:tc>
                <a:tc>
                  <a:txBody>
                    <a:bodyPr/>
                    <a:lstStyle/>
                    <a:p>
                      <a:r>
                        <a:rPr lang="sv-SE" sz="1400" b="0" dirty="0">
                          <a:latin typeface="+mn-lt"/>
                        </a:rPr>
                        <a:t>Vätske-kyld/AC</a:t>
                      </a:r>
                    </a:p>
                  </a:txBody>
                  <a:tcPr marL="83813" marR="83813" marT="41907" marB="41907"/>
                </a:tc>
                <a:tc>
                  <a:txBody>
                    <a:bodyPr/>
                    <a:lstStyle/>
                    <a:p>
                      <a:endParaRPr lang="sv-SE" sz="1400" b="0" dirty="0">
                        <a:latin typeface="+mn-lt"/>
                      </a:endParaRPr>
                    </a:p>
                  </a:txBody>
                  <a:tcPr marL="83813" marR="83813" marT="41907" marB="41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0" dirty="0">
                          <a:latin typeface="+mn-lt"/>
                        </a:rPr>
                        <a:t>Vätske-kyld</a:t>
                      </a:r>
                    </a:p>
                  </a:txBody>
                  <a:tcPr marL="83813" marR="83813" marT="41907" marB="41907"/>
                </a:tc>
                <a:tc>
                  <a:txBody>
                    <a:bodyPr/>
                    <a:lstStyle/>
                    <a:p>
                      <a:r>
                        <a:rPr lang="sv-SE" sz="1400" b="0" dirty="0">
                          <a:latin typeface="+mn-lt"/>
                        </a:rPr>
                        <a:t>Vätske-kyld/AC</a:t>
                      </a:r>
                    </a:p>
                  </a:txBody>
                  <a:tcPr marL="83813" marR="83813" marT="41907" marB="41907"/>
                </a:tc>
                <a:tc>
                  <a:txBody>
                    <a:bodyPr/>
                    <a:lstStyle/>
                    <a:p>
                      <a:r>
                        <a:rPr lang="sv-SE" sz="1400" b="0" dirty="0">
                          <a:latin typeface="+mn-lt"/>
                        </a:rPr>
                        <a:t>Luft</a:t>
                      </a:r>
                    </a:p>
                  </a:txBody>
                  <a:tcPr marL="83813" marR="83813" marT="41907" marB="41907"/>
                </a:tc>
                <a:tc>
                  <a:txBody>
                    <a:bodyPr/>
                    <a:lstStyle/>
                    <a:p>
                      <a:r>
                        <a:rPr lang="sv-SE" sz="1400" b="0" dirty="0">
                          <a:latin typeface="+mn-lt"/>
                        </a:rPr>
                        <a:t>Vätske-kyld</a:t>
                      </a:r>
                    </a:p>
                  </a:txBody>
                  <a:tcPr marL="83813" marR="83813" marT="41907" marB="41907"/>
                </a:tc>
                <a:tc>
                  <a:txBody>
                    <a:bodyPr/>
                    <a:lstStyle/>
                    <a:p>
                      <a:endParaRPr lang="sv-SE" sz="1400" b="0" dirty="0">
                        <a:latin typeface="+mn-lt"/>
                      </a:endParaRPr>
                    </a:p>
                  </a:txBody>
                  <a:tcPr marL="83813" marR="83813" marT="41907" marB="41907"/>
                </a:tc>
                <a:tc>
                  <a:txBody>
                    <a:bodyPr/>
                    <a:lstStyle/>
                    <a:p>
                      <a:endParaRPr lang="sv-SE" sz="1400" b="0" dirty="0">
                        <a:latin typeface="+mn-lt"/>
                      </a:endParaRPr>
                    </a:p>
                  </a:txBody>
                  <a:tcPr marL="83813" marR="83813" marT="41907" marB="41907"/>
                </a:tc>
                <a:extLst>
                  <a:ext uri="{0D108BD9-81ED-4DB2-BD59-A6C34878D82A}">
                    <a16:rowId xmlns:a16="http://schemas.microsoft.com/office/drawing/2014/main" val="10005"/>
                  </a:ext>
                </a:extLst>
              </a:tr>
            </a:tbl>
          </a:graphicData>
        </a:graphic>
      </p:graphicFrame>
      <p:sp>
        <p:nvSpPr>
          <p:cNvPr id="5" name="Slide Number Placeholder 4">
            <a:extLst>
              <a:ext uri="{FF2B5EF4-FFF2-40B4-BE49-F238E27FC236}">
                <a16:creationId xmlns:a16="http://schemas.microsoft.com/office/drawing/2014/main" id="{59227255-E24A-BE49-A5BB-82401324B604}"/>
              </a:ext>
            </a:extLst>
          </p:cNvPr>
          <p:cNvSpPr>
            <a:spLocks noGrp="1"/>
          </p:cNvSpPr>
          <p:nvPr>
            <p:ph type="sldNum" sz="quarter" idx="13"/>
          </p:nvPr>
        </p:nvSpPr>
        <p:spPr/>
        <p:txBody>
          <a:bodyPr/>
          <a:lstStyle/>
          <a:p>
            <a:fld id="{5818BEF9-6AEC-154B-B50F-057E6E327BFC}" type="slidenum">
              <a:rPr lang="en-SE" smtClean="0"/>
              <a:t>49</a:t>
            </a:fld>
            <a:endParaRPr lang="en-SE" dirty="0"/>
          </a:p>
        </p:txBody>
      </p:sp>
    </p:spTree>
    <p:extLst>
      <p:ext uri="{BB962C8B-B14F-4D97-AF65-F5344CB8AC3E}">
        <p14:creationId xmlns:p14="http://schemas.microsoft.com/office/powerpoint/2010/main" val="1424591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392113" y="1275911"/>
            <a:ext cx="3997007" cy="5070914"/>
          </a:xfrm>
        </p:spPr>
        <p:txBody>
          <a:bodyPr>
            <a:normAutofit/>
          </a:bodyPr>
          <a:lstStyle/>
          <a:p>
            <a:r>
              <a:rPr lang="sv-SE" dirty="0"/>
              <a:t>En elbil har en 100% elektrisk framdrivning och saknar alltså förbränningsmotor.</a:t>
            </a:r>
          </a:p>
          <a:p>
            <a:r>
              <a:rPr lang="sv-SE" dirty="0"/>
              <a:t>Konstruktionen är betydligt enklare än en hybrid, då elmotorn inte kräver några växlar varken framåt eller bakåt.</a:t>
            </a:r>
          </a:p>
          <a:p>
            <a:r>
              <a:rPr lang="sv-SE" dirty="0"/>
              <a:t>Vid backning av en elbil ändras rotationsriktningen på elmotorn (gäller ej ABT elbilar).</a:t>
            </a:r>
          </a:p>
          <a:p>
            <a:r>
              <a:rPr lang="sv-SE" dirty="0"/>
              <a:t>I övrigt hittar vi samma komponenter som en PHEV, men högvoltsbatteriet är större, likaså e-maskinen.</a:t>
            </a:r>
          </a:p>
          <a:p>
            <a:r>
              <a:rPr lang="sv-SE" dirty="0"/>
              <a:t>Högvoltsbatteriet laddas via bilens inbyggda laddare, eller med regenerativ bromsning. Det finns även möjlighet till snabbladdning (DC) på elbilar.</a:t>
            </a:r>
          </a:p>
        </p:txBody>
      </p:sp>
      <p:sp>
        <p:nvSpPr>
          <p:cNvPr id="3" name="Rubrik 2"/>
          <p:cNvSpPr>
            <a:spLocks noGrp="1"/>
          </p:cNvSpPr>
          <p:nvPr>
            <p:ph type="title"/>
          </p:nvPr>
        </p:nvSpPr>
        <p:spPr/>
        <p:txBody>
          <a:bodyPr/>
          <a:lstStyle/>
          <a:p>
            <a:r>
              <a:rPr lang="sv-SE" dirty="0"/>
              <a:t>BEV (</a:t>
            </a:r>
            <a:r>
              <a:rPr lang="sv-SE" dirty="0" err="1"/>
              <a:t>Battery</a:t>
            </a:r>
            <a:r>
              <a:rPr lang="sv-SE" dirty="0"/>
              <a:t> Electric </a:t>
            </a:r>
            <a:r>
              <a:rPr lang="sv-SE" dirty="0" err="1"/>
              <a:t>Vehicle</a:t>
            </a:r>
            <a:r>
              <a:rPr lang="sv-SE" dirty="0"/>
              <a:t>)</a:t>
            </a:r>
          </a:p>
        </p:txBody>
      </p:sp>
      <p:sp>
        <p:nvSpPr>
          <p:cNvPr id="6" name="Text Placeholder 5">
            <a:extLst>
              <a:ext uri="{FF2B5EF4-FFF2-40B4-BE49-F238E27FC236}">
                <a16:creationId xmlns:a16="http://schemas.microsoft.com/office/drawing/2014/main" id="{F400D1C4-8C42-9B4D-9426-EF9139F5057B}"/>
              </a:ext>
            </a:extLst>
          </p:cNvPr>
          <p:cNvSpPr>
            <a:spLocks noGrp="1"/>
          </p:cNvSpPr>
          <p:nvPr>
            <p:ph type="body" sz="quarter" idx="10"/>
          </p:nvPr>
        </p:nvSpPr>
        <p:spPr/>
        <p:txBody>
          <a:bodyPr>
            <a:normAutofit lnSpcReduction="10000"/>
          </a:bodyPr>
          <a:lstStyle/>
          <a:p>
            <a:r>
              <a:rPr lang="en-SE" dirty="0"/>
              <a:t>1 Drivkoncept</a:t>
            </a:r>
          </a:p>
          <a:p>
            <a:endParaRPr lang="en-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173" y="2359636"/>
            <a:ext cx="4993200" cy="2664516"/>
          </a:xfrm>
          <a:prstGeom prst="rect">
            <a:avLst/>
          </a:prstGeom>
        </p:spPr>
      </p:pic>
      <p:sp>
        <p:nvSpPr>
          <p:cNvPr id="5" name="Slide Number Placeholder 4">
            <a:extLst>
              <a:ext uri="{FF2B5EF4-FFF2-40B4-BE49-F238E27FC236}">
                <a16:creationId xmlns:a16="http://schemas.microsoft.com/office/drawing/2014/main" id="{A3B7A5AA-1CB4-6946-92CD-A234310CDB93}"/>
              </a:ext>
            </a:extLst>
          </p:cNvPr>
          <p:cNvSpPr>
            <a:spLocks noGrp="1"/>
          </p:cNvSpPr>
          <p:nvPr>
            <p:ph type="sldNum" sz="quarter" idx="13"/>
          </p:nvPr>
        </p:nvSpPr>
        <p:spPr/>
        <p:txBody>
          <a:bodyPr/>
          <a:lstStyle/>
          <a:p>
            <a:fld id="{5818BEF9-6AEC-154B-B50F-057E6E327BFC}" type="slidenum">
              <a:rPr lang="en-SE" smtClean="0"/>
              <a:t>5</a:t>
            </a:fld>
            <a:endParaRPr lang="en-SE" dirty="0"/>
          </a:p>
        </p:txBody>
      </p:sp>
    </p:spTree>
    <p:extLst>
      <p:ext uri="{BB962C8B-B14F-4D97-AF65-F5344CB8AC3E}">
        <p14:creationId xmlns:p14="http://schemas.microsoft.com/office/powerpoint/2010/main" val="169468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7C462B-EA11-CE44-94F3-52DC151027A5}"/>
              </a:ext>
            </a:extLst>
          </p:cNvPr>
          <p:cNvSpPr>
            <a:spLocks noGrp="1"/>
          </p:cNvSpPr>
          <p:nvPr>
            <p:ph idx="1"/>
          </p:nvPr>
        </p:nvSpPr>
        <p:spPr>
          <a:xfrm>
            <a:off x="392113" y="1275911"/>
            <a:ext cx="3929725" cy="5070914"/>
          </a:xfrm>
        </p:spPr>
        <p:txBody>
          <a:bodyPr>
            <a:normAutofit/>
          </a:bodyPr>
          <a:lstStyle/>
          <a:p>
            <a:r>
              <a:rPr lang="en-GB" b="1" dirty="0" err="1"/>
              <a:t>Kraftelektronik</a:t>
            </a:r>
            <a:r>
              <a:rPr lang="en-GB" b="1" dirty="0"/>
              <a:t> (VW):</a:t>
            </a:r>
          </a:p>
          <a:p>
            <a:pPr marL="285750" indent="-285750">
              <a:buFont typeface="Arial" panose="020B0604020202020204" pitchFamily="34" charset="0"/>
              <a:buChar char="•"/>
            </a:pPr>
            <a:r>
              <a:rPr lang="sv-SE" b="1" dirty="0">
                <a:latin typeface="VWAG TheSans" panose="020B0502050302020203" pitchFamily="34" charset="0"/>
              </a:rPr>
              <a:t>DC/DC</a:t>
            </a:r>
            <a:r>
              <a:rPr lang="sv-SE" dirty="0">
                <a:latin typeface="VWAG TheSans" panose="020B0502050302020203" pitchFamily="34" charset="0"/>
              </a:rPr>
              <a:t> = omvandlar likspänning från HV-batteriet till 12V likspänning  för fordonets elsystem och för laddning av fordonets batteri. </a:t>
            </a:r>
          </a:p>
          <a:p>
            <a:pPr marL="285750" indent="-285750">
              <a:lnSpc>
                <a:spcPct val="100000"/>
              </a:lnSpc>
              <a:spcBef>
                <a:spcPts val="0"/>
              </a:spcBef>
              <a:buFont typeface="Arial" panose="020B0604020202020204" pitchFamily="34" charset="0"/>
              <a:buChar char="•"/>
              <a:defRPr/>
            </a:pPr>
            <a:r>
              <a:rPr lang="sv-SE" dirty="0">
                <a:latin typeface="VWAG TheSans" panose="020B0502050302020203" pitchFamily="34" charset="0"/>
              </a:rPr>
              <a:t>Den eldrivna luftkonditioneringens kompressor är ansluten till högvoltsbatteriet parallellt. </a:t>
            </a:r>
          </a:p>
          <a:p>
            <a:pPr marL="285750" indent="-285750">
              <a:lnSpc>
                <a:spcPct val="100000"/>
              </a:lnSpc>
              <a:spcBef>
                <a:spcPts val="0"/>
              </a:spcBef>
              <a:buFont typeface="Arial" panose="020B0604020202020204" pitchFamily="34" charset="0"/>
              <a:buChar char="•"/>
              <a:defRPr/>
            </a:pPr>
            <a:r>
              <a:rPr lang="sv-SE" b="1" dirty="0">
                <a:latin typeface="VWAG TheSans" panose="020B0502050302020203" pitchFamily="34" charset="0"/>
              </a:rPr>
              <a:t>DC/AC</a:t>
            </a:r>
            <a:r>
              <a:rPr lang="sv-SE" dirty="0">
                <a:latin typeface="VWAG TheSans" panose="020B0502050302020203" pitchFamily="34" charset="0"/>
              </a:rPr>
              <a:t> = omvandlar från likspänning till växelspänning med hjälp av transistorer på faserna U, V, W, för drivning E-maskinen. E-maskinens varvtal regleras av frekvensen och momentet regleras av AC-strömmens styrka.</a:t>
            </a:r>
          </a:p>
          <a:p>
            <a:pPr marL="285750" indent="-285750">
              <a:lnSpc>
                <a:spcPct val="100000"/>
              </a:lnSpc>
              <a:spcBef>
                <a:spcPts val="0"/>
              </a:spcBef>
              <a:buFont typeface="Arial" panose="020B0604020202020204" pitchFamily="34" charset="0"/>
              <a:buChar char="•"/>
              <a:defRPr/>
            </a:pPr>
            <a:r>
              <a:rPr lang="sv-SE" b="1" dirty="0">
                <a:latin typeface="VWAG TheSans" panose="020B0502050302020203" pitchFamily="34" charset="0"/>
              </a:rPr>
              <a:t>AC/DC</a:t>
            </a:r>
            <a:r>
              <a:rPr lang="sv-SE" dirty="0">
                <a:latin typeface="VWAG TheSans" panose="020B0502050302020203" pitchFamily="34" charset="0"/>
              </a:rPr>
              <a:t> = omvandlar från växelspänning till likspänning för laddning av HV-batteriet.</a:t>
            </a:r>
          </a:p>
          <a:p>
            <a:endParaRPr lang="sv-SE" dirty="0"/>
          </a:p>
          <a:p>
            <a:endParaRPr lang="en-SE" dirty="0"/>
          </a:p>
        </p:txBody>
      </p:sp>
      <p:sp>
        <p:nvSpPr>
          <p:cNvPr id="4" name="Title 3">
            <a:extLst>
              <a:ext uri="{FF2B5EF4-FFF2-40B4-BE49-F238E27FC236}">
                <a16:creationId xmlns:a16="http://schemas.microsoft.com/office/drawing/2014/main" id="{C146148E-6506-0F45-AB7B-09B08F5C5324}"/>
              </a:ext>
            </a:extLst>
          </p:cNvPr>
          <p:cNvSpPr>
            <a:spLocks noGrp="1"/>
          </p:cNvSpPr>
          <p:nvPr>
            <p:ph type="title"/>
          </p:nvPr>
        </p:nvSpPr>
        <p:spPr/>
        <p:txBody>
          <a:bodyPr/>
          <a:lstStyle/>
          <a:p>
            <a:r>
              <a:rPr lang="en-SE" dirty="0"/>
              <a:t>Kraftelektronik</a:t>
            </a:r>
          </a:p>
        </p:txBody>
      </p:sp>
      <p:sp>
        <p:nvSpPr>
          <p:cNvPr id="6" name="Text Placeholder 5">
            <a:extLst>
              <a:ext uri="{FF2B5EF4-FFF2-40B4-BE49-F238E27FC236}">
                <a16:creationId xmlns:a16="http://schemas.microsoft.com/office/drawing/2014/main" id="{443A1CE3-51B5-BD4A-B4D7-A48E00A01449}"/>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grpSp>
        <p:nvGrpSpPr>
          <p:cNvPr id="7" name="Group 2">
            <a:extLst>
              <a:ext uri="{FF2B5EF4-FFF2-40B4-BE49-F238E27FC236}">
                <a16:creationId xmlns:a16="http://schemas.microsoft.com/office/drawing/2014/main" id="{1F9D541B-39B2-2E44-9F4A-7DA94AE11EE2}"/>
              </a:ext>
            </a:extLst>
          </p:cNvPr>
          <p:cNvGrpSpPr>
            <a:grpSpLocks/>
          </p:cNvGrpSpPr>
          <p:nvPr/>
        </p:nvGrpSpPr>
        <p:grpSpPr bwMode="auto">
          <a:xfrm>
            <a:off x="4456994" y="1195388"/>
            <a:ext cx="5203115" cy="2993941"/>
            <a:chOff x="225" y="1245"/>
            <a:chExt cx="4336" cy="2495"/>
          </a:xfrm>
        </p:grpSpPr>
        <p:sp>
          <p:nvSpPr>
            <p:cNvPr id="8" name="Line 3">
              <a:extLst>
                <a:ext uri="{FF2B5EF4-FFF2-40B4-BE49-F238E27FC236}">
                  <a16:creationId xmlns:a16="http://schemas.microsoft.com/office/drawing/2014/main" id="{A974A101-5250-074D-B493-743E45194233}"/>
                </a:ext>
              </a:extLst>
            </p:cNvPr>
            <p:cNvSpPr>
              <a:spLocks noChangeShapeType="1"/>
            </p:cNvSpPr>
            <p:nvPr/>
          </p:nvSpPr>
          <p:spPr bwMode="auto">
            <a:xfrm>
              <a:off x="3606" y="2911"/>
              <a:ext cx="29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9" name="Line 4">
              <a:extLst>
                <a:ext uri="{FF2B5EF4-FFF2-40B4-BE49-F238E27FC236}">
                  <a16:creationId xmlns:a16="http://schemas.microsoft.com/office/drawing/2014/main" id="{217CA002-1497-8743-AA1A-F8ABC89CF2E3}"/>
                </a:ext>
              </a:extLst>
            </p:cNvPr>
            <p:cNvSpPr>
              <a:spLocks noChangeShapeType="1"/>
            </p:cNvSpPr>
            <p:nvPr/>
          </p:nvSpPr>
          <p:spPr bwMode="auto">
            <a:xfrm>
              <a:off x="3628" y="3096"/>
              <a:ext cx="29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10" name="Line 5">
              <a:extLst>
                <a:ext uri="{FF2B5EF4-FFF2-40B4-BE49-F238E27FC236}">
                  <a16:creationId xmlns:a16="http://schemas.microsoft.com/office/drawing/2014/main" id="{D3525B73-592E-C94A-BEE7-051393E1BF15}"/>
                </a:ext>
              </a:extLst>
            </p:cNvPr>
            <p:cNvSpPr>
              <a:spLocks noChangeShapeType="1"/>
            </p:cNvSpPr>
            <p:nvPr/>
          </p:nvSpPr>
          <p:spPr bwMode="auto">
            <a:xfrm>
              <a:off x="3606" y="3274"/>
              <a:ext cx="29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11" name="Oval 6">
              <a:extLst>
                <a:ext uri="{FF2B5EF4-FFF2-40B4-BE49-F238E27FC236}">
                  <a16:creationId xmlns:a16="http://schemas.microsoft.com/office/drawing/2014/main" id="{19F6F6E2-E941-A040-822B-C12040302799}"/>
                </a:ext>
              </a:extLst>
            </p:cNvPr>
            <p:cNvSpPr>
              <a:spLocks noChangeArrowheads="1"/>
            </p:cNvSpPr>
            <p:nvPr/>
          </p:nvSpPr>
          <p:spPr bwMode="auto">
            <a:xfrm>
              <a:off x="3790" y="2709"/>
              <a:ext cx="771" cy="771"/>
            </a:xfrm>
            <a:prstGeom prst="ellipse">
              <a:avLst/>
            </a:prstGeom>
            <a:solidFill>
              <a:srgbClr val="DCDCDC"/>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12" name="Rectangle 7">
              <a:extLst>
                <a:ext uri="{FF2B5EF4-FFF2-40B4-BE49-F238E27FC236}">
                  <a16:creationId xmlns:a16="http://schemas.microsoft.com/office/drawing/2014/main" id="{3570FBEF-12AD-4E4E-B308-13AD95F4F776}"/>
                </a:ext>
              </a:extLst>
            </p:cNvPr>
            <p:cNvSpPr>
              <a:spLocks noChangeArrowheads="1"/>
            </p:cNvSpPr>
            <p:nvPr/>
          </p:nvSpPr>
          <p:spPr bwMode="auto">
            <a:xfrm>
              <a:off x="4025" y="3261"/>
              <a:ext cx="136" cy="46"/>
            </a:xfrm>
            <a:prstGeom prst="rect">
              <a:avLst/>
            </a:prstGeom>
            <a:solidFill>
              <a:srgbClr val="E6111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nchor="ctr">
              <a:spAutoFit/>
            </a:bodyPr>
            <a:lstStyle/>
            <a:p>
              <a:endParaRPr lang="de-DE" dirty="0"/>
            </a:p>
          </p:txBody>
        </p:sp>
        <p:sp>
          <p:nvSpPr>
            <p:cNvPr id="13" name="Rectangle 8">
              <a:extLst>
                <a:ext uri="{FF2B5EF4-FFF2-40B4-BE49-F238E27FC236}">
                  <a16:creationId xmlns:a16="http://schemas.microsoft.com/office/drawing/2014/main" id="{D1AC9853-16CB-344F-943E-496F0CA9D6BB}"/>
                </a:ext>
              </a:extLst>
            </p:cNvPr>
            <p:cNvSpPr>
              <a:spLocks noChangeArrowheads="1"/>
            </p:cNvSpPr>
            <p:nvPr/>
          </p:nvSpPr>
          <p:spPr bwMode="auto">
            <a:xfrm>
              <a:off x="4162" y="3262"/>
              <a:ext cx="136" cy="46"/>
            </a:xfrm>
            <a:prstGeom prst="rect">
              <a:avLst/>
            </a:prstGeom>
            <a:solidFill>
              <a:srgbClr val="61B014"/>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nchor="ctr">
              <a:spAutoFit/>
            </a:bodyPr>
            <a:lstStyle/>
            <a:p>
              <a:endParaRPr lang="de-DE" dirty="0"/>
            </a:p>
          </p:txBody>
        </p:sp>
        <p:sp>
          <p:nvSpPr>
            <p:cNvPr id="14" name="Rectangle 9">
              <a:extLst>
                <a:ext uri="{FF2B5EF4-FFF2-40B4-BE49-F238E27FC236}">
                  <a16:creationId xmlns:a16="http://schemas.microsoft.com/office/drawing/2014/main" id="{771C976B-C7F9-7A4A-A75E-CC444F4BFC30}"/>
                </a:ext>
              </a:extLst>
            </p:cNvPr>
            <p:cNvSpPr>
              <a:spLocks noChangeArrowheads="1"/>
            </p:cNvSpPr>
            <p:nvPr/>
          </p:nvSpPr>
          <p:spPr bwMode="auto">
            <a:xfrm>
              <a:off x="225" y="1627"/>
              <a:ext cx="1089" cy="410"/>
            </a:xfrm>
            <a:prstGeom prst="rect">
              <a:avLst/>
            </a:prstGeom>
            <a:solidFill>
              <a:srgbClr val="DCDCD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pic>
          <p:nvPicPr>
            <p:cNvPr id="15" name="Picture 10">
              <a:extLst>
                <a:ext uri="{FF2B5EF4-FFF2-40B4-BE49-F238E27FC236}">
                  <a16:creationId xmlns:a16="http://schemas.microsoft.com/office/drawing/2014/main" id="{6E67E3E8-C8C2-784D-B962-83C1B38D68D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 y="1671"/>
              <a:ext cx="300" cy="301"/>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11">
              <a:extLst>
                <a:ext uri="{FF2B5EF4-FFF2-40B4-BE49-F238E27FC236}">
                  <a16:creationId xmlns:a16="http://schemas.microsoft.com/office/drawing/2014/main" id="{F5BD4039-230F-D14E-976D-A50576DE541C}"/>
                </a:ext>
              </a:extLst>
            </p:cNvPr>
            <p:cNvSpPr txBox="1">
              <a:spLocks noChangeArrowheads="1"/>
            </p:cNvSpPr>
            <p:nvPr/>
          </p:nvSpPr>
          <p:spPr bwMode="auto">
            <a:xfrm>
              <a:off x="1066" y="1604"/>
              <a:ext cx="136" cy="212"/>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eaLnBrk="1" hangingPunct="1"/>
              <a:r>
                <a:rPr lang="de-DE" sz="1600" dirty="0"/>
                <a:t>+</a:t>
              </a:r>
            </a:p>
          </p:txBody>
        </p:sp>
        <p:sp>
          <p:nvSpPr>
            <p:cNvPr id="17" name="Text Box 12">
              <a:extLst>
                <a:ext uri="{FF2B5EF4-FFF2-40B4-BE49-F238E27FC236}">
                  <a16:creationId xmlns:a16="http://schemas.microsoft.com/office/drawing/2014/main" id="{393A6C1C-AE39-D846-88DB-F4A39F7B7C94}"/>
                </a:ext>
              </a:extLst>
            </p:cNvPr>
            <p:cNvSpPr txBox="1">
              <a:spLocks noChangeArrowheads="1"/>
            </p:cNvSpPr>
            <p:nvPr/>
          </p:nvSpPr>
          <p:spPr bwMode="auto">
            <a:xfrm>
              <a:off x="1067" y="1790"/>
              <a:ext cx="136" cy="212"/>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eaLnBrk="1" hangingPunct="1"/>
              <a:r>
                <a:rPr lang="de-DE" sz="1600" dirty="0"/>
                <a:t>-</a:t>
              </a:r>
            </a:p>
          </p:txBody>
        </p:sp>
        <p:sp>
          <p:nvSpPr>
            <p:cNvPr id="18" name="Rectangle 13">
              <a:extLst>
                <a:ext uri="{FF2B5EF4-FFF2-40B4-BE49-F238E27FC236}">
                  <a16:creationId xmlns:a16="http://schemas.microsoft.com/office/drawing/2014/main" id="{91830612-9356-5549-AE18-7B04306457D1}"/>
                </a:ext>
              </a:extLst>
            </p:cNvPr>
            <p:cNvSpPr>
              <a:spLocks noChangeArrowheads="1"/>
            </p:cNvSpPr>
            <p:nvPr/>
          </p:nvSpPr>
          <p:spPr bwMode="auto">
            <a:xfrm>
              <a:off x="1590" y="1245"/>
              <a:ext cx="1630" cy="2495"/>
            </a:xfrm>
            <a:prstGeom prst="rect">
              <a:avLst/>
            </a:prstGeom>
            <a:solidFill>
              <a:srgbClr val="DCDCD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19" name="Rectangle 14">
              <a:extLst>
                <a:ext uri="{FF2B5EF4-FFF2-40B4-BE49-F238E27FC236}">
                  <a16:creationId xmlns:a16="http://schemas.microsoft.com/office/drawing/2014/main" id="{E88BE8B6-24CB-2D46-8E3C-6D52914BCB6B}"/>
                </a:ext>
              </a:extLst>
            </p:cNvPr>
            <p:cNvSpPr>
              <a:spLocks noChangeArrowheads="1"/>
            </p:cNvSpPr>
            <p:nvPr/>
          </p:nvSpPr>
          <p:spPr bwMode="auto">
            <a:xfrm>
              <a:off x="3522" y="1629"/>
              <a:ext cx="612" cy="410"/>
            </a:xfrm>
            <a:prstGeom prst="rect">
              <a:avLst/>
            </a:prstGeom>
            <a:solidFill>
              <a:srgbClr val="DCDCD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20" name="Text Box 15">
              <a:extLst>
                <a:ext uri="{FF2B5EF4-FFF2-40B4-BE49-F238E27FC236}">
                  <a16:creationId xmlns:a16="http://schemas.microsoft.com/office/drawing/2014/main" id="{E580E50F-2C9D-2149-9117-93BB88F4E222}"/>
                </a:ext>
              </a:extLst>
            </p:cNvPr>
            <p:cNvSpPr txBox="1">
              <a:spLocks noChangeArrowheads="1"/>
            </p:cNvSpPr>
            <p:nvPr/>
          </p:nvSpPr>
          <p:spPr bwMode="auto">
            <a:xfrm>
              <a:off x="3681" y="1606"/>
              <a:ext cx="136" cy="212"/>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eaLnBrk="1" hangingPunct="1"/>
              <a:r>
                <a:rPr lang="de-DE" sz="1600" dirty="0"/>
                <a:t>+</a:t>
              </a:r>
            </a:p>
          </p:txBody>
        </p:sp>
        <p:sp>
          <p:nvSpPr>
            <p:cNvPr id="21" name="Text Box 16">
              <a:extLst>
                <a:ext uri="{FF2B5EF4-FFF2-40B4-BE49-F238E27FC236}">
                  <a16:creationId xmlns:a16="http://schemas.microsoft.com/office/drawing/2014/main" id="{75045910-BB92-0640-B450-23646894E3CE}"/>
                </a:ext>
              </a:extLst>
            </p:cNvPr>
            <p:cNvSpPr txBox="1">
              <a:spLocks noChangeArrowheads="1"/>
            </p:cNvSpPr>
            <p:nvPr/>
          </p:nvSpPr>
          <p:spPr bwMode="auto">
            <a:xfrm>
              <a:off x="3684" y="1788"/>
              <a:ext cx="136" cy="212"/>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eaLnBrk="1" hangingPunct="1"/>
              <a:r>
                <a:rPr lang="de-DE" sz="1600" dirty="0"/>
                <a:t>-</a:t>
              </a:r>
            </a:p>
          </p:txBody>
        </p:sp>
        <p:sp>
          <p:nvSpPr>
            <p:cNvPr id="22" name="Line 17">
              <a:extLst>
                <a:ext uri="{FF2B5EF4-FFF2-40B4-BE49-F238E27FC236}">
                  <a16:creationId xmlns:a16="http://schemas.microsoft.com/office/drawing/2014/main" id="{4D7A2FEC-BA5C-634C-BA5A-6E7CB74BD60F}"/>
                </a:ext>
              </a:extLst>
            </p:cNvPr>
            <p:cNvSpPr>
              <a:spLocks noChangeShapeType="1"/>
            </p:cNvSpPr>
            <p:nvPr/>
          </p:nvSpPr>
          <p:spPr bwMode="auto">
            <a:xfrm flipV="1">
              <a:off x="3619" y="1449"/>
              <a:ext cx="0" cy="272"/>
            </a:xfrm>
            <a:prstGeom prst="line">
              <a:avLst/>
            </a:prstGeom>
            <a:noFill/>
            <a:ln w="38100">
              <a:solidFill>
                <a:srgbClr val="E6111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23" name="Line 18">
              <a:extLst>
                <a:ext uri="{FF2B5EF4-FFF2-40B4-BE49-F238E27FC236}">
                  <a16:creationId xmlns:a16="http://schemas.microsoft.com/office/drawing/2014/main" id="{33D3A2D6-7282-A94B-A8EA-4BC13E1D7A22}"/>
                </a:ext>
              </a:extLst>
            </p:cNvPr>
            <p:cNvSpPr>
              <a:spLocks noChangeShapeType="1"/>
            </p:cNvSpPr>
            <p:nvPr/>
          </p:nvSpPr>
          <p:spPr bwMode="auto">
            <a:xfrm>
              <a:off x="3608" y="1449"/>
              <a:ext cx="272" cy="0"/>
            </a:xfrm>
            <a:prstGeom prst="line">
              <a:avLst/>
            </a:prstGeom>
            <a:noFill/>
            <a:ln w="38100">
              <a:solidFill>
                <a:srgbClr val="E6111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24" name="Rectangle 19">
              <a:extLst>
                <a:ext uri="{FF2B5EF4-FFF2-40B4-BE49-F238E27FC236}">
                  <a16:creationId xmlns:a16="http://schemas.microsoft.com/office/drawing/2014/main" id="{57B535C0-3C32-BF46-B200-C243A2E8170C}"/>
                </a:ext>
              </a:extLst>
            </p:cNvPr>
            <p:cNvSpPr>
              <a:spLocks noChangeArrowheads="1"/>
            </p:cNvSpPr>
            <p:nvPr/>
          </p:nvSpPr>
          <p:spPr bwMode="auto">
            <a:xfrm>
              <a:off x="2064" y="1617"/>
              <a:ext cx="855" cy="431"/>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25" name="Oval 20">
              <a:extLst>
                <a:ext uri="{FF2B5EF4-FFF2-40B4-BE49-F238E27FC236}">
                  <a16:creationId xmlns:a16="http://schemas.microsoft.com/office/drawing/2014/main" id="{6DCB7533-56B5-2C41-A0E1-E3B02D307521}"/>
                </a:ext>
              </a:extLst>
            </p:cNvPr>
            <p:cNvSpPr>
              <a:spLocks noChangeArrowheads="1"/>
            </p:cNvSpPr>
            <p:nvPr/>
          </p:nvSpPr>
          <p:spPr bwMode="auto">
            <a:xfrm>
              <a:off x="2109" y="1674"/>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26" name="Line 21">
              <a:extLst>
                <a:ext uri="{FF2B5EF4-FFF2-40B4-BE49-F238E27FC236}">
                  <a16:creationId xmlns:a16="http://schemas.microsoft.com/office/drawing/2014/main" id="{7FC3B841-E1B3-574D-BEC7-E9051383E018}"/>
                </a:ext>
              </a:extLst>
            </p:cNvPr>
            <p:cNvSpPr>
              <a:spLocks noChangeShapeType="1"/>
            </p:cNvSpPr>
            <p:nvPr/>
          </p:nvSpPr>
          <p:spPr bwMode="auto">
            <a:xfrm>
              <a:off x="2835" y="1711"/>
              <a:ext cx="793" cy="0"/>
            </a:xfrm>
            <a:prstGeom prst="line">
              <a:avLst/>
            </a:prstGeom>
            <a:noFill/>
            <a:ln w="38100">
              <a:solidFill>
                <a:srgbClr val="E6111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27" name="Oval 22">
              <a:extLst>
                <a:ext uri="{FF2B5EF4-FFF2-40B4-BE49-F238E27FC236}">
                  <a16:creationId xmlns:a16="http://schemas.microsoft.com/office/drawing/2014/main" id="{6CF20AA2-2DCF-C344-AB18-C74635C750B7}"/>
                </a:ext>
              </a:extLst>
            </p:cNvPr>
            <p:cNvSpPr>
              <a:spLocks noChangeArrowheads="1"/>
            </p:cNvSpPr>
            <p:nvPr/>
          </p:nvSpPr>
          <p:spPr bwMode="auto">
            <a:xfrm>
              <a:off x="3585" y="1674"/>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28" name="Oval 23">
              <a:extLst>
                <a:ext uri="{FF2B5EF4-FFF2-40B4-BE49-F238E27FC236}">
                  <a16:creationId xmlns:a16="http://schemas.microsoft.com/office/drawing/2014/main" id="{D00E715C-B686-CB46-9EF1-07BB53794C32}"/>
                </a:ext>
              </a:extLst>
            </p:cNvPr>
            <p:cNvSpPr>
              <a:spLocks noChangeArrowheads="1"/>
            </p:cNvSpPr>
            <p:nvPr/>
          </p:nvSpPr>
          <p:spPr bwMode="auto">
            <a:xfrm>
              <a:off x="2800" y="1674"/>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29" name="Line 24">
              <a:extLst>
                <a:ext uri="{FF2B5EF4-FFF2-40B4-BE49-F238E27FC236}">
                  <a16:creationId xmlns:a16="http://schemas.microsoft.com/office/drawing/2014/main" id="{72DFE473-02C8-514D-97AD-931CD0D7F4F3}"/>
                </a:ext>
              </a:extLst>
            </p:cNvPr>
            <p:cNvSpPr>
              <a:spLocks noChangeShapeType="1"/>
            </p:cNvSpPr>
            <p:nvPr/>
          </p:nvSpPr>
          <p:spPr bwMode="auto">
            <a:xfrm>
              <a:off x="2835" y="1958"/>
              <a:ext cx="79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30" name="Oval 25">
              <a:extLst>
                <a:ext uri="{FF2B5EF4-FFF2-40B4-BE49-F238E27FC236}">
                  <a16:creationId xmlns:a16="http://schemas.microsoft.com/office/drawing/2014/main" id="{DAC6C7C7-7870-8B4D-ABBA-8926A81C1EED}"/>
                </a:ext>
              </a:extLst>
            </p:cNvPr>
            <p:cNvSpPr>
              <a:spLocks noChangeArrowheads="1"/>
            </p:cNvSpPr>
            <p:nvPr/>
          </p:nvSpPr>
          <p:spPr bwMode="auto">
            <a:xfrm>
              <a:off x="3587" y="1925"/>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31" name="Oval 26">
              <a:extLst>
                <a:ext uri="{FF2B5EF4-FFF2-40B4-BE49-F238E27FC236}">
                  <a16:creationId xmlns:a16="http://schemas.microsoft.com/office/drawing/2014/main" id="{17DD491A-DFAA-3D4F-9D43-FC5AA8EFE9BD}"/>
                </a:ext>
              </a:extLst>
            </p:cNvPr>
            <p:cNvSpPr>
              <a:spLocks noChangeArrowheads="1"/>
            </p:cNvSpPr>
            <p:nvPr/>
          </p:nvSpPr>
          <p:spPr bwMode="auto">
            <a:xfrm>
              <a:off x="2802" y="1925"/>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32" name="Oval 27">
              <a:extLst>
                <a:ext uri="{FF2B5EF4-FFF2-40B4-BE49-F238E27FC236}">
                  <a16:creationId xmlns:a16="http://schemas.microsoft.com/office/drawing/2014/main" id="{3EB1773F-59C0-384B-9A98-321267400094}"/>
                </a:ext>
              </a:extLst>
            </p:cNvPr>
            <p:cNvSpPr>
              <a:spLocks noChangeArrowheads="1"/>
            </p:cNvSpPr>
            <p:nvPr/>
          </p:nvSpPr>
          <p:spPr bwMode="auto">
            <a:xfrm>
              <a:off x="3096" y="1927"/>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33" name="Oval 28">
              <a:extLst>
                <a:ext uri="{FF2B5EF4-FFF2-40B4-BE49-F238E27FC236}">
                  <a16:creationId xmlns:a16="http://schemas.microsoft.com/office/drawing/2014/main" id="{13D502DF-CBB7-7746-A91D-174ECE04B2B6}"/>
                </a:ext>
              </a:extLst>
            </p:cNvPr>
            <p:cNvSpPr>
              <a:spLocks noChangeArrowheads="1"/>
            </p:cNvSpPr>
            <p:nvPr/>
          </p:nvSpPr>
          <p:spPr bwMode="auto">
            <a:xfrm>
              <a:off x="3096" y="1676"/>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34" name="Line 29">
              <a:extLst>
                <a:ext uri="{FF2B5EF4-FFF2-40B4-BE49-F238E27FC236}">
                  <a16:creationId xmlns:a16="http://schemas.microsoft.com/office/drawing/2014/main" id="{8F7B185D-5E32-FB42-A602-697B5D2E1676}"/>
                </a:ext>
              </a:extLst>
            </p:cNvPr>
            <p:cNvSpPr>
              <a:spLocks noChangeShapeType="1"/>
            </p:cNvSpPr>
            <p:nvPr/>
          </p:nvSpPr>
          <p:spPr bwMode="auto">
            <a:xfrm>
              <a:off x="1202" y="1709"/>
              <a:ext cx="499"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35" name="Oval 30">
              <a:extLst>
                <a:ext uri="{FF2B5EF4-FFF2-40B4-BE49-F238E27FC236}">
                  <a16:creationId xmlns:a16="http://schemas.microsoft.com/office/drawing/2014/main" id="{A84E0498-C152-E94D-ADBC-495A26C8A0A3}"/>
                </a:ext>
              </a:extLst>
            </p:cNvPr>
            <p:cNvSpPr>
              <a:spLocks noChangeArrowheads="1"/>
            </p:cNvSpPr>
            <p:nvPr/>
          </p:nvSpPr>
          <p:spPr bwMode="auto">
            <a:xfrm>
              <a:off x="1183" y="1673"/>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36" name="Line 31">
              <a:extLst>
                <a:ext uri="{FF2B5EF4-FFF2-40B4-BE49-F238E27FC236}">
                  <a16:creationId xmlns:a16="http://schemas.microsoft.com/office/drawing/2014/main" id="{3F826CFD-5ABD-CB48-8180-24100EC902F9}"/>
                </a:ext>
              </a:extLst>
            </p:cNvPr>
            <p:cNvSpPr>
              <a:spLocks noChangeShapeType="1"/>
            </p:cNvSpPr>
            <p:nvPr/>
          </p:nvSpPr>
          <p:spPr bwMode="auto">
            <a:xfrm>
              <a:off x="1199" y="1958"/>
              <a:ext cx="499"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37" name="Oval 32">
              <a:extLst>
                <a:ext uri="{FF2B5EF4-FFF2-40B4-BE49-F238E27FC236}">
                  <a16:creationId xmlns:a16="http://schemas.microsoft.com/office/drawing/2014/main" id="{DFC4EF82-6943-C140-A98B-7A3E1E3A843C}"/>
                </a:ext>
              </a:extLst>
            </p:cNvPr>
            <p:cNvSpPr>
              <a:spLocks noChangeArrowheads="1"/>
            </p:cNvSpPr>
            <p:nvPr/>
          </p:nvSpPr>
          <p:spPr bwMode="auto">
            <a:xfrm>
              <a:off x="1185" y="1924"/>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38" name="Line 33">
              <a:extLst>
                <a:ext uri="{FF2B5EF4-FFF2-40B4-BE49-F238E27FC236}">
                  <a16:creationId xmlns:a16="http://schemas.microsoft.com/office/drawing/2014/main" id="{387570CB-AEDB-8A49-BC4C-B51A000B89B1}"/>
                </a:ext>
              </a:extLst>
            </p:cNvPr>
            <p:cNvSpPr>
              <a:spLocks noChangeShapeType="1"/>
            </p:cNvSpPr>
            <p:nvPr/>
          </p:nvSpPr>
          <p:spPr bwMode="auto">
            <a:xfrm>
              <a:off x="1666" y="1956"/>
              <a:ext cx="49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39" name="Oval 34">
              <a:extLst>
                <a:ext uri="{FF2B5EF4-FFF2-40B4-BE49-F238E27FC236}">
                  <a16:creationId xmlns:a16="http://schemas.microsoft.com/office/drawing/2014/main" id="{1A5CA3B3-274E-3448-A781-E9B99B36856C}"/>
                </a:ext>
              </a:extLst>
            </p:cNvPr>
            <p:cNvSpPr>
              <a:spLocks noChangeArrowheads="1"/>
            </p:cNvSpPr>
            <p:nvPr/>
          </p:nvSpPr>
          <p:spPr bwMode="auto">
            <a:xfrm>
              <a:off x="2109" y="1921"/>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40" name="Oval 35">
              <a:extLst>
                <a:ext uri="{FF2B5EF4-FFF2-40B4-BE49-F238E27FC236}">
                  <a16:creationId xmlns:a16="http://schemas.microsoft.com/office/drawing/2014/main" id="{D3E21B56-9285-9B44-A513-32A215AA2394}"/>
                </a:ext>
              </a:extLst>
            </p:cNvPr>
            <p:cNvSpPr>
              <a:spLocks noChangeArrowheads="1"/>
            </p:cNvSpPr>
            <p:nvPr/>
          </p:nvSpPr>
          <p:spPr bwMode="auto">
            <a:xfrm>
              <a:off x="1648" y="1924"/>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41" name="Line 36">
              <a:extLst>
                <a:ext uri="{FF2B5EF4-FFF2-40B4-BE49-F238E27FC236}">
                  <a16:creationId xmlns:a16="http://schemas.microsoft.com/office/drawing/2014/main" id="{540913DD-C02C-134B-81B2-78A39C7C2DF3}"/>
                </a:ext>
              </a:extLst>
            </p:cNvPr>
            <p:cNvSpPr>
              <a:spLocks noChangeShapeType="1"/>
            </p:cNvSpPr>
            <p:nvPr/>
          </p:nvSpPr>
          <p:spPr bwMode="auto">
            <a:xfrm>
              <a:off x="1655" y="1706"/>
              <a:ext cx="49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42" name="Oval 37">
              <a:extLst>
                <a:ext uri="{FF2B5EF4-FFF2-40B4-BE49-F238E27FC236}">
                  <a16:creationId xmlns:a16="http://schemas.microsoft.com/office/drawing/2014/main" id="{5A970D1C-35A2-B542-ADC3-200F097838EC}"/>
                </a:ext>
              </a:extLst>
            </p:cNvPr>
            <p:cNvSpPr>
              <a:spLocks noChangeArrowheads="1"/>
            </p:cNvSpPr>
            <p:nvPr/>
          </p:nvSpPr>
          <p:spPr bwMode="auto">
            <a:xfrm>
              <a:off x="1648" y="1673"/>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pic>
          <p:nvPicPr>
            <p:cNvPr id="43" name="Picture 38">
              <a:extLst>
                <a:ext uri="{FF2B5EF4-FFF2-40B4-BE49-F238E27FC236}">
                  <a16:creationId xmlns:a16="http://schemas.microsoft.com/office/drawing/2014/main" id="{2EC78796-C367-A44A-82C5-8DBBC6FFDE68}"/>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9" y="1281"/>
              <a:ext cx="300" cy="301"/>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Oval 39">
              <a:extLst>
                <a:ext uri="{FF2B5EF4-FFF2-40B4-BE49-F238E27FC236}">
                  <a16:creationId xmlns:a16="http://schemas.microsoft.com/office/drawing/2014/main" id="{5AE51481-A4ED-C746-A192-A0E00206485C}"/>
                </a:ext>
              </a:extLst>
            </p:cNvPr>
            <p:cNvSpPr>
              <a:spLocks noChangeArrowheads="1"/>
            </p:cNvSpPr>
            <p:nvPr/>
          </p:nvSpPr>
          <p:spPr bwMode="auto">
            <a:xfrm>
              <a:off x="1785" y="1668"/>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45" name="Oval 40">
              <a:extLst>
                <a:ext uri="{FF2B5EF4-FFF2-40B4-BE49-F238E27FC236}">
                  <a16:creationId xmlns:a16="http://schemas.microsoft.com/office/drawing/2014/main" id="{F7AF07A7-17CA-2642-BEC9-FAE26B62B817}"/>
                </a:ext>
              </a:extLst>
            </p:cNvPr>
            <p:cNvSpPr>
              <a:spLocks noChangeArrowheads="1"/>
            </p:cNvSpPr>
            <p:nvPr/>
          </p:nvSpPr>
          <p:spPr bwMode="auto">
            <a:xfrm>
              <a:off x="1926" y="1918"/>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46" name="Rectangle 41">
              <a:extLst>
                <a:ext uri="{FF2B5EF4-FFF2-40B4-BE49-F238E27FC236}">
                  <a16:creationId xmlns:a16="http://schemas.microsoft.com/office/drawing/2014/main" id="{08DDD781-F77A-1749-9469-9AAA1F406D1D}"/>
                </a:ext>
              </a:extLst>
            </p:cNvPr>
            <p:cNvSpPr>
              <a:spLocks noChangeArrowheads="1"/>
            </p:cNvSpPr>
            <p:nvPr/>
          </p:nvSpPr>
          <p:spPr bwMode="auto">
            <a:xfrm>
              <a:off x="2330" y="2397"/>
              <a:ext cx="317" cy="126"/>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47" name="Line 42">
              <a:extLst>
                <a:ext uri="{FF2B5EF4-FFF2-40B4-BE49-F238E27FC236}">
                  <a16:creationId xmlns:a16="http://schemas.microsoft.com/office/drawing/2014/main" id="{665D6468-8D17-8646-815A-E88A22872BCC}"/>
                </a:ext>
              </a:extLst>
            </p:cNvPr>
            <p:cNvSpPr>
              <a:spLocks noChangeShapeType="1"/>
            </p:cNvSpPr>
            <p:nvPr/>
          </p:nvSpPr>
          <p:spPr bwMode="auto">
            <a:xfrm>
              <a:off x="1960" y="2212"/>
              <a:ext cx="117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48" name="Oval 43">
              <a:extLst>
                <a:ext uri="{FF2B5EF4-FFF2-40B4-BE49-F238E27FC236}">
                  <a16:creationId xmlns:a16="http://schemas.microsoft.com/office/drawing/2014/main" id="{9CD514A9-D250-764E-B946-88516FFF9F5C}"/>
                </a:ext>
              </a:extLst>
            </p:cNvPr>
            <p:cNvSpPr>
              <a:spLocks noChangeArrowheads="1"/>
            </p:cNvSpPr>
            <p:nvPr/>
          </p:nvSpPr>
          <p:spPr bwMode="auto">
            <a:xfrm>
              <a:off x="2215" y="2427"/>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49" name="Oval 44">
              <a:extLst>
                <a:ext uri="{FF2B5EF4-FFF2-40B4-BE49-F238E27FC236}">
                  <a16:creationId xmlns:a16="http://schemas.microsoft.com/office/drawing/2014/main" id="{7FCE8AFD-C5DC-D749-B810-49CCFF2D9C6F}"/>
                </a:ext>
              </a:extLst>
            </p:cNvPr>
            <p:cNvSpPr>
              <a:spLocks noChangeArrowheads="1"/>
            </p:cNvSpPr>
            <p:nvPr/>
          </p:nvSpPr>
          <p:spPr bwMode="auto">
            <a:xfrm>
              <a:off x="2690" y="2424"/>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50" name="Line 45">
              <a:extLst>
                <a:ext uri="{FF2B5EF4-FFF2-40B4-BE49-F238E27FC236}">
                  <a16:creationId xmlns:a16="http://schemas.microsoft.com/office/drawing/2014/main" id="{3F1343AE-F073-5B49-A5A2-A8D2DE9E7C78}"/>
                </a:ext>
              </a:extLst>
            </p:cNvPr>
            <p:cNvSpPr>
              <a:spLocks noChangeShapeType="1"/>
            </p:cNvSpPr>
            <p:nvPr/>
          </p:nvSpPr>
          <p:spPr bwMode="auto">
            <a:xfrm flipH="1">
              <a:off x="1814" y="2459"/>
              <a:ext cx="131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51" name="Rectangle 46">
              <a:extLst>
                <a:ext uri="{FF2B5EF4-FFF2-40B4-BE49-F238E27FC236}">
                  <a16:creationId xmlns:a16="http://schemas.microsoft.com/office/drawing/2014/main" id="{74301601-4E31-3B49-95D8-A91685522A51}"/>
                </a:ext>
              </a:extLst>
            </p:cNvPr>
            <p:cNvSpPr>
              <a:spLocks noChangeArrowheads="1"/>
            </p:cNvSpPr>
            <p:nvPr/>
          </p:nvSpPr>
          <p:spPr bwMode="auto">
            <a:xfrm>
              <a:off x="3515" y="2129"/>
              <a:ext cx="612" cy="410"/>
            </a:xfrm>
            <a:prstGeom prst="rect">
              <a:avLst/>
            </a:prstGeom>
            <a:solidFill>
              <a:srgbClr val="DCDCD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52" name="Line 47">
              <a:extLst>
                <a:ext uri="{FF2B5EF4-FFF2-40B4-BE49-F238E27FC236}">
                  <a16:creationId xmlns:a16="http://schemas.microsoft.com/office/drawing/2014/main" id="{6ADC6057-37EE-BF44-BB46-9384312AF3EF}"/>
                </a:ext>
              </a:extLst>
            </p:cNvPr>
            <p:cNvSpPr>
              <a:spLocks noChangeShapeType="1"/>
            </p:cNvSpPr>
            <p:nvPr/>
          </p:nvSpPr>
          <p:spPr bwMode="auto">
            <a:xfrm>
              <a:off x="3129" y="2207"/>
              <a:ext cx="499"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53" name="Line 48">
              <a:extLst>
                <a:ext uri="{FF2B5EF4-FFF2-40B4-BE49-F238E27FC236}">
                  <a16:creationId xmlns:a16="http://schemas.microsoft.com/office/drawing/2014/main" id="{22F9664D-A1D5-7648-8236-A3BE87003113}"/>
                </a:ext>
              </a:extLst>
            </p:cNvPr>
            <p:cNvSpPr>
              <a:spLocks noChangeShapeType="1"/>
            </p:cNvSpPr>
            <p:nvPr/>
          </p:nvSpPr>
          <p:spPr bwMode="auto">
            <a:xfrm>
              <a:off x="3127" y="2460"/>
              <a:ext cx="499"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54" name="Oval 49">
              <a:extLst>
                <a:ext uri="{FF2B5EF4-FFF2-40B4-BE49-F238E27FC236}">
                  <a16:creationId xmlns:a16="http://schemas.microsoft.com/office/drawing/2014/main" id="{58483C0A-292E-EE41-A45C-83DAB06ADCB7}"/>
                </a:ext>
              </a:extLst>
            </p:cNvPr>
            <p:cNvSpPr>
              <a:spLocks noChangeArrowheads="1"/>
            </p:cNvSpPr>
            <p:nvPr/>
          </p:nvSpPr>
          <p:spPr bwMode="auto">
            <a:xfrm>
              <a:off x="3097" y="2426"/>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55" name="Oval 50">
              <a:extLst>
                <a:ext uri="{FF2B5EF4-FFF2-40B4-BE49-F238E27FC236}">
                  <a16:creationId xmlns:a16="http://schemas.microsoft.com/office/drawing/2014/main" id="{78513501-C398-AC45-ADFD-5013A04B8BF1}"/>
                </a:ext>
              </a:extLst>
            </p:cNvPr>
            <p:cNvSpPr>
              <a:spLocks noChangeArrowheads="1"/>
            </p:cNvSpPr>
            <p:nvPr/>
          </p:nvSpPr>
          <p:spPr bwMode="auto">
            <a:xfrm>
              <a:off x="3097" y="2175"/>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56" name="Oval 51">
              <a:extLst>
                <a:ext uri="{FF2B5EF4-FFF2-40B4-BE49-F238E27FC236}">
                  <a16:creationId xmlns:a16="http://schemas.microsoft.com/office/drawing/2014/main" id="{C589D388-BCF7-794E-91A3-64E98D0CC14F}"/>
                </a:ext>
              </a:extLst>
            </p:cNvPr>
            <p:cNvSpPr>
              <a:spLocks noChangeArrowheads="1"/>
            </p:cNvSpPr>
            <p:nvPr/>
          </p:nvSpPr>
          <p:spPr bwMode="auto">
            <a:xfrm>
              <a:off x="3588" y="2171"/>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57" name="Oval 52">
              <a:extLst>
                <a:ext uri="{FF2B5EF4-FFF2-40B4-BE49-F238E27FC236}">
                  <a16:creationId xmlns:a16="http://schemas.microsoft.com/office/drawing/2014/main" id="{99BC161F-044A-7B49-A89B-53A72457B587}"/>
                </a:ext>
              </a:extLst>
            </p:cNvPr>
            <p:cNvSpPr>
              <a:spLocks noChangeArrowheads="1"/>
            </p:cNvSpPr>
            <p:nvPr/>
          </p:nvSpPr>
          <p:spPr bwMode="auto">
            <a:xfrm>
              <a:off x="3590" y="2422"/>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pic>
          <p:nvPicPr>
            <p:cNvPr id="58" name="Picture 53">
              <a:extLst>
                <a:ext uri="{FF2B5EF4-FFF2-40B4-BE49-F238E27FC236}">
                  <a16:creationId xmlns:a16="http://schemas.microsoft.com/office/drawing/2014/main" id="{6F1CF9A5-BB20-6546-ADC3-2F16EC31BEC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0" y="2175"/>
              <a:ext cx="300" cy="301"/>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ectangle 54">
              <a:extLst>
                <a:ext uri="{FF2B5EF4-FFF2-40B4-BE49-F238E27FC236}">
                  <a16:creationId xmlns:a16="http://schemas.microsoft.com/office/drawing/2014/main" id="{215E33A0-D66F-6D45-ADBD-EEA215A0876A}"/>
                </a:ext>
              </a:extLst>
            </p:cNvPr>
            <p:cNvSpPr>
              <a:spLocks noChangeArrowheads="1"/>
            </p:cNvSpPr>
            <p:nvPr/>
          </p:nvSpPr>
          <p:spPr bwMode="auto">
            <a:xfrm>
              <a:off x="1655" y="2651"/>
              <a:ext cx="1316" cy="90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60" name="Oval 55">
              <a:extLst>
                <a:ext uri="{FF2B5EF4-FFF2-40B4-BE49-F238E27FC236}">
                  <a16:creationId xmlns:a16="http://schemas.microsoft.com/office/drawing/2014/main" id="{664301D2-1391-4C45-91B3-4A5E9AA1AB92}"/>
                </a:ext>
              </a:extLst>
            </p:cNvPr>
            <p:cNvSpPr>
              <a:spLocks noChangeArrowheads="1"/>
            </p:cNvSpPr>
            <p:nvPr/>
          </p:nvSpPr>
          <p:spPr bwMode="auto">
            <a:xfrm>
              <a:off x="1781" y="2418"/>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61" name="Oval 56">
              <a:extLst>
                <a:ext uri="{FF2B5EF4-FFF2-40B4-BE49-F238E27FC236}">
                  <a16:creationId xmlns:a16="http://schemas.microsoft.com/office/drawing/2014/main" id="{6E1012F5-610D-3A49-8561-3059A03406ED}"/>
                </a:ext>
              </a:extLst>
            </p:cNvPr>
            <p:cNvSpPr>
              <a:spLocks noChangeArrowheads="1"/>
            </p:cNvSpPr>
            <p:nvPr/>
          </p:nvSpPr>
          <p:spPr bwMode="auto">
            <a:xfrm>
              <a:off x="1926" y="2181"/>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62" name="Oval 57">
              <a:extLst>
                <a:ext uri="{FF2B5EF4-FFF2-40B4-BE49-F238E27FC236}">
                  <a16:creationId xmlns:a16="http://schemas.microsoft.com/office/drawing/2014/main" id="{0F37D025-990B-3D4A-98D0-2B41C0B11601}"/>
                </a:ext>
              </a:extLst>
            </p:cNvPr>
            <p:cNvSpPr>
              <a:spLocks noChangeArrowheads="1"/>
            </p:cNvSpPr>
            <p:nvPr/>
          </p:nvSpPr>
          <p:spPr bwMode="auto">
            <a:xfrm>
              <a:off x="1927" y="2766"/>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63" name="Oval 58">
              <a:extLst>
                <a:ext uri="{FF2B5EF4-FFF2-40B4-BE49-F238E27FC236}">
                  <a16:creationId xmlns:a16="http://schemas.microsoft.com/office/drawing/2014/main" id="{8EC87C21-2A3A-234D-8F3E-16FD2BFC3BCE}"/>
                </a:ext>
              </a:extLst>
            </p:cNvPr>
            <p:cNvSpPr>
              <a:spLocks noChangeArrowheads="1"/>
            </p:cNvSpPr>
            <p:nvPr/>
          </p:nvSpPr>
          <p:spPr bwMode="auto">
            <a:xfrm>
              <a:off x="1781" y="2920"/>
              <a:ext cx="68" cy="68"/>
            </a:xfrm>
            <a:prstGeom prst="ellipse">
              <a:avLst/>
            </a:prstGeom>
            <a:solidFill>
              <a:schemeClr val="tx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64" name="Line 59">
              <a:extLst>
                <a:ext uri="{FF2B5EF4-FFF2-40B4-BE49-F238E27FC236}">
                  <a16:creationId xmlns:a16="http://schemas.microsoft.com/office/drawing/2014/main" id="{397E2DBE-105F-0943-90C2-F016CA7FBCE0}"/>
                </a:ext>
              </a:extLst>
            </p:cNvPr>
            <p:cNvSpPr>
              <a:spLocks noChangeShapeType="1"/>
            </p:cNvSpPr>
            <p:nvPr/>
          </p:nvSpPr>
          <p:spPr bwMode="auto">
            <a:xfrm flipH="1">
              <a:off x="1808" y="1713"/>
              <a:ext cx="10" cy="16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endParaRPr lang="de-DE" dirty="0"/>
            </a:p>
          </p:txBody>
        </p:sp>
        <p:sp>
          <p:nvSpPr>
            <p:cNvPr id="65" name="Line 60">
              <a:extLst>
                <a:ext uri="{FF2B5EF4-FFF2-40B4-BE49-F238E27FC236}">
                  <a16:creationId xmlns:a16="http://schemas.microsoft.com/office/drawing/2014/main" id="{0D48DA59-9B3E-384E-99F7-889C131EAA89}"/>
                </a:ext>
              </a:extLst>
            </p:cNvPr>
            <p:cNvSpPr>
              <a:spLocks noChangeShapeType="1"/>
            </p:cNvSpPr>
            <p:nvPr/>
          </p:nvSpPr>
          <p:spPr bwMode="auto">
            <a:xfrm flipH="1">
              <a:off x="1959" y="1936"/>
              <a:ext cx="0" cy="13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66" name="Line 61">
              <a:extLst>
                <a:ext uri="{FF2B5EF4-FFF2-40B4-BE49-F238E27FC236}">
                  <a16:creationId xmlns:a16="http://schemas.microsoft.com/office/drawing/2014/main" id="{8184D41E-AA29-3E4E-9C82-91352E00A548}"/>
                </a:ext>
              </a:extLst>
            </p:cNvPr>
            <p:cNvSpPr>
              <a:spLocks noChangeShapeType="1"/>
            </p:cNvSpPr>
            <p:nvPr/>
          </p:nvSpPr>
          <p:spPr bwMode="auto">
            <a:xfrm>
              <a:off x="1675" y="3105"/>
              <a:ext cx="1137"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67" name="Line 62">
              <a:extLst>
                <a:ext uri="{FF2B5EF4-FFF2-40B4-BE49-F238E27FC236}">
                  <a16:creationId xmlns:a16="http://schemas.microsoft.com/office/drawing/2014/main" id="{9D74197F-7B87-114C-BBC0-5CBDF0B5A217}"/>
                </a:ext>
              </a:extLst>
            </p:cNvPr>
            <p:cNvSpPr>
              <a:spLocks noChangeShapeType="1"/>
            </p:cNvSpPr>
            <p:nvPr/>
          </p:nvSpPr>
          <p:spPr bwMode="auto">
            <a:xfrm>
              <a:off x="1982" y="2798"/>
              <a:ext cx="29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68" name="Line 63">
              <a:extLst>
                <a:ext uri="{FF2B5EF4-FFF2-40B4-BE49-F238E27FC236}">
                  <a16:creationId xmlns:a16="http://schemas.microsoft.com/office/drawing/2014/main" id="{6687FB2E-8D34-034F-9EAB-2455D1ECAB1F}"/>
                </a:ext>
              </a:extLst>
            </p:cNvPr>
            <p:cNvSpPr>
              <a:spLocks noChangeShapeType="1"/>
            </p:cNvSpPr>
            <p:nvPr/>
          </p:nvSpPr>
          <p:spPr bwMode="auto">
            <a:xfrm>
              <a:off x="1844" y="2955"/>
              <a:ext cx="43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69" name="Line 64">
              <a:extLst>
                <a:ext uri="{FF2B5EF4-FFF2-40B4-BE49-F238E27FC236}">
                  <a16:creationId xmlns:a16="http://schemas.microsoft.com/office/drawing/2014/main" id="{25B87663-A523-A54F-B142-9BBD72D8774B}"/>
                </a:ext>
              </a:extLst>
            </p:cNvPr>
            <p:cNvSpPr>
              <a:spLocks noChangeShapeType="1"/>
            </p:cNvSpPr>
            <p:nvPr/>
          </p:nvSpPr>
          <p:spPr bwMode="auto">
            <a:xfrm>
              <a:off x="1962" y="3239"/>
              <a:ext cx="31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70" name="Line 65">
              <a:extLst>
                <a:ext uri="{FF2B5EF4-FFF2-40B4-BE49-F238E27FC236}">
                  <a16:creationId xmlns:a16="http://schemas.microsoft.com/office/drawing/2014/main" id="{739A49FC-C196-6645-B277-56C3364CD7FC}"/>
                </a:ext>
              </a:extLst>
            </p:cNvPr>
            <p:cNvSpPr>
              <a:spLocks noChangeShapeType="1"/>
            </p:cNvSpPr>
            <p:nvPr/>
          </p:nvSpPr>
          <p:spPr bwMode="auto">
            <a:xfrm>
              <a:off x="1826" y="3401"/>
              <a:ext cx="45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71" name="Line 66">
              <a:extLst>
                <a:ext uri="{FF2B5EF4-FFF2-40B4-BE49-F238E27FC236}">
                  <a16:creationId xmlns:a16="http://schemas.microsoft.com/office/drawing/2014/main" id="{C0F006E5-2E2B-444B-B9B4-8D4E6BDF7BBB}"/>
                </a:ext>
              </a:extLst>
            </p:cNvPr>
            <p:cNvSpPr>
              <a:spLocks noChangeShapeType="1"/>
            </p:cNvSpPr>
            <p:nvPr/>
          </p:nvSpPr>
          <p:spPr bwMode="auto">
            <a:xfrm flipH="1">
              <a:off x="2073" y="3240"/>
              <a:ext cx="11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72" name="Line 67">
              <a:extLst>
                <a:ext uri="{FF2B5EF4-FFF2-40B4-BE49-F238E27FC236}">
                  <a16:creationId xmlns:a16="http://schemas.microsoft.com/office/drawing/2014/main" id="{2E186A16-28BA-5047-9428-7BB1D769224D}"/>
                </a:ext>
              </a:extLst>
            </p:cNvPr>
            <p:cNvSpPr>
              <a:spLocks noChangeShapeType="1"/>
            </p:cNvSpPr>
            <p:nvPr/>
          </p:nvSpPr>
          <p:spPr bwMode="auto">
            <a:xfrm flipH="1">
              <a:off x="2072" y="3401"/>
              <a:ext cx="11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73" name="Line 68">
              <a:extLst>
                <a:ext uri="{FF2B5EF4-FFF2-40B4-BE49-F238E27FC236}">
                  <a16:creationId xmlns:a16="http://schemas.microsoft.com/office/drawing/2014/main" id="{62B8660A-CCC3-CD40-9B23-E17E495F144A}"/>
                </a:ext>
              </a:extLst>
            </p:cNvPr>
            <p:cNvSpPr>
              <a:spLocks noChangeShapeType="1"/>
            </p:cNvSpPr>
            <p:nvPr/>
          </p:nvSpPr>
          <p:spPr bwMode="auto">
            <a:xfrm>
              <a:off x="2825" y="2651"/>
              <a:ext cx="0" cy="907"/>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74" name="Line 69">
              <a:extLst>
                <a:ext uri="{FF2B5EF4-FFF2-40B4-BE49-F238E27FC236}">
                  <a16:creationId xmlns:a16="http://schemas.microsoft.com/office/drawing/2014/main" id="{415CA211-5669-8648-8AE7-583BF1F34ACA}"/>
                </a:ext>
              </a:extLst>
            </p:cNvPr>
            <p:cNvSpPr>
              <a:spLocks noChangeShapeType="1"/>
            </p:cNvSpPr>
            <p:nvPr/>
          </p:nvSpPr>
          <p:spPr bwMode="auto">
            <a:xfrm>
              <a:off x="2971" y="2913"/>
              <a:ext cx="15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75" name="Line 70">
              <a:extLst>
                <a:ext uri="{FF2B5EF4-FFF2-40B4-BE49-F238E27FC236}">
                  <a16:creationId xmlns:a16="http://schemas.microsoft.com/office/drawing/2014/main" id="{ADDFE1F5-0E1C-F741-A707-E67829953F1A}"/>
                </a:ext>
              </a:extLst>
            </p:cNvPr>
            <p:cNvSpPr>
              <a:spLocks noChangeShapeType="1"/>
            </p:cNvSpPr>
            <p:nvPr/>
          </p:nvSpPr>
          <p:spPr bwMode="auto">
            <a:xfrm>
              <a:off x="2971" y="3098"/>
              <a:ext cx="15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76" name="Line 71">
              <a:extLst>
                <a:ext uri="{FF2B5EF4-FFF2-40B4-BE49-F238E27FC236}">
                  <a16:creationId xmlns:a16="http://schemas.microsoft.com/office/drawing/2014/main" id="{61903B2C-312F-2F41-B94A-A2F5D7CC9228}"/>
                </a:ext>
              </a:extLst>
            </p:cNvPr>
            <p:cNvSpPr>
              <a:spLocks noChangeShapeType="1"/>
            </p:cNvSpPr>
            <p:nvPr/>
          </p:nvSpPr>
          <p:spPr bwMode="auto">
            <a:xfrm>
              <a:off x="2971" y="3273"/>
              <a:ext cx="15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77" name="Line 72">
              <a:extLst>
                <a:ext uri="{FF2B5EF4-FFF2-40B4-BE49-F238E27FC236}">
                  <a16:creationId xmlns:a16="http://schemas.microsoft.com/office/drawing/2014/main" id="{76F6383E-F61A-1446-BD0C-567D9DDE1DAA}"/>
                </a:ext>
              </a:extLst>
            </p:cNvPr>
            <p:cNvSpPr>
              <a:spLocks noChangeShapeType="1"/>
            </p:cNvSpPr>
            <p:nvPr/>
          </p:nvSpPr>
          <p:spPr bwMode="auto">
            <a:xfrm>
              <a:off x="3144" y="2912"/>
              <a:ext cx="477"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78" name="Line 73">
              <a:extLst>
                <a:ext uri="{FF2B5EF4-FFF2-40B4-BE49-F238E27FC236}">
                  <a16:creationId xmlns:a16="http://schemas.microsoft.com/office/drawing/2014/main" id="{B6AC814D-FDAE-624D-B047-FC7783AD1035}"/>
                </a:ext>
              </a:extLst>
            </p:cNvPr>
            <p:cNvSpPr>
              <a:spLocks noChangeShapeType="1"/>
            </p:cNvSpPr>
            <p:nvPr/>
          </p:nvSpPr>
          <p:spPr bwMode="auto">
            <a:xfrm>
              <a:off x="3129" y="3099"/>
              <a:ext cx="477"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79" name="Line 74">
              <a:extLst>
                <a:ext uri="{FF2B5EF4-FFF2-40B4-BE49-F238E27FC236}">
                  <a16:creationId xmlns:a16="http://schemas.microsoft.com/office/drawing/2014/main" id="{806B8E7E-BD7C-AC40-9060-BBDCDF0B32DF}"/>
                </a:ext>
              </a:extLst>
            </p:cNvPr>
            <p:cNvSpPr>
              <a:spLocks noChangeShapeType="1"/>
            </p:cNvSpPr>
            <p:nvPr/>
          </p:nvSpPr>
          <p:spPr bwMode="auto">
            <a:xfrm>
              <a:off x="3129" y="3271"/>
              <a:ext cx="477"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endParaRPr lang="de-DE" dirty="0"/>
            </a:p>
          </p:txBody>
        </p:sp>
        <p:sp>
          <p:nvSpPr>
            <p:cNvPr id="80" name="Oval 75">
              <a:extLst>
                <a:ext uri="{FF2B5EF4-FFF2-40B4-BE49-F238E27FC236}">
                  <a16:creationId xmlns:a16="http://schemas.microsoft.com/office/drawing/2014/main" id="{CDB13D2B-EB94-A045-8039-AF56FA93CED4}"/>
                </a:ext>
              </a:extLst>
            </p:cNvPr>
            <p:cNvSpPr>
              <a:spLocks noChangeArrowheads="1"/>
            </p:cNvSpPr>
            <p:nvPr/>
          </p:nvSpPr>
          <p:spPr bwMode="auto">
            <a:xfrm>
              <a:off x="3591" y="3062"/>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81" name="Oval 76">
              <a:extLst>
                <a:ext uri="{FF2B5EF4-FFF2-40B4-BE49-F238E27FC236}">
                  <a16:creationId xmlns:a16="http://schemas.microsoft.com/office/drawing/2014/main" id="{C9B66E32-5DD1-324B-A7EC-C17C67364F60}"/>
                </a:ext>
              </a:extLst>
            </p:cNvPr>
            <p:cNvSpPr>
              <a:spLocks noChangeArrowheads="1"/>
            </p:cNvSpPr>
            <p:nvPr/>
          </p:nvSpPr>
          <p:spPr bwMode="auto">
            <a:xfrm>
              <a:off x="3591" y="2878"/>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82" name="Oval 77">
              <a:extLst>
                <a:ext uri="{FF2B5EF4-FFF2-40B4-BE49-F238E27FC236}">
                  <a16:creationId xmlns:a16="http://schemas.microsoft.com/office/drawing/2014/main" id="{34FD2208-3B27-034C-8EF9-D6C79F9C8523}"/>
                </a:ext>
              </a:extLst>
            </p:cNvPr>
            <p:cNvSpPr>
              <a:spLocks noChangeArrowheads="1"/>
            </p:cNvSpPr>
            <p:nvPr/>
          </p:nvSpPr>
          <p:spPr bwMode="auto">
            <a:xfrm>
              <a:off x="3594" y="3238"/>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83" name="Oval 78">
              <a:extLst>
                <a:ext uri="{FF2B5EF4-FFF2-40B4-BE49-F238E27FC236}">
                  <a16:creationId xmlns:a16="http://schemas.microsoft.com/office/drawing/2014/main" id="{AD6B3C2F-E96E-9A41-B8C7-1A46AF3EA9D0}"/>
                </a:ext>
              </a:extLst>
            </p:cNvPr>
            <p:cNvSpPr>
              <a:spLocks noChangeArrowheads="1"/>
            </p:cNvSpPr>
            <p:nvPr/>
          </p:nvSpPr>
          <p:spPr bwMode="auto">
            <a:xfrm>
              <a:off x="3096" y="3062"/>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84" name="Oval 79">
              <a:extLst>
                <a:ext uri="{FF2B5EF4-FFF2-40B4-BE49-F238E27FC236}">
                  <a16:creationId xmlns:a16="http://schemas.microsoft.com/office/drawing/2014/main" id="{5ABDC938-0A37-604E-B23A-932A25A64951}"/>
                </a:ext>
              </a:extLst>
            </p:cNvPr>
            <p:cNvSpPr>
              <a:spLocks noChangeArrowheads="1"/>
            </p:cNvSpPr>
            <p:nvPr/>
          </p:nvSpPr>
          <p:spPr bwMode="auto">
            <a:xfrm>
              <a:off x="3096" y="2878"/>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sp>
          <p:nvSpPr>
            <p:cNvPr id="85" name="Oval 80">
              <a:extLst>
                <a:ext uri="{FF2B5EF4-FFF2-40B4-BE49-F238E27FC236}">
                  <a16:creationId xmlns:a16="http://schemas.microsoft.com/office/drawing/2014/main" id="{BC69B357-655E-6E45-BBDA-6CC674342031}"/>
                </a:ext>
              </a:extLst>
            </p:cNvPr>
            <p:cNvSpPr>
              <a:spLocks noChangeArrowheads="1"/>
            </p:cNvSpPr>
            <p:nvPr/>
          </p:nvSpPr>
          <p:spPr bwMode="auto">
            <a:xfrm>
              <a:off x="3099" y="3238"/>
              <a:ext cx="68" cy="6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endParaRPr lang="de-DE" dirty="0"/>
            </a:p>
          </p:txBody>
        </p:sp>
      </p:grpSp>
      <p:sp>
        <p:nvSpPr>
          <p:cNvPr id="86" name="Text Box 83">
            <a:extLst>
              <a:ext uri="{FF2B5EF4-FFF2-40B4-BE49-F238E27FC236}">
                <a16:creationId xmlns:a16="http://schemas.microsoft.com/office/drawing/2014/main" id="{13413A37-43D0-E640-AC95-4C647D0DCC2A}"/>
              </a:ext>
            </a:extLst>
          </p:cNvPr>
          <p:cNvSpPr txBox="1">
            <a:spLocks noChangeArrowheads="1"/>
          </p:cNvSpPr>
          <p:nvPr/>
        </p:nvSpPr>
        <p:spPr bwMode="auto">
          <a:xfrm>
            <a:off x="4640746" y="2173368"/>
            <a:ext cx="1015480" cy="184666"/>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eaLnBrk="1" hangingPunct="1"/>
            <a:r>
              <a:rPr lang="de-DE" sz="1200" b="1" dirty="0">
                <a:latin typeface="VWAG TheSans" panose="020B0502050302020203" pitchFamily="34" charset="0"/>
              </a:rPr>
              <a:t>HV-</a:t>
            </a:r>
            <a:r>
              <a:rPr lang="de-DE" sz="1200" b="1" dirty="0" err="1">
                <a:latin typeface="VWAG TheSans" panose="020B0502050302020203" pitchFamily="34" charset="0"/>
              </a:rPr>
              <a:t>batteri</a:t>
            </a:r>
            <a:endParaRPr lang="de-DE" sz="1200" b="1" dirty="0">
              <a:latin typeface="VWAG TheSans" panose="020B0502050302020203" pitchFamily="34" charset="0"/>
            </a:endParaRPr>
          </a:p>
        </p:txBody>
      </p:sp>
      <p:sp>
        <p:nvSpPr>
          <p:cNvPr id="88" name="Text Box 90">
            <a:extLst>
              <a:ext uri="{FF2B5EF4-FFF2-40B4-BE49-F238E27FC236}">
                <a16:creationId xmlns:a16="http://schemas.microsoft.com/office/drawing/2014/main" id="{EEDEEA8A-0811-BD42-8DB7-67D39D0E013A}"/>
              </a:ext>
            </a:extLst>
          </p:cNvPr>
          <p:cNvSpPr txBox="1">
            <a:spLocks noChangeArrowheads="1"/>
          </p:cNvSpPr>
          <p:nvPr/>
        </p:nvSpPr>
        <p:spPr bwMode="auto">
          <a:xfrm>
            <a:off x="6843352" y="1738422"/>
            <a:ext cx="792163" cy="276999"/>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ctr" eaLnBrk="1" hangingPunct="1"/>
            <a:r>
              <a:rPr lang="de-DE" sz="1200" b="1" dirty="0">
                <a:latin typeface="VWAG TheSans" panose="020B0502050302020203" pitchFamily="34" charset="0"/>
              </a:rPr>
              <a:t>DC/DC</a:t>
            </a:r>
          </a:p>
        </p:txBody>
      </p:sp>
      <p:sp>
        <p:nvSpPr>
          <p:cNvPr id="89" name="Text Box 92">
            <a:extLst>
              <a:ext uri="{FF2B5EF4-FFF2-40B4-BE49-F238E27FC236}">
                <a16:creationId xmlns:a16="http://schemas.microsoft.com/office/drawing/2014/main" id="{A57774C4-628B-EA45-9D61-6C4811B34E26}"/>
              </a:ext>
            </a:extLst>
          </p:cNvPr>
          <p:cNvSpPr txBox="1">
            <a:spLocks noChangeArrowheads="1"/>
          </p:cNvSpPr>
          <p:nvPr/>
        </p:nvSpPr>
        <p:spPr bwMode="auto">
          <a:xfrm>
            <a:off x="6916109" y="2980953"/>
            <a:ext cx="578036" cy="27699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a:latin typeface="VWAG TheSans" panose="020B0502050302020203" pitchFamily="34" charset="0"/>
              </a:rPr>
              <a:t>DC/AC</a:t>
            </a:r>
          </a:p>
        </p:txBody>
      </p:sp>
      <p:sp>
        <p:nvSpPr>
          <p:cNvPr id="87" name="Text Box 92">
            <a:extLst>
              <a:ext uri="{FF2B5EF4-FFF2-40B4-BE49-F238E27FC236}">
                <a16:creationId xmlns:a16="http://schemas.microsoft.com/office/drawing/2014/main" id="{ABE1BB6F-1258-A642-8B0F-84C9079A91A7}"/>
              </a:ext>
            </a:extLst>
          </p:cNvPr>
          <p:cNvSpPr txBox="1">
            <a:spLocks noChangeArrowheads="1"/>
          </p:cNvSpPr>
          <p:nvPr/>
        </p:nvSpPr>
        <p:spPr bwMode="auto">
          <a:xfrm>
            <a:off x="6939605" y="3519125"/>
            <a:ext cx="553339" cy="27699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a:latin typeface="VWAG TheSans" panose="020B0502050302020203" pitchFamily="34" charset="0"/>
              </a:rPr>
              <a:t>AC/DC</a:t>
            </a:r>
          </a:p>
        </p:txBody>
      </p:sp>
      <p:sp>
        <p:nvSpPr>
          <p:cNvPr id="91" name="Text Box 92">
            <a:extLst>
              <a:ext uri="{FF2B5EF4-FFF2-40B4-BE49-F238E27FC236}">
                <a16:creationId xmlns:a16="http://schemas.microsoft.com/office/drawing/2014/main" id="{1868FD81-88AD-494E-80F7-D019F3F78F49}"/>
              </a:ext>
            </a:extLst>
          </p:cNvPr>
          <p:cNvSpPr txBox="1">
            <a:spLocks noChangeArrowheads="1"/>
          </p:cNvSpPr>
          <p:nvPr/>
        </p:nvSpPr>
        <p:spPr bwMode="auto">
          <a:xfrm>
            <a:off x="8570527" y="1757766"/>
            <a:ext cx="650533" cy="276999"/>
          </a:xfrm>
          <a:prstGeom prst="rect">
            <a:avLst/>
          </a:prstGeom>
          <a:noFill/>
          <a:ln w="19050">
            <a:no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a:latin typeface="VWAG TheSans" panose="020B0502050302020203" pitchFamily="34" charset="0"/>
              </a:rPr>
              <a:t>12V</a:t>
            </a:r>
          </a:p>
        </p:txBody>
      </p:sp>
      <p:sp>
        <p:nvSpPr>
          <p:cNvPr id="92" name="Text Box 92">
            <a:extLst>
              <a:ext uri="{FF2B5EF4-FFF2-40B4-BE49-F238E27FC236}">
                <a16:creationId xmlns:a16="http://schemas.microsoft.com/office/drawing/2014/main" id="{18E87405-7DFE-774A-9ECC-56A8FB6FEDC6}"/>
              </a:ext>
            </a:extLst>
          </p:cNvPr>
          <p:cNvSpPr txBox="1">
            <a:spLocks noChangeArrowheads="1"/>
          </p:cNvSpPr>
          <p:nvPr/>
        </p:nvSpPr>
        <p:spPr bwMode="auto">
          <a:xfrm>
            <a:off x="8476529" y="2351765"/>
            <a:ext cx="650533" cy="276999"/>
          </a:xfrm>
          <a:prstGeom prst="rect">
            <a:avLst/>
          </a:prstGeom>
          <a:noFill/>
          <a:ln w="19050">
            <a:no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a:latin typeface="VWAG TheSans" panose="020B0502050302020203" pitchFamily="34" charset="0"/>
              </a:rPr>
              <a:t>HV DC </a:t>
            </a:r>
            <a:r>
              <a:rPr lang="de-DE" sz="1200" b="1" dirty="0" err="1">
                <a:latin typeface="VWAG TheSans" panose="020B0502050302020203" pitchFamily="34" charset="0"/>
              </a:rPr>
              <a:t>ut</a:t>
            </a:r>
            <a:endParaRPr lang="de-DE" sz="1200" b="1" dirty="0">
              <a:latin typeface="VWAG TheSans" panose="020B0502050302020203" pitchFamily="34" charset="0"/>
            </a:endParaRPr>
          </a:p>
        </p:txBody>
      </p:sp>
      <p:sp>
        <p:nvSpPr>
          <p:cNvPr id="93" name="Text Box 92">
            <a:extLst>
              <a:ext uri="{FF2B5EF4-FFF2-40B4-BE49-F238E27FC236}">
                <a16:creationId xmlns:a16="http://schemas.microsoft.com/office/drawing/2014/main" id="{D004C059-A7AC-FE49-A13C-F2DCDD8BC151}"/>
              </a:ext>
            </a:extLst>
          </p:cNvPr>
          <p:cNvSpPr txBox="1">
            <a:spLocks noChangeArrowheads="1"/>
          </p:cNvSpPr>
          <p:nvPr/>
        </p:nvSpPr>
        <p:spPr bwMode="auto">
          <a:xfrm>
            <a:off x="8734924" y="1286083"/>
            <a:ext cx="925185" cy="276999"/>
          </a:xfrm>
          <a:prstGeom prst="rect">
            <a:avLst/>
          </a:prstGeom>
          <a:noFill/>
          <a:ln w="19050">
            <a:no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a:latin typeface="VWAG TheSans" panose="020B0502050302020203" pitchFamily="34" charset="0"/>
              </a:rPr>
              <a:t>12V </a:t>
            </a:r>
            <a:r>
              <a:rPr lang="de-DE" sz="1200" b="1" dirty="0" err="1">
                <a:latin typeface="VWAG TheSans" panose="020B0502050302020203" pitchFamily="34" charset="0"/>
              </a:rPr>
              <a:t>till</a:t>
            </a:r>
            <a:r>
              <a:rPr lang="de-DE" sz="1200" b="1" dirty="0">
                <a:latin typeface="VWAG TheSans" panose="020B0502050302020203" pitchFamily="34" charset="0"/>
              </a:rPr>
              <a:t> </a:t>
            </a:r>
            <a:r>
              <a:rPr lang="de-DE" sz="1200" b="1" dirty="0" err="1">
                <a:latin typeface="VWAG TheSans" panose="020B0502050302020203" pitchFamily="34" charset="0"/>
              </a:rPr>
              <a:t>bil</a:t>
            </a:r>
            <a:endParaRPr lang="de-DE" sz="1200" b="1" dirty="0">
              <a:latin typeface="VWAG TheSans" panose="020B0502050302020203" pitchFamily="34" charset="0"/>
            </a:endParaRPr>
          </a:p>
        </p:txBody>
      </p:sp>
      <p:sp>
        <p:nvSpPr>
          <p:cNvPr id="94" name="Text Box 92">
            <a:extLst>
              <a:ext uri="{FF2B5EF4-FFF2-40B4-BE49-F238E27FC236}">
                <a16:creationId xmlns:a16="http://schemas.microsoft.com/office/drawing/2014/main" id="{FE241F07-E55D-C446-8AD4-A8C2C0C9E7D3}"/>
              </a:ext>
            </a:extLst>
          </p:cNvPr>
          <p:cNvSpPr txBox="1">
            <a:spLocks noChangeArrowheads="1"/>
          </p:cNvSpPr>
          <p:nvPr/>
        </p:nvSpPr>
        <p:spPr bwMode="auto">
          <a:xfrm>
            <a:off x="9051294" y="1814771"/>
            <a:ext cx="925185" cy="276999"/>
          </a:xfrm>
          <a:prstGeom prst="rect">
            <a:avLst/>
          </a:prstGeom>
          <a:noFill/>
          <a:ln w="19050">
            <a:no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err="1">
                <a:latin typeface="VWAG TheSans" panose="020B0502050302020203" pitchFamily="34" charset="0"/>
              </a:rPr>
              <a:t>Bilbatteri</a:t>
            </a:r>
            <a:endParaRPr lang="de-DE" sz="1200" b="1" dirty="0">
              <a:latin typeface="VWAG TheSans" panose="020B0502050302020203" pitchFamily="34" charset="0"/>
            </a:endParaRPr>
          </a:p>
        </p:txBody>
      </p:sp>
      <p:sp>
        <p:nvSpPr>
          <p:cNvPr id="95" name="Text Box 92">
            <a:extLst>
              <a:ext uri="{FF2B5EF4-FFF2-40B4-BE49-F238E27FC236}">
                <a16:creationId xmlns:a16="http://schemas.microsoft.com/office/drawing/2014/main" id="{99849176-6A10-4D45-9A7B-A9B4BA44A794}"/>
              </a:ext>
            </a:extLst>
          </p:cNvPr>
          <p:cNvSpPr txBox="1">
            <a:spLocks noChangeArrowheads="1"/>
          </p:cNvSpPr>
          <p:nvPr/>
        </p:nvSpPr>
        <p:spPr bwMode="auto">
          <a:xfrm>
            <a:off x="8121961" y="2962240"/>
            <a:ext cx="291368" cy="276999"/>
          </a:xfrm>
          <a:prstGeom prst="rect">
            <a:avLst/>
          </a:prstGeom>
          <a:noFill/>
          <a:ln w="19050">
            <a:no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a:latin typeface="VWAG TheSans" panose="020B0502050302020203" pitchFamily="34" charset="0"/>
              </a:rPr>
              <a:t>U</a:t>
            </a:r>
          </a:p>
        </p:txBody>
      </p:sp>
      <p:sp>
        <p:nvSpPr>
          <p:cNvPr id="96" name="Text Box 92">
            <a:extLst>
              <a:ext uri="{FF2B5EF4-FFF2-40B4-BE49-F238E27FC236}">
                <a16:creationId xmlns:a16="http://schemas.microsoft.com/office/drawing/2014/main" id="{E9DAD3E9-36D9-B34F-A226-2D31EB81F98E}"/>
              </a:ext>
            </a:extLst>
          </p:cNvPr>
          <p:cNvSpPr txBox="1">
            <a:spLocks noChangeArrowheads="1"/>
          </p:cNvSpPr>
          <p:nvPr/>
        </p:nvSpPr>
        <p:spPr bwMode="auto">
          <a:xfrm>
            <a:off x="8119583" y="3191478"/>
            <a:ext cx="291368" cy="276999"/>
          </a:xfrm>
          <a:prstGeom prst="rect">
            <a:avLst/>
          </a:prstGeom>
          <a:noFill/>
          <a:ln w="19050">
            <a:no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a:latin typeface="VWAG TheSans" panose="020B0502050302020203" pitchFamily="34" charset="0"/>
              </a:rPr>
              <a:t>V</a:t>
            </a:r>
          </a:p>
        </p:txBody>
      </p:sp>
      <p:sp>
        <p:nvSpPr>
          <p:cNvPr id="97" name="Text Box 92">
            <a:extLst>
              <a:ext uri="{FF2B5EF4-FFF2-40B4-BE49-F238E27FC236}">
                <a16:creationId xmlns:a16="http://schemas.microsoft.com/office/drawing/2014/main" id="{68395D1C-D879-6F4A-95B9-E6D7A1387E67}"/>
              </a:ext>
            </a:extLst>
          </p:cNvPr>
          <p:cNvSpPr txBox="1">
            <a:spLocks noChangeArrowheads="1"/>
          </p:cNvSpPr>
          <p:nvPr/>
        </p:nvSpPr>
        <p:spPr bwMode="auto">
          <a:xfrm>
            <a:off x="8132535" y="3391868"/>
            <a:ext cx="291368" cy="276999"/>
          </a:xfrm>
          <a:prstGeom prst="rect">
            <a:avLst/>
          </a:prstGeom>
          <a:noFill/>
          <a:ln w="19050">
            <a:no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a:latin typeface="VWAG TheSans" panose="020B0502050302020203" pitchFamily="34" charset="0"/>
              </a:rPr>
              <a:t>W</a:t>
            </a:r>
          </a:p>
        </p:txBody>
      </p:sp>
      <p:sp>
        <p:nvSpPr>
          <p:cNvPr id="98" name="Text Box 92">
            <a:extLst>
              <a:ext uri="{FF2B5EF4-FFF2-40B4-BE49-F238E27FC236}">
                <a16:creationId xmlns:a16="http://schemas.microsoft.com/office/drawing/2014/main" id="{E94C0F2F-1E47-0148-932D-AA86E4D4FEA6}"/>
              </a:ext>
            </a:extLst>
          </p:cNvPr>
          <p:cNvSpPr txBox="1">
            <a:spLocks noChangeArrowheads="1"/>
          </p:cNvSpPr>
          <p:nvPr/>
        </p:nvSpPr>
        <p:spPr bwMode="auto">
          <a:xfrm>
            <a:off x="8863353" y="3125276"/>
            <a:ext cx="650533" cy="461665"/>
          </a:xfrm>
          <a:prstGeom prst="rect">
            <a:avLst/>
          </a:prstGeom>
          <a:noFill/>
          <a:ln w="19050">
            <a:no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a:latin typeface="VWAG TheSans" panose="020B0502050302020203" pitchFamily="34" charset="0"/>
              </a:rPr>
              <a:t>M/G</a:t>
            </a:r>
          </a:p>
          <a:p>
            <a:pPr algn="ctr" eaLnBrk="1" hangingPunct="1"/>
            <a:r>
              <a:rPr lang="de-DE" sz="1200" b="1" dirty="0">
                <a:latin typeface="VWAG TheSans" panose="020B0502050302020203" pitchFamily="34" charset="0"/>
              </a:rPr>
              <a:t>3~</a:t>
            </a:r>
          </a:p>
        </p:txBody>
      </p:sp>
      <p:sp>
        <p:nvSpPr>
          <p:cNvPr id="99" name="Text Box 92">
            <a:extLst>
              <a:ext uri="{FF2B5EF4-FFF2-40B4-BE49-F238E27FC236}">
                <a16:creationId xmlns:a16="http://schemas.microsoft.com/office/drawing/2014/main" id="{01FBB293-631B-8740-A8D4-6DB3072EF24D}"/>
              </a:ext>
            </a:extLst>
          </p:cNvPr>
          <p:cNvSpPr txBox="1">
            <a:spLocks noChangeArrowheads="1"/>
          </p:cNvSpPr>
          <p:nvPr/>
        </p:nvSpPr>
        <p:spPr bwMode="auto">
          <a:xfrm>
            <a:off x="8875228" y="3953972"/>
            <a:ext cx="650533" cy="276999"/>
          </a:xfrm>
          <a:prstGeom prst="rect">
            <a:avLst/>
          </a:prstGeom>
          <a:noFill/>
          <a:ln w="19050">
            <a:no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a:latin typeface="VWAG TheSans" panose="020B0502050302020203" pitchFamily="34" charset="0"/>
              </a:rPr>
              <a:t>V 141</a:t>
            </a:r>
          </a:p>
        </p:txBody>
      </p:sp>
      <p:sp>
        <p:nvSpPr>
          <p:cNvPr id="100" name="Text Box 92">
            <a:extLst>
              <a:ext uri="{FF2B5EF4-FFF2-40B4-BE49-F238E27FC236}">
                <a16:creationId xmlns:a16="http://schemas.microsoft.com/office/drawing/2014/main" id="{9D215481-64E3-8246-8B8F-E78EFE1F0CA4}"/>
              </a:ext>
            </a:extLst>
          </p:cNvPr>
          <p:cNvSpPr txBox="1">
            <a:spLocks noChangeArrowheads="1"/>
          </p:cNvSpPr>
          <p:nvPr/>
        </p:nvSpPr>
        <p:spPr bwMode="auto">
          <a:xfrm>
            <a:off x="6089498" y="1234095"/>
            <a:ext cx="380104" cy="279399"/>
          </a:xfrm>
          <a:prstGeom prst="rect">
            <a:avLst/>
          </a:prstGeom>
          <a:noFill/>
          <a:ln w="19050">
            <a:noFill/>
            <a:miter lim="800000"/>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p>
            <a:pPr algn="ctr" eaLnBrk="1" hangingPunct="1"/>
            <a:r>
              <a:rPr lang="de-DE" sz="1200" b="1" dirty="0">
                <a:latin typeface="VWAG TheSans" panose="020B0502050302020203" pitchFamily="34" charset="0"/>
              </a:rPr>
              <a:t>JX1</a:t>
            </a:r>
          </a:p>
        </p:txBody>
      </p:sp>
      <p:pic>
        <p:nvPicPr>
          <p:cNvPr id="101" name="Picture 53">
            <a:extLst>
              <a:ext uri="{FF2B5EF4-FFF2-40B4-BE49-F238E27FC236}">
                <a16:creationId xmlns:a16="http://schemas.microsoft.com/office/drawing/2014/main" id="{9DEEBFFE-9A66-2244-84F6-B51B772F427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6927" y="3771295"/>
            <a:ext cx="359994" cy="36119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2">
            <a:extLst>
              <a:ext uri="{FF2B5EF4-FFF2-40B4-BE49-F238E27FC236}">
                <a16:creationId xmlns:a16="http://schemas.microsoft.com/office/drawing/2014/main" id="{D192AB38-F889-474B-8F32-D1A8872CB07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48402" y="4492922"/>
            <a:ext cx="1921298" cy="169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0B2BE38E-DDAC-9E46-9158-817F5BC39E7C}"/>
              </a:ext>
            </a:extLst>
          </p:cNvPr>
          <p:cNvSpPr>
            <a:spLocks noGrp="1"/>
          </p:cNvSpPr>
          <p:nvPr>
            <p:ph type="sldNum" sz="quarter" idx="13"/>
          </p:nvPr>
        </p:nvSpPr>
        <p:spPr/>
        <p:txBody>
          <a:bodyPr/>
          <a:lstStyle/>
          <a:p>
            <a:fld id="{5818BEF9-6AEC-154B-B50F-057E6E327BFC}" type="slidenum">
              <a:rPr lang="en-SE" smtClean="0"/>
              <a:t>50</a:t>
            </a:fld>
            <a:endParaRPr lang="en-SE" dirty="0"/>
          </a:p>
        </p:txBody>
      </p:sp>
    </p:spTree>
    <p:extLst>
      <p:ext uri="{BB962C8B-B14F-4D97-AF65-F5344CB8AC3E}">
        <p14:creationId xmlns:p14="http://schemas.microsoft.com/office/powerpoint/2010/main" val="3644467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8EF066-640E-5C40-BDAD-BFF43ECE71B3}"/>
              </a:ext>
            </a:extLst>
          </p:cNvPr>
          <p:cNvSpPr>
            <a:spLocks noGrp="1"/>
          </p:cNvSpPr>
          <p:nvPr>
            <p:ph idx="1"/>
          </p:nvPr>
        </p:nvSpPr>
        <p:spPr>
          <a:xfrm>
            <a:off x="392113" y="1275911"/>
            <a:ext cx="4560887" cy="5070914"/>
          </a:xfrm>
        </p:spPr>
        <p:txBody>
          <a:bodyPr/>
          <a:lstStyle/>
          <a:p>
            <a:r>
              <a:rPr lang="en-GB" b="1" dirty="0"/>
              <a:t>CISG (Crankshaft Integrated Starter Generator) Volvo</a:t>
            </a:r>
          </a:p>
          <a:p>
            <a:r>
              <a:rPr lang="en-SE" dirty="0"/>
              <a:t>CISG är en permanentmagnetiserad 270-430 V växelström synkronmotor, placerad mellan förbränningsmotorn och växellådan. Synkronmotorns rotor är fastsatt på vevaxeln. CISG, vilken styrs av IGM (Inverter Generator Module)-delen i CIDD (Combined Inverter DCDC), har tre huvudfunktioner:</a:t>
            </a:r>
          </a:p>
          <a:p>
            <a:pPr lvl="0"/>
            <a:r>
              <a:rPr lang="en-SE" dirty="0"/>
              <a:t>Agera startmotor för förbränningsmotorn.</a:t>
            </a:r>
          </a:p>
          <a:p>
            <a:pPr lvl="0"/>
            <a:r>
              <a:rPr lang="en-SE" dirty="0"/>
              <a:t>Generera elektricitet för högvoltsbatteriet, ERAD (Electric Rear Axle Drive) och övriga strömförbrukare på högvoltsnätet.</a:t>
            </a:r>
          </a:p>
          <a:p>
            <a:pPr lvl="0"/>
            <a:r>
              <a:rPr lang="en-SE" dirty="0"/>
              <a:t>Elektriskt effekttillskott till förbränningsmotorn.</a:t>
            </a:r>
          </a:p>
          <a:p>
            <a:r>
              <a:rPr lang="en-SE" dirty="0"/>
              <a:t>Därutöver används även CISG för att komma upp i avgastemperatur i syfte att snabba på uppvärmning av katalysatorn.</a:t>
            </a:r>
            <a:endParaRPr lang="en-GB" dirty="0"/>
          </a:p>
          <a:p>
            <a:endParaRPr lang="en-GB" dirty="0"/>
          </a:p>
          <a:p>
            <a:endParaRPr lang="en-SE" dirty="0"/>
          </a:p>
        </p:txBody>
      </p:sp>
      <p:sp>
        <p:nvSpPr>
          <p:cNvPr id="3" name="Title 2">
            <a:extLst>
              <a:ext uri="{FF2B5EF4-FFF2-40B4-BE49-F238E27FC236}">
                <a16:creationId xmlns:a16="http://schemas.microsoft.com/office/drawing/2014/main" id="{B58A0B5D-2AAE-A44A-AFD8-61119B68C59B}"/>
              </a:ext>
            </a:extLst>
          </p:cNvPr>
          <p:cNvSpPr>
            <a:spLocks noGrp="1"/>
          </p:cNvSpPr>
          <p:nvPr>
            <p:ph type="title"/>
          </p:nvPr>
        </p:nvSpPr>
        <p:spPr/>
        <p:txBody>
          <a:bodyPr/>
          <a:lstStyle/>
          <a:p>
            <a:r>
              <a:rPr lang="en-SE" dirty="0"/>
              <a:t>Startmotor/Generator</a:t>
            </a:r>
          </a:p>
        </p:txBody>
      </p:sp>
      <p:sp>
        <p:nvSpPr>
          <p:cNvPr id="4" name="Text Placeholder 3">
            <a:extLst>
              <a:ext uri="{FF2B5EF4-FFF2-40B4-BE49-F238E27FC236}">
                <a16:creationId xmlns:a16="http://schemas.microsoft.com/office/drawing/2014/main" id="{B2BDDB14-4D46-3B40-A6AD-77A5A41F0754}"/>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pic>
        <p:nvPicPr>
          <p:cNvPr id="5" name="Picture 4">
            <a:extLst>
              <a:ext uri="{FF2B5EF4-FFF2-40B4-BE49-F238E27FC236}">
                <a16:creationId xmlns:a16="http://schemas.microsoft.com/office/drawing/2014/main" id="{C42442C9-A132-9B4E-88B6-E73B1B6241A0}"/>
              </a:ext>
            </a:extLst>
          </p:cNvPr>
          <p:cNvPicPr/>
          <p:nvPr/>
        </p:nvPicPr>
        <p:blipFill rotWithShape="1">
          <a:blip r:embed="rId2" cstate="print">
            <a:extLst>
              <a:ext uri="{28A0092B-C50C-407E-A947-70E740481C1C}">
                <a14:useLocalDpi xmlns:a14="http://schemas.microsoft.com/office/drawing/2010/main" val="0"/>
              </a:ext>
            </a:extLst>
          </a:blip>
          <a:srcRect t="7289"/>
          <a:stretch/>
        </p:blipFill>
        <p:spPr bwMode="auto">
          <a:xfrm>
            <a:off x="5357446" y="1223158"/>
            <a:ext cx="4314214" cy="3079212"/>
          </a:xfrm>
          <a:prstGeom prst="rect">
            <a:avLst/>
          </a:prstGeom>
          <a:ln>
            <a:noFill/>
          </a:ln>
          <a:extLst>
            <a:ext uri="{53640926-AAD7-44D8-BBD7-CCE9431645EC}">
              <a14:shadowObscured xmlns:a14="http://schemas.microsoft.com/office/drawing/2010/main"/>
            </a:ext>
          </a:extLst>
        </p:spPr>
      </p:pic>
      <p:graphicFrame>
        <p:nvGraphicFramePr>
          <p:cNvPr id="6" name="Table 5">
            <a:extLst>
              <a:ext uri="{FF2B5EF4-FFF2-40B4-BE49-F238E27FC236}">
                <a16:creationId xmlns:a16="http://schemas.microsoft.com/office/drawing/2014/main" id="{1D3EDD28-C148-9645-AA44-61BC0D2BB3EB}"/>
              </a:ext>
            </a:extLst>
          </p:cNvPr>
          <p:cNvGraphicFramePr>
            <a:graphicFrameLocks noGrp="1"/>
          </p:cNvGraphicFramePr>
          <p:nvPr/>
        </p:nvGraphicFramePr>
        <p:xfrm>
          <a:off x="5584163" y="4461362"/>
          <a:ext cx="4009307" cy="1005840"/>
        </p:xfrm>
        <a:graphic>
          <a:graphicData uri="http://schemas.openxmlformats.org/drawingml/2006/table">
            <a:tbl>
              <a:tblPr>
                <a:tableStyleId>{5C22544A-7EE6-4342-B048-85BDC9FD1C3A}</a:tableStyleId>
              </a:tblPr>
              <a:tblGrid>
                <a:gridCol w="1402791">
                  <a:extLst>
                    <a:ext uri="{9D8B030D-6E8A-4147-A177-3AD203B41FA5}">
                      <a16:colId xmlns:a16="http://schemas.microsoft.com/office/drawing/2014/main" val="2921332923"/>
                    </a:ext>
                  </a:extLst>
                </a:gridCol>
                <a:gridCol w="2606516">
                  <a:extLst>
                    <a:ext uri="{9D8B030D-6E8A-4147-A177-3AD203B41FA5}">
                      <a16:colId xmlns:a16="http://schemas.microsoft.com/office/drawing/2014/main" val="365311826"/>
                    </a:ext>
                  </a:extLst>
                </a:gridCol>
              </a:tblGrid>
              <a:tr h="0">
                <a:tc>
                  <a:txBody>
                    <a:bodyPr/>
                    <a:lstStyle/>
                    <a:p>
                      <a:pPr marL="68580">
                        <a:spcAft>
                          <a:spcPts val="300"/>
                        </a:spcAft>
                      </a:pPr>
                      <a:r>
                        <a:rPr lang="en-SE" sz="1100">
                          <a:effectLst/>
                        </a:rPr>
                        <a:t>Max effekt</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a:effectLst/>
                        </a:rPr>
                        <a:t>34 kW</a:t>
                      </a:r>
                      <a:endParaRPr lang="en-SE" sz="110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298389935"/>
                  </a:ext>
                </a:extLst>
              </a:tr>
              <a:tr h="0">
                <a:tc>
                  <a:txBody>
                    <a:bodyPr/>
                    <a:lstStyle/>
                    <a:p>
                      <a:pPr marL="68580">
                        <a:spcAft>
                          <a:spcPts val="300"/>
                        </a:spcAft>
                      </a:pPr>
                      <a:r>
                        <a:rPr lang="en-SE" sz="1100">
                          <a:effectLst/>
                        </a:rPr>
                        <a:t>Max vridmoment</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a:effectLst/>
                        </a:rPr>
                        <a:t>180 Nm</a:t>
                      </a:r>
                      <a:endParaRPr lang="en-SE" sz="110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3734279834"/>
                  </a:ext>
                </a:extLst>
              </a:tr>
              <a:tr h="0">
                <a:tc>
                  <a:txBody>
                    <a:bodyPr/>
                    <a:lstStyle/>
                    <a:p>
                      <a:pPr marL="68580">
                        <a:spcAft>
                          <a:spcPts val="300"/>
                        </a:spcAft>
                      </a:pPr>
                      <a:r>
                        <a:rPr lang="en-SE" sz="1100">
                          <a:effectLst/>
                        </a:rPr>
                        <a:t>Max ström</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a:effectLst/>
                        </a:rPr>
                        <a:t>285 A</a:t>
                      </a:r>
                      <a:endParaRPr lang="en-SE" sz="110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1771386813"/>
                  </a:ext>
                </a:extLst>
              </a:tr>
              <a:tr h="0">
                <a:tc>
                  <a:txBody>
                    <a:bodyPr/>
                    <a:lstStyle/>
                    <a:p>
                      <a:pPr marL="68580">
                        <a:spcAft>
                          <a:spcPts val="300"/>
                        </a:spcAft>
                      </a:pPr>
                      <a:r>
                        <a:rPr lang="en-SE" sz="1100">
                          <a:effectLst/>
                        </a:rPr>
                        <a:t>Max varvtal</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a:effectLst/>
                        </a:rPr>
                        <a:t>8000 rpm</a:t>
                      </a:r>
                      <a:endParaRPr lang="en-SE" sz="110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4253570279"/>
                  </a:ext>
                </a:extLst>
              </a:tr>
              <a:tr h="0">
                <a:tc>
                  <a:txBody>
                    <a:bodyPr/>
                    <a:lstStyle/>
                    <a:p>
                      <a:pPr marL="68580">
                        <a:spcAft>
                          <a:spcPts val="300"/>
                        </a:spcAft>
                      </a:pPr>
                      <a:r>
                        <a:rPr lang="en-SE" sz="1100">
                          <a:effectLst/>
                        </a:rPr>
                        <a:t>Vikt</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a:effectLst/>
                        </a:rPr>
                        <a:t>Ca 20 kg</a:t>
                      </a:r>
                      <a:endParaRPr lang="en-SE" sz="110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1130808248"/>
                  </a:ext>
                </a:extLst>
              </a:tr>
              <a:tr h="0">
                <a:tc>
                  <a:txBody>
                    <a:bodyPr/>
                    <a:lstStyle/>
                    <a:p>
                      <a:pPr marL="68580">
                        <a:spcAft>
                          <a:spcPts val="300"/>
                        </a:spcAft>
                      </a:pPr>
                      <a:r>
                        <a:rPr lang="en-SE" sz="1100">
                          <a:effectLst/>
                        </a:rPr>
                        <a:t>Mått</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dirty="0">
                          <a:effectLst/>
                        </a:rPr>
                        <a:t>Diameter:305 mm, bredd: 69 mm</a:t>
                      </a:r>
                      <a:endParaRPr lang="en-SE" sz="1100" dirty="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2627126766"/>
                  </a:ext>
                </a:extLst>
              </a:tr>
            </a:tbl>
          </a:graphicData>
        </a:graphic>
      </p:graphicFrame>
      <p:sp>
        <p:nvSpPr>
          <p:cNvPr id="7" name="Slide Number Placeholder 6">
            <a:extLst>
              <a:ext uri="{FF2B5EF4-FFF2-40B4-BE49-F238E27FC236}">
                <a16:creationId xmlns:a16="http://schemas.microsoft.com/office/drawing/2014/main" id="{C42B2033-DF7F-1D4E-869D-A9860CB96370}"/>
              </a:ext>
            </a:extLst>
          </p:cNvPr>
          <p:cNvSpPr>
            <a:spLocks noGrp="1"/>
          </p:cNvSpPr>
          <p:nvPr>
            <p:ph type="sldNum" sz="quarter" idx="13"/>
          </p:nvPr>
        </p:nvSpPr>
        <p:spPr/>
        <p:txBody>
          <a:bodyPr/>
          <a:lstStyle/>
          <a:p>
            <a:fld id="{5818BEF9-6AEC-154B-B50F-057E6E327BFC}" type="slidenum">
              <a:rPr lang="en-SE" smtClean="0"/>
              <a:t>51</a:t>
            </a:fld>
            <a:endParaRPr lang="en-SE" dirty="0"/>
          </a:p>
        </p:txBody>
      </p:sp>
    </p:spTree>
    <p:extLst>
      <p:ext uri="{BB962C8B-B14F-4D97-AF65-F5344CB8AC3E}">
        <p14:creationId xmlns:p14="http://schemas.microsoft.com/office/powerpoint/2010/main" val="2294715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8EF066-640E-5C40-BDAD-BFF43ECE71B3}"/>
              </a:ext>
            </a:extLst>
          </p:cNvPr>
          <p:cNvSpPr>
            <a:spLocks noGrp="1"/>
          </p:cNvSpPr>
          <p:nvPr>
            <p:ph idx="1"/>
          </p:nvPr>
        </p:nvSpPr>
        <p:spPr>
          <a:xfrm>
            <a:off x="392113" y="1275911"/>
            <a:ext cx="4827587" cy="3972364"/>
          </a:xfrm>
        </p:spPr>
        <p:txBody>
          <a:bodyPr>
            <a:normAutofit/>
          </a:bodyPr>
          <a:lstStyle/>
          <a:p>
            <a:r>
              <a:rPr lang="en-GB" b="1" dirty="0"/>
              <a:t>HSG (Hybrid Start Generator) KIA.</a:t>
            </a:r>
          </a:p>
          <a:p>
            <a:r>
              <a:rPr lang="sv-SE" dirty="0"/>
              <a:t>HSG är en </a:t>
            </a:r>
            <a:r>
              <a:rPr lang="en-SE" dirty="0"/>
              <a:t>permanentmagnetiserad</a:t>
            </a:r>
            <a:r>
              <a:rPr lang="sv-SE" dirty="0"/>
              <a:t> </a:t>
            </a:r>
            <a:r>
              <a:rPr lang="en-SE" dirty="0"/>
              <a:t>växelström</a:t>
            </a:r>
            <a:r>
              <a:rPr lang="sv-SE" dirty="0"/>
              <a:t>s</a:t>
            </a:r>
            <a:r>
              <a:rPr lang="en-SE" dirty="0"/>
              <a:t> synkronmotor</a:t>
            </a:r>
            <a:r>
              <a:rPr lang="sv-SE" dirty="0"/>
              <a:t>, placerad som en ”vanlig” 12V generator på HSG styrs av HPCU (Hybrid Power Control Unit)</a:t>
            </a:r>
          </a:p>
          <a:p>
            <a:pPr marL="342900" lvl="0" indent="-342900">
              <a:buFont typeface="+mj-lt"/>
              <a:buAutoNum type="arabicPeriod"/>
            </a:pPr>
            <a:r>
              <a:rPr lang="en-SE" dirty="0"/>
              <a:t>Agera</a:t>
            </a:r>
            <a:r>
              <a:rPr lang="sv-SE" dirty="0"/>
              <a:t>r</a:t>
            </a:r>
            <a:r>
              <a:rPr lang="en-SE" dirty="0"/>
              <a:t> startmotor för </a:t>
            </a:r>
            <a:r>
              <a:rPr lang="sv-SE" dirty="0"/>
              <a:t>ICE .</a:t>
            </a:r>
          </a:p>
          <a:p>
            <a:pPr marL="342900" lvl="0" indent="-342900">
              <a:buFont typeface="+mj-lt"/>
              <a:buAutoNum type="arabicPeriod"/>
            </a:pPr>
            <a:r>
              <a:rPr lang="sv-SE" dirty="0"/>
              <a:t>Vid elmotordrift och inkoppling av ICE ökar HSG varvtalet på ICE så att rätt varvtal uppnås för komfortabel anslutning av ICE och E-maskin.</a:t>
            </a:r>
          </a:p>
          <a:p>
            <a:pPr marL="342900" lvl="0" indent="-342900">
              <a:buFont typeface="+mj-lt"/>
              <a:buAutoNum type="arabicPeriod"/>
            </a:pPr>
            <a:r>
              <a:rPr lang="sv-SE" dirty="0"/>
              <a:t>Vid fullt effektuttag jobbar HSG, ICE och E-maskinen (E-maskin placerad mellan ICE och växellåda).</a:t>
            </a:r>
          </a:p>
          <a:p>
            <a:pPr marL="342900" lvl="0" indent="-342900">
              <a:buFont typeface="+mj-lt"/>
              <a:buAutoNum type="arabicPeriod"/>
            </a:pPr>
            <a:r>
              <a:rPr lang="sv-SE" dirty="0"/>
              <a:t>Regenerande retardation ihop med E-maskinen.</a:t>
            </a:r>
          </a:p>
          <a:p>
            <a:pPr marL="342900" lvl="0" indent="-342900">
              <a:buFont typeface="+mj-lt"/>
              <a:buAutoNum type="arabicPeriod"/>
            </a:pPr>
            <a:endParaRPr lang="en-SE" dirty="0"/>
          </a:p>
          <a:p>
            <a:endParaRPr lang="en-GB" dirty="0"/>
          </a:p>
          <a:p>
            <a:endParaRPr lang="en-SE" dirty="0"/>
          </a:p>
        </p:txBody>
      </p:sp>
      <p:sp>
        <p:nvSpPr>
          <p:cNvPr id="3" name="Title 2">
            <a:extLst>
              <a:ext uri="{FF2B5EF4-FFF2-40B4-BE49-F238E27FC236}">
                <a16:creationId xmlns:a16="http://schemas.microsoft.com/office/drawing/2014/main" id="{B58A0B5D-2AAE-A44A-AFD8-61119B68C59B}"/>
              </a:ext>
            </a:extLst>
          </p:cNvPr>
          <p:cNvSpPr>
            <a:spLocks noGrp="1"/>
          </p:cNvSpPr>
          <p:nvPr>
            <p:ph type="title"/>
          </p:nvPr>
        </p:nvSpPr>
        <p:spPr/>
        <p:txBody>
          <a:bodyPr/>
          <a:lstStyle/>
          <a:p>
            <a:r>
              <a:rPr lang="sv-SE" dirty="0"/>
              <a:t>HSG  Hybrid </a:t>
            </a:r>
            <a:r>
              <a:rPr lang="en-SE" dirty="0"/>
              <a:t>Start/Generator</a:t>
            </a:r>
          </a:p>
        </p:txBody>
      </p:sp>
      <p:graphicFrame>
        <p:nvGraphicFramePr>
          <p:cNvPr id="6" name="Table 5">
            <a:extLst>
              <a:ext uri="{FF2B5EF4-FFF2-40B4-BE49-F238E27FC236}">
                <a16:creationId xmlns:a16="http://schemas.microsoft.com/office/drawing/2014/main" id="{1D3EDD28-C148-9645-AA44-61BC0D2BB3EB}"/>
              </a:ext>
            </a:extLst>
          </p:cNvPr>
          <p:cNvGraphicFramePr>
            <a:graphicFrameLocks noGrp="1"/>
          </p:cNvGraphicFramePr>
          <p:nvPr/>
        </p:nvGraphicFramePr>
        <p:xfrm>
          <a:off x="5381315" y="4220889"/>
          <a:ext cx="4132572" cy="1930065"/>
        </p:xfrm>
        <a:graphic>
          <a:graphicData uri="http://schemas.openxmlformats.org/drawingml/2006/table">
            <a:tbl>
              <a:tblPr>
                <a:tableStyleId>{5C22544A-7EE6-4342-B048-85BDC9FD1C3A}</a:tableStyleId>
              </a:tblPr>
              <a:tblGrid>
                <a:gridCol w="1445919">
                  <a:extLst>
                    <a:ext uri="{9D8B030D-6E8A-4147-A177-3AD203B41FA5}">
                      <a16:colId xmlns:a16="http://schemas.microsoft.com/office/drawing/2014/main" val="2921332923"/>
                    </a:ext>
                  </a:extLst>
                </a:gridCol>
                <a:gridCol w="2686653">
                  <a:extLst>
                    <a:ext uri="{9D8B030D-6E8A-4147-A177-3AD203B41FA5}">
                      <a16:colId xmlns:a16="http://schemas.microsoft.com/office/drawing/2014/main" val="365311826"/>
                    </a:ext>
                  </a:extLst>
                </a:gridCol>
              </a:tblGrid>
              <a:tr h="406186">
                <a:tc>
                  <a:txBody>
                    <a:bodyPr/>
                    <a:lstStyle/>
                    <a:p>
                      <a:pPr marL="68580">
                        <a:spcAft>
                          <a:spcPts val="300"/>
                        </a:spcAft>
                      </a:pPr>
                      <a:r>
                        <a:rPr lang="en-SE" sz="1400" dirty="0">
                          <a:effectLst/>
                          <a:latin typeface="Tahoma" panose="020B0604030504040204" pitchFamily="34" charset="0"/>
                          <a:ea typeface="Tahoma" panose="020B0604030504040204" pitchFamily="34" charset="0"/>
                          <a:cs typeface="Tahoma" panose="020B0604030504040204" pitchFamily="34" charset="0"/>
                        </a:rPr>
                        <a:t>Max </a:t>
                      </a:r>
                      <a:r>
                        <a:rPr lang="sv-SE" sz="1400" dirty="0">
                          <a:effectLst/>
                          <a:latin typeface="Tahoma" panose="020B0604030504040204" pitchFamily="34" charset="0"/>
                          <a:ea typeface="Tahoma" panose="020B0604030504040204" pitchFamily="34" charset="0"/>
                          <a:cs typeface="Tahoma" panose="020B0604030504040204" pitchFamily="34" charset="0"/>
                        </a:rPr>
                        <a:t>output</a:t>
                      </a:r>
                      <a:endParaRPr lang="en-SE" sz="1400" dirty="0">
                        <a:effectLst/>
                        <a:latin typeface="Tahoma" panose="020B0604030504040204" pitchFamily="34" charset="0"/>
                        <a:ea typeface="Tahoma" panose="020B0604030504040204" pitchFamily="34" charset="0"/>
                        <a:cs typeface="Tahoma" panose="020B0604030504040204" pitchFamily="34" charset="0"/>
                      </a:endParaRPr>
                    </a:p>
                  </a:txBody>
                  <a:tcPr marL="53975" marR="36195" marT="0" marB="0"/>
                </a:tc>
                <a:tc>
                  <a:txBody>
                    <a:bodyPr/>
                    <a:lstStyle/>
                    <a:p>
                      <a:pPr algn="ctr"/>
                      <a:r>
                        <a:rPr lang="pl-PL" sz="1400" dirty="0">
                          <a:effectLst/>
                          <a:latin typeface="Tahoma" panose="020B0604030504040204" pitchFamily="34" charset="0"/>
                          <a:ea typeface="Tahoma" panose="020B0604030504040204" pitchFamily="34" charset="0"/>
                          <a:cs typeface="Tahoma" panose="020B0604030504040204" pitchFamily="34" charset="0"/>
                        </a:rPr>
                        <a:t>8.5 kW, 1870 - 12000 rpm</a:t>
                      </a:r>
                      <a:br>
                        <a:rPr lang="pl-PL" sz="1400" dirty="0">
                          <a:effectLst/>
                          <a:latin typeface="Tahoma" panose="020B0604030504040204" pitchFamily="34" charset="0"/>
                          <a:ea typeface="Tahoma" panose="020B0604030504040204" pitchFamily="34" charset="0"/>
                          <a:cs typeface="Tahoma" panose="020B0604030504040204" pitchFamily="34" charset="0"/>
                        </a:rPr>
                      </a:br>
                      <a:endParaRPr lang="pl-PL" sz="1400" dirty="0">
                        <a:effectLst/>
                        <a:latin typeface="Tahoma" panose="020B0604030504040204" pitchFamily="34" charset="0"/>
                        <a:ea typeface="Tahoma" panose="020B0604030504040204" pitchFamily="34" charset="0"/>
                        <a:cs typeface="Tahoma" panose="020B0604030504040204" pitchFamily="34" charset="0"/>
                      </a:endParaRPr>
                    </a:p>
                  </a:txBody>
                  <a:tcPr marL="22860" marR="22860" marT="22860" marB="22860" anchor="ctr"/>
                </a:tc>
                <a:extLst>
                  <a:ext uri="{0D108BD9-81ED-4DB2-BD59-A6C34878D82A}">
                    <a16:rowId xmlns:a16="http://schemas.microsoft.com/office/drawing/2014/main" val="298389935"/>
                  </a:ext>
                </a:extLst>
              </a:tr>
              <a:tr h="343635">
                <a:tc>
                  <a:txBody>
                    <a:bodyPr/>
                    <a:lstStyle/>
                    <a:p>
                      <a:pPr marL="68580">
                        <a:spcAft>
                          <a:spcPts val="300"/>
                        </a:spcAft>
                      </a:pPr>
                      <a:r>
                        <a:rPr lang="en-SE" sz="1400" dirty="0">
                          <a:effectLst/>
                          <a:latin typeface="Tahoma" panose="020B0604030504040204" pitchFamily="34" charset="0"/>
                          <a:ea typeface="Tahoma" panose="020B0604030504040204" pitchFamily="34" charset="0"/>
                          <a:cs typeface="Tahoma" panose="020B0604030504040204" pitchFamily="34" charset="0"/>
                        </a:rPr>
                        <a:t>Max vridmoment</a:t>
                      </a:r>
                    </a:p>
                  </a:txBody>
                  <a:tcPr marL="53975" marR="36195" marT="0" marB="0"/>
                </a:tc>
                <a:tc>
                  <a:txBody>
                    <a:bodyPr/>
                    <a:lstStyle/>
                    <a:p>
                      <a:r>
                        <a:rPr lang="sv-SE" sz="14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43.2 </a:t>
                      </a:r>
                      <a:r>
                        <a:rPr lang="sv-SE" sz="1400" b="0" i="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N.m</a:t>
                      </a:r>
                      <a:endParaRPr lang="sv-SE" sz="14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734279834"/>
                  </a:ext>
                </a:extLst>
              </a:tr>
              <a:tr h="343635">
                <a:tc>
                  <a:txBody>
                    <a:bodyPr/>
                    <a:lstStyle/>
                    <a:p>
                      <a:pPr marL="68580">
                        <a:spcAft>
                          <a:spcPts val="300"/>
                        </a:spcAft>
                      </a:pPr>
                      <a:r>
                        <a:rPr lang="sv-SE" sz="1400" dirty="0">
                          <a:effectLst/>
                          <a:latin typeface="Tahoma" panose="020B0604030504040204" pitchFamily="34" charset="0"/>
                          <a:ea typeface="Tahoma" panose="020B0604030504040204" pitchFamily="34" charset="0"/>
                          <a:cs typeface="Tahoma" panose="020B0604030504040204" pitchFamily="34" charset="0"/>
                        </a:rPr>
                        <a:t>Spänning</a:t>
                      </a:r>
                      <a:endParaRPr lang="en-SE" sz="1400" dirty="0">
                        <a:effectLst/>
                        <a:latin typeface="Tahoma" panose="020B0604030504040204" pitchFamily="34" charset="0"/>
                        <a:ea typeface="Tahoma" panose="020B0604030504040204" pitchFamily="34" charset="0"/>
                        <a:cs typeface="Tahoma" panose="020B0604030504040204" pitchFamily="34" charset="0"/>
                      </a:endParaRPr>
                    </a:p>
                  </a:txBody>
                  <a:tcPr marL="53975" marR="36195" marT="0" marB="0"/>
                </a:tc>
                <a:tc>
                  <a:txBody>
                    <a:bodyPr/>
                    <a:lstStyle/>
                    <a:p>
                      <a:pPr marL="68580">
                        <a:spcAft>
                          <a:spcPts val="300"/>
                        </a:spcAft>
                      </a:pPr>
                      <a:r>
                        <a:rPr lang="sv-SE" sz="1400" dirty="0">
                          <a:effectLst/>
                          <a:latin typeface="Tahoma" panose="020B0604030504040204" pitchFamily="34" charset="0"/>
                          <a:ea typeface="Tahoma" panose="020B0604030504040204" pitchFamily="34" charset="0"/>
                          <a:cs typeface="Tahoma" panose="020B0604030504040204" pitchFamily="34" charset="0"/>
                        </a:rPr>
                        <a:t>    </a:t>
                      </a:r>
                      <a:r>
                        <a:rPr lang="en-SE" sz="1400" dirty="0">
                          <a:effectLst/>
                          <a:latin typeface="Tahoma" panose="020B0604030504040204" pitchFamily="34" charset="0"/>
                          <a:ea typeface="Tahoma" panose="020B0604030504040204" pitchFamily="34" charset="0"/>
                          <a:cs typeface="Tahoma" panose="020B0604030504040204" pitchFamily="34" charset="0"/>
                        </a:rPr>
                        <a:t>2</a:t>
                      </a:r>
                      <a:r>
                        <a:rPr lang="sv-SE" sz="1400" dirty="0">
                          <a:effectLst/>
                          <a:latin typeface="Tahoma" panose="020B0604030504040204" pitchFamily="34" charset="0"/>
                          <a:ea typeface="Tahoma" panose="020B0604030504040204" pitchFamily="34" charset="0"/>
                          <a:cs typeface="Tahoma" panose="020B0604030504040204" pitchFamily="34" charset="0"/>
                        </a:rPr>
                        <a:t>70 V AC.</a:t>
                      </a:r>
                      <a:endParaRPr lang="en-SE" sz="1400" dirty="0">
                        <a:effectLst/>
                        <a:latin typeface="Tahoma" panose="020B0604030504040204" pitchFamily="34" charset="0"/>
                        <a:ea typeface="Tahoma" panose="020B0604030504040204" pitchFamily="34" charset="0"/>
                        <a:cs typeface="Tahoma" panose="020B0604030504040204" pitchFamily="34" charset="0"/>
                      </a:endParaRPr>
                    </a:p>
                  </a:txBody>
                  <a:tcPr marL="53975" marR="36195" marT="0" marB="0"/>
                </a:tc>
                <a:extLst>
                  <a:ext uri="{0D108BD9-81ED-4DB2-BD59-A6C34878D82A}">
                    <a16:rowId xmlns:a16="http://schemas.microsoft.com/office/drawing/2014/main" val="1771386813"/>
                  </a:ext>
                </a:extLst>
              </a:tr>
              <a:tr h="343635">
                <a:tc>
                  <a:txBody>
                    <a:bodyPr/>
                    <a:lstStyle/>
                    <a:p>
                      <a:pPr marL="68580">
                        <a:spcAft>
                          <a:spcPts val="300"/>
                        </a:spcAft>
                      </a:pPr>
                      <a:r>
                        <a:rPr lang="en-SE" sz="1400" dirty="0">
                          <a:effectLst/>
                          <a:latin typeface="Tahoma" panose="020B0604030504040204" pitchFamily="34" charset="0"/>
                          <a:ea typeface="Tahoma" panose="020B0604030504040204" pitchFamily="34" charset="0"/>
                          <a:cs typeface="Tahoma" panose="020B0604030504040204" pitchFamily="34" charset="0"/>
                        </a:rPr>
                        <a:t>Max varvtal</a:t>
                      </a:r>
                    </a:p>
                  </a:txBody>
                  <a:tcPr marL="53975" marR="36195" marT="0" marB="0"/>
                </a:tc>
                <a:tc>
                  <a:txBody>
                    <a:bodyPr/>
                    <a:lstStyle/>
                    <a:p>
                      <a:pPr marL="68580">
                        <a:spcAft>
                          <a:spcPts val="300"/>
                        </a:spcAft>
                      </a:pPr>
                      <a:r>
                        <a:rPr lang="sv-SE" sz="1400" dirty="0">
                          <a:effectLst/>
                          <a:latin typeface="Tahoma" panose="020B0604030504040204" pitchFamily="34" charset="0"/>
                          <a:ea typeface="Tahoma" panose="020B0604030504040204" pitchFamily="34" charset="0"/>
                          <a:cs typeface="Tahoma" panose="020B0604030504040204" pitchFamily="34" charset="0"/>
                        </a:rPr>
                        <a:t>    15</a:t>
                      </a:r>
                      <a:r>
                        <a:rPr lang="en-SE" sz="1400" dirty="0">
                          <a:effectLst/>
                          <a:latin typeface="Tahoma" panose="020B0604030504040204" pitchFamily="34" charset="0"/>
                          <a:ea typeface="Tahoma" panose="020B0604030504040204" pitchFamily="34" charset="0"/>
                          <a:cs typeface="Tahoma" panose="020B0604030504040204" pitchFamily="34" charset="0"/>
                        </a:rPr>
                        <a:t>000 rpm</a:t>
                      </a:r>
                    </a:p>
                  </a:txBody>
                  <a:tcPr marL="53975" marR="36195" marT="0" marB="0"/>
                </a:tc>
                <a:extLst>
                  <a:ext uri="{0D108BD9-81ED-4DB2-BD59-A6C34878D82A}">
                    <a16:rowId xmlns:a16="http://schemas.microsoft.com/office/drawing/2014/main" val="4253570279"/>
                  </a:ext>
                </a:extLst>
              </a:tr>
              <a:tr h="343635">
                <a:tc>
                  <a:txBody>
                    <a:bodyPr/>
                    <a:lstStyle/>
                    <a:p>
                      <a:pPr marL="68580">
                        <a:spcAft>
                          <a:spcPts val="300"/>
                        </a:spcAft>
                      </a:pPr>
                      <a:r>
                        <a:rPr lang="sv-SE" sz="1400" dirty="0">
                          <a:effectLst/>
                          <a:latin typeface="Tahoma" panose="020B0604030504040204" pitchFamily="34" charset="0"/>
                          <a:ea typeface="Tahoma" panose="020B0604030504040204" pitchFamily="34" charset="0"/>
                          <a:cs typeface="Tahoma" panose="020B0604030504040204" pitchFamily="34" charset="0"/>
                        </a:rPr>
                        <a:t>Kylsystem</a:t>
                      </a:r>
                      <a:endParaRPr lang="en-SE" sz="1400" dirty="0">
                        <a:effectLst/>
                        <a:latin typeface="Tahoma" panose="020B0604030504040204" pitchFamily="34" charset="0"/>
                        <a:ea typeface="Tahoma" panose="020B0604030504040204" pitchFamily="34" charset="0"/>
                        <a:cs typeface="Tahoma" panose="020B0604030504040204" pitchFamily="34" charset="0"/>
                      </a:endParaRPr>
                    </a:p>
                  </a:txBody>
                  <a:tcPr marL="53975" marR="36195" marT="0" marB="0"/>
                </a:tc>
                <a:tc>
                  <a:txBody>
                    <a:bodyPr/>
                    <a:lstStyle/>
                    <a:p>
                      <a:pPr marL="68580">
                        <a:spcAft>
                          <a:spcPts val="300"/>
                        </a:spcAft>
                      </a:pPr>
                      <a:r>
                        <a:rPr lang="sv-SE" sz="1400" dirty="0">
                          <a:effectLst/>
                          <a:latin typeface="Tahoma" panose="020B0604030504040204" pitchFamily="34" charset="0"/>
                          <a:ea typeface="Tahoma" panose="020B0604030504040204" pitchFamily="34" charset="0"/>
                          <a:cs typeface="Tahoma" panose="020B0604030504040204" pitchFamily="34" charset="0"/>
                        </a:rPr>
                        <a:t>    Vätskekyld</a:t>
                      </a:r>
                      <a:endParaRPr lang="en-SE" sz="1400" dirty="0">
                        <a:effectLst/>
                        <a:latin typeface="Tahoma" panose="020B0604030504040204" pitchFamily="34" charset="0"/>
                        <a:ea typeface="Tahoma" panose="020B0604030504040204" pitchFamily="34" charset="0"/>
                        <a:cs typeface="Tahoma" panose="020B0604030504040204" pitchFamily="34" charset="0"/>
                      </a:endParaRPr>
                    </a:p>
                  </a:txBody>
                  <a:tcPr marL="53975" marR="36195" marT="0" marB="0"/>
                </a:tc>
                <a:extLst>
                  <a:ext uri="{0D108BD9-81ED-4DB2-BD59-A6C34878D82A}">
                    <a16:rowId xmlns:a16="http://schemas.microsoft.com/office/drawing/2014/main" val="1130808248"/>
                  </a:ext>
                </a:extLst>
              </a:tr>
            </a:tbl>
          </a:graphicData>
        </a:graphic>
      </p:graphicFrame>
      <p:pic>
        <p:nvPicPr>
          <p:cNvPr id="7" name="Picture 2">
            <a:extLst>
              <a:ext uri="{FF2B5EF4-FFF2-40B4-BE49-F238E27FC236}">
                <a16:creationId xmlns:a16="http://schemas.microsoft.com/office/drawing/2014/main" id="{DF39479B-E0CA-4309-9F04-BDC7424D4B3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84163" y="718335"/>
            <a:ext cx="3472160" cy="321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a:extLst>
              <a:ext uri="{FF2B5EF4-FFF2-40B4-BE49-F238E27FC236}">
                <a16:creationId xmlns:a16="http://schemas.microsoft.com/office/drawing/2014/main" id="{ED9401FC-2268-495D-B17F-8F4793BEEC69}"/>
              </a:ext>
            </a:extLst>
          </p:cNvPr>
          <p:cNvSpPr txBox="1"/>
          <p:nvPr/>
        </p:nvSpPr>
        <p:spPr>
          <a:xfrm>
            <a:off x="899958" y="5818990"/>
            <a:ext cx="2933700" cy="523220"/>
          </a:xfrm>
          <a:prstGeom prst="rect">
            <a:avLst/>
          </a:prstGeom>
          <a:noFill/>
        </p:spPr>
        <p:txBody>
          <a:bodyPr wrap="square" lIns="0" rIns="90000" rtlCol="0">
            <a:spAutoFit/>
          </a:bodyPr>
          <a:lstStyle/>
          <a:p>
            <a:r>
              <a:rPr lang="sv-SE" sz="1600" b="1" noProof="0" dirty="0"/>
              <a:t>ICE</a:t>
            </a:r>
            <a:r>
              <a:rPr lang="sv-SE" sz="1600" noProof="0" dirty="0"/>
              <a:t>= </a:t>
            </a:r>
            <a:r>
              <a:rPr lang="sv-SE" sz="1600" b="1" dirty="0"/>
              <a:t>I</a:t>
            </a:r>
            <a:r>
              <a:rPr lang="sv-SE" sz="1600" dirty="0"/>
              <a:t>nternal </a:t>
            </a:r>
            <a:r>
              <a:rPr lang="sv-SE" sz="1600" b="1" dirty="0"/>
              <a:t>C</a:t>
            </a:r>
            <a:r>
              <a:rPr lang="sv-SE" sz="1600" dirty="0"/>
              <a:t>ombustion </a:t>
            </a:r>
            <a:r>
              <a:rPr lang="sv-SE" sz="1600" b="1" dirty="0"/>
              <a:t>E</a:t>
            </a:r>
            <a:r>
              <a:rPr lang="sv-SE" sz="1600" dirty="0"/>
              <a:t>ngine</a:t>
            </a:r>
          </a:p>
          <a:p>
            <a:pPr marL="0" marR="0" indent="0" algn="l" defTabSz="457200" rtl="0" eaLnBrk="1" fontAlgn="auto" latinLnBrk="0" hangingPunct="1">
              <a:lnSpc>
                <a:spcPct val="100000"/>
              </a:lnSpc>
              <a:spcBef>
                <a:spcPts val="0"/>
              </a:spcBef>
              <a:spcAft>
                <a:spcPts val="0"/>
              </a:spcAft>
              <a:buClrTx/>
              <a:buSzTx/>
              <a:buFontTx/>
              <a:buNone/>
              <a:tabLst/>
            </a:pPr>
            <a:endParaRPr lang="sv-SE" sz="1200" noProof="0" dirty="0"/>
          </a:p>
        </p:txBody>
      </p:sp>
      <p:sp>
        <p:nvSpPr>
          <p:cNvPr id="8" name="Text Placeholder 3">
            <a:extLst>
              <a:ext uri="{FF2B5EF4-FFF2-40B4-BE49-F238E27FC236}">
                <a16:creationId xmlns:a16="http://schemas.microsoft.com/office/drawing/2014/main" id="{71AD4D1B-5319-4C8F-91B4-8D18B3EA0FE0}"/>
              </a:ext>
            </a:extLst>
          </p:cNvPr>
          <p:cNvSpPr>
            <a:spLocks noGrp="1"/>
          </p:cNvSpPr>
          <p:nvPr>
            <p:ph type="body" sz="quarter" idx="10"/>
          </p:nvPr>
        </p:nvSpPr>
        <p:spPr>
          <a:xfrm>
            <a:off x="415263" y="141514"/>
            <a:ext cx="5168900" cy="254619"/>
          </a:xfrm>
        </p:spPr>
        <p:txBody>
          <a:bodyPr>
            <a:normAutofit lnSpcReduction="10000"/>
          </a:bodyPr>
          <a:lstStyle/>
          <a:p>
            <a:r>
              <a:rPr lang="en-SE" dirty="0"/>
              <a:t>5 Uppbyggnad och funktion</a:t>
            </a:r>
          </a:p>
          <a:p>
            <a:endParaRPr lang="en-SE" dirty="0"/>
          </a:p>
        </p:txBody>
      </p:sp>
      <p:sp>
        <p:nvSpPr>
          <p:cNvPr id="5" name="Slide Number Placeholder 4">
            <a:extLst>
              <a:ext uri="{FF2B5EF4-FFF2-40B4-BE49-F238E27FC236}">
                <a16:creationId xmlns:a16="http://schemas.microsoft.com/office/drawing/2014/main" id="{5303FB53-98F8-1F4D-BF21-F35924CD459C}"/>
              </a:ext>
            </a:extLst>
          </p:cNvPr>
          <p:cNvSpPr>
            <a:spLocks noGrp="1"/>
          </p:cNvSpPr>
          <p:nvPr>
            <p:ph type="sldNum" sz="quarter" idx="13"/>
          </p:nvPr>
        </p:nvSpPr>
        <p:spPr/>
        <p:txBody>
          <a:bodyPr/>
          <a:lstStyle/>
          <a:p>
            <a:fld id="{5818BEF9-6AEC-154B-B50F-057E6E327BFC}" type="slidenum">
              <a:rPr lang="en-SE" smtClean="0"/>
              <a:t>52</a:t>
            </a:fld>
            <a:endParaRPr lang="en-SE" dirty="0"/>
          </a:p>
        </p:txBody>
      </p:sp>
    </p:spTree>
    <p:extLst>
      <p:ext uri="{BB962C8B-B14F-4D97-AF65-F5344CB8AC3E}">
        <p14:creationId xmlns:p14="http://schemas.microsoft.com/office/powerpoint/2010/main" val="1163713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4D0ECF-33BD-9443-A7AA-F2368BC8D62D}"/>
              </a:ext>
            </a:extLst>
          </p:cNvPr>
          <p:cNvSpPr>
            <a:spLocks noGrp="1"/>
          </p:cNvSpPr>
          <p:nvPr>
            <p:ph idx="1"/>
          </p:nvPr>
        </p:nvSpPr>
        <p:spPr>
          <a:xfrm>
            <a:off x="392113" y="1275911"/>
            <a:ext cx="5192050" cy="5070914"/>
          </a:xfrm>
        </p:spPr>
        <p:txBody>
          <a:bodyPr/>
          <a:lstStyle/>
          <a:p>
            <a:r>
              <a:rPr lang="sv-SE" b="1" dirty="0"/>
              <a:t>ERAD (Electric Rear </a:t>
            </a:r>
            <a:r>
              <a:rPr lang="sv-SE" b="1" dirty="0" err="1"/>
              <a:t>Axle</a:t>
            </a:r>
            <a:r>
              <a:rPr lang="sv-SE" b="1" dirty="0"/>
              <a:t> Drive) Volvo</a:t>
            </a:r>
          </a:p>
          <a:p>
            <a:r>
              <a:rPr lang="sv-SE" dirty="0"/>
              <a:t>Elmotorn är sammanbyggd med växellåda och differential till en enhet (ERAD).</a:t>
            </a:r>
          </a:p>
          <a:p>
            <a:endParaRPr lang="sv-SE" dirty="0"/>
          </a:p>
          <a:p>
            <a:endParaRPr lang="sv-SE" dirty="0"/>
          </a:p>
          <a:p>
            <a:endParaRPr lang="sv-SE" dirty="0"/>
          </a:p>
          <a:p>
            <a:endParaRPr lang="sv-SE" dirty="0"/>
          </a:p>
          <a:p>
            <a:r>
              <a:rPr lang="sv-SE" dirty="0"/>
              <a:t>ERAD används till:</a:t>
            </a:r>
          </a:p>
          <a:p>
            <a:pPr marL="285750" indent="-285750">
              <a:buFont typeface="Arial" panose="020B0604020202020204" pitchFamily="34" charset="0"/>
              <a:buChar char="•"/>
            </a:pPr>
            <a:r>
              <a:rPr lang="sv-SE" dirty="0"/>
              <a:t>Framdrivning vid enbart eldrift.</a:t>
            </a:r>
          </a:p>
          <a:p>
            <a:pPr marL="285750" indent="-285750">
              <a:buFont typeface="Arial" panose="020B0604020202020204" pitchFamily="34" charset="0"/>
              <a:buChar char="•"/>
            </a:pPr>
            <a:r>
              <a:rPr lang="sv-SE" dirty="0"/>
              <a:t>Support vid stora effektuttag och vid AWD-drift.</a:t>
            </a:r>
          </a:p>
          <a:p>
            <a:pPr marL="285750" indent="-285750">
              <a:buFont typeface="Arial" panose="020B0604020202020204" pitchFamily="34" charset="0"/>
              <a:buChar char="•"/>
            </a:pPr>
            <a:r>
              <a:rPr lang="sv-SE" dirty="0"/>
              <a:t>För att ladda batteriet vid bromsgenerering.</a:t>
            </a:r>
          </a:p>
          <a:p>
            <a:pPr marL="285750" indent="-285750">
              <a:buFont typeface="Arial" panose="020B0604020202020204" pitchFamily="34" charset="0"/>
              <a:buChar char="•"/>
            </a:pPr>
            <a:r>
              <a:rPr lang="sv-SE" dirty="0"/>
              <a:t>För att skapa motorbromsliknande egenskaper vid gaspedalssläpp.</a:t>
            </a:r>
            <a:endParaRPr lang="en-GB" dirty="0"/>
          </a:p>
          <a:p>
            <a:endParaRPr lang="en-SE" b="1" dirty="0"/>
          </a:p>
        </p:txBody>
      </p:sp>
      <p:sp>
        <p:nvSpPr>
          <p:cNvPr id="3" name="Title 2">
            <a:extLst>
              <a:ext uri="{FF2B5EF4-FFF2-40B4-BE49-F238E27FC236}">
                <a16:creationId xmlns:a16="http://schemas.microsoft.com/office/drawing/2014/main" id="{F2E42117-4255-FD4F-8C8F-B76F47732988}"/>
              </a:ext>
            </a:extLst>
          </p:cNvPr>
          <p:cNvSpPr>
            <a:spLocks noGrp="1"/>
          </p:cNvSpPr>
          <p:nvPr>
            <p:ph type="title"/>
          </p:nvPr>
        </p:nvSpPr>
        <p:spPr/>
        <p:txBody>
          <a:bodyPr/>
          <a:lstStyle/>
          <a:p>
            <a:r>
              <a:rPr lang="en-SE" dirty="0"/>
              <a:t>Elmotor</a:t>
            </a:r>
          </a:p>
        </p:txBody>
      </p:sp>
      <p:sp>
        <p:nvSpPr>
          <p:cNvPr id="4" name="Text Placeholder 3">
            <a:extLst>
              <a:ext uri="{FF2B5EF4-FFF2-40B4-BE49-F238E27FC236}">
                <a16:creationId xmlns:a16="http://schemas.microsoft.com/office/drawing/2014/main" id="{8499C348-B3DB-8E4D-A8BA-CA1CB54D774D}"/>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pic>
        <p:nvPicPr>
          <p:cNvPr id="5" name="Picture 4" descr="\\gbw9061106.got.volvocars.net\DSKRIDE$\Data\Desktop\1Växellåda ERAD.jpg">
            <a:extLst>
              <a:ext uri="{FF2B5EF4-FFF2-40B4-BE49-F238E27FC236}">
                <a16:creationId xmlns:a16="http://schemas.microsoft.com/office/drawing/2014/main" id="{1969F9DD-7D66-AA49-A0DE-5E0C6652D46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7074" y="1310430"/>
            <a:ext cx="4325149" cy="3552054"/>
          </a:xfrm>
          <a:prstGeom prst="rect">
            <a:avLst/>
          </a:prstGeom>
          <a:noFill/>
          <a:ln>
            <a:noFill/>
          </a:ln>
        </p:spPr>
      </p:pic>
      <p:graphicFrame>
        <p:nvGraphicFramePr>
          <p:cNvPr id="13" name="Table 12">
            <a:extLst>
              <a:ext uri="{FF2B5EF4-FFF2-40B4-BE49-F238E27FC236}">
                <a16:creationId xmlns:a16="http://schemas.microsoft.com/office/drawing/2014/main" id="{0BDE9E57-959A-2E4B-ADFE-23F407A15B72}"/>
              </a:ext>
            </a:extLst>
          </p:cNvPr>
          <p:cNvGraphicFramePr>
            <a:graphicFrameLocks noGrp="1"/>
          </p:cNvGraphicFramePr>
          <p:nvPr/>
        </p:nvGraphicFramePr>
        <p:xfrm>
          <a:off x="381355" y="2274244"/>
          <a:ext cx="4186814" cy="1341120"/>
        </p:xfrm>
        <a:graphic>
          <a:graphicData uri="http://schemas.openxmlformats.org/drawingml/2006/table">
            <a:tbl>
              <a:tblPr>
                <a:tableStyleId>{5C22544A-7EE6-4342-B048-85BDC9FD1C3A}</a:tableStyleId>
              </a:tblPr>
              <a:tblGrid>
                <a:gridCol w="889284">
                  <a:extLst>
                    <a:ext uri="{9D8B030D-6E8A-4147-A177-3AD203B41FA5}">
                      <a16:colId xmlns:a16="http://schemas.microsoft.com/office/drawing/2014/main" val="1050948022"/>
                    </a:ext>
                  </a:extLst>
                </a:gridCol>
                <a:gridCol w="3297530">
                  <a:extLst>
                    <a:ext uri="{9D8B030D-6E8A-4147-A177-3AD203B41FA5}">
                      <a16:colId xmlns:a16="http://schemas.microsoft.com/office/drawing/2014/main" val="1505472095"/>
                    </a:ext>
                  </a:extLst>
                </a:gridCol>
              </a:tblGrid>
              <a:tr h="0">
                <a:tc>
                  <a:txBody>
                    <a:bodyPr/>
                    <a:lstStyle/>
                    <a:p>
                      <a:pPr marL="68580">
                        <a:spcAft>
                          <a:spcPts val="300"/>
                        </a:spcAft>
                      </a:pPr>
                      <a:r>
                        <a:rPr lang="en-SE" sz="1100">
                          <a:effectLst/>
                        </a:rPr>
                        <a:t>Effekt</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dirty="0">
                          <a:effectLst/>
                        </a:rPr>
                        <a:t>60 kW</a:t>
                      </a:r>
                      <a:endParaRPr lang="en-SE" sz="1100" dirty="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116119164"/>
                  </a:ext>
                </a:extLst>
              </a:tr>
              <a:tr h="0">
                <a:tc>
                  <a:txBody>
                    <a:bodyPr/>
                    <a:lstStyle/>
                    <a:p>
                      <a:pPr marL="68580">
                        <a:spcAft>
                          <a:spcPts val="300"/>
                        </a:spcAft>
                      </a:pPr>
                      <a:r>
                        <a:rPr lang="en-SE" sz="1100">
                          <a:effectLst/>
                        </a:rPr>
                        <a:t>Vridmoment</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a:effectLst/>
                        </a:rPr>
                        <a:t>240 Nm</a:t>
                      </a:r>
                      <a:endParaRPr lang="en-SE" sz="110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3096044127"/>
                  </a:ext>
                </a:extLst>
              </a:tr>
              <a:tr h="0">
                <a:tc>
                  <a:txBody>
                    <a:bodyPr/>
                    <a:lstStyle/>
                    <a:p>
                      <a:pPr marL="68580">
                        <a:spcAft>
                          <a:spcPts val="300"/>
                        </a:spcAft>
                      </a:pPr>
                      <a:r>
                        <a:rPr lang="en-SE" sz="1100">
                          <a:effectLst/>
                        </a:rPr>
                        <a:t>Max ström</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a:effectLst/>
                        </a:rPr>
                        <a:t>300 A</a:t>
                      </a:r>
                      <a:endParaRPr lang="en-SE" sz="110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4115959977"/>
                  </a:ext>
                </a:extLst>
              </a:tr>
              <a:tr h="0">
                <a:tc>
                  <a:txBody>
                    <a:bodyPr/>
                    <a:lstStyle/>
                    <a:p>
                      <a:pPr marL="68580">
                        <a:spcAft>
                          <a:spcPts val="300"/>
                        </a:spcAft>
                      </a:pPr>
                      <a:r>
                        <a:rPr lang="en-SE" sz="1100">
                          <a:effectLst/>
                        </a:rPr>
                        <a:t>Maxvarv </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a:effectLst/>
                        </a:rPr>
                        <a:t>13000 rpm</a:t>
                      </a:r>
                      <a:endParaRPr lang="en-SE" sz="110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120375526"/>
                  </a:ext>
                </a:extLst>
              </a:tr>
              <a:tr h="0">
                <a:tc>
                  <a:txBody>
                    <a:bodyPr/>
                    <a:lstStyle/>
                    <a:p>
                      <a:pPr marL="68580">
                        <a:spcAft>
                          <a:spcPts val="300"/>
                        </a:spcAft>
                      </a:pPr>
                      <a:r>
                        <a:rPr lang="en-SE" sz="1100">
                          <a:effectLst/>
                        </a:rPr>
                        <a:t>Olja</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a:effectLst/>
                        </a:rPr>
                        <a:t>Syntetisk, specialanpassad transmissionsolja (Castrol BOT 448)</a:t>
                      </a:r>
                      <a:endParaRPr lang="en-SE" sz="110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4188811297"/>
                  </a:ext>
                </a:extLst>
              </a:tr>
              <a:tr h="0">
                <a:tc>
                  <a:txBody>
                    <a:bodyPr/>
                    <a:lstStyle/>
                    <a:p>
                      <a:pPr marL="68580">
                        <a:spcAft>
                          <a:spcPts val="300"/>
                        </a:spcAft>
                      </a:pPr>
                      <a:r>
                        <a:rPr lang="en-SE" sz="1100">
                          <a:effectLst/>
                        </a:rPr>
                        <a:t>Vikt</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a:effectLst/>
                        </a:rPr>
                        <a:t>49 kg</a:t>
                      </a:r>
                      <a:endParaRPr lang="en-SE" sz="110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1567641223"/>
                  </a:ext>
                </a:extLst>
              </a:tr>
              <a:tr h="0">
                <a:tc>
                  <a:txBody>
                    <a:bodyPr/>
                    <a:lstStyle/>
                    <a:p>
                      <a:pPr marL="68580">
                        <a:spcAft>
                          <a:spcPts val="300"/>
                        </a:spcAft>
                      </a:pPr>
                      <a:r>
                        <a:rPr lang="en-SE" sz="1100">
                          <a:effectLst/>
                        </a:rPr>
                        <a:t>Mått</a:t>
                      </a:r>
                      <a:endParaRPr lang="en-SE" sz="1100">
                        <a:effectLst/>
                        <a:latin typeface="Times New Roman" panose="02020603050405020304" pitchFamily="18" charset="0"/>
                        <a:ea typeface="Times New Roman" panose="02020603050405020304" pitchFamily="18" charset="0"/>
                      </a:endParaRPr>
                    </a:p>
                  </a:txBody>
                  <a:tcPr marL="53975" marR="36195" marT="0" marB="0"/>
                </a:tc>
                <a:tc>
                  <a:txBody>
                    <a:bodyPr/>
                    <a:lstStyle/>
                    <a:p>
                      <a:pPr marL="68580">
                        <a:spcAft>
                          <a:spcPts val="300"/>
                        </a:spcAft>
                      </a:pPr>
                      <a:r>
                        <a:rPr lang="en-SE" sz="1100" dirty="0">
                          <a:effectLst/>
                        </a:rPr>
                        <a:t>Diameter: 250 mm, längd: 330 mm</a:t>
                      </a:r>
                      <a:endParaRPr lang="en-SE" sz="1100" dirty="0">
                        <a:effectLst/>
                        <a:latin typeface="Times New Roman" panose="02020603050405020304" pitchFamily="18" charset="0"/>
                        <a:ea typeface="Times New Roman" panose="02020603050405020304" pitchFamily="18" charset="0"/>
                      </a:endParaRPr>
                    </a:p>
                  </a:txBody>
                  <a:tcPr marL="53975" marR="36195" marT="0" marB="0"/>
                </a:tc>
                <a:extLst>
                  <a:ext uri="{0D108BD9-81ED-4DB2-BD59-A6C34878D82A}">
                    <a16:rowId xmlns:a16="http://schemas.microsoft.com/office/drawing/2014/main" val="2265612482"/>
                  </a:ext>
                </a:extLst>
              </a:tr>
            </a:tbl>
          </a:graphicData>
        </a:graphic>
      </p:graphicFrame>
      <p:sp>
        <p:nvSpPr>
          <p:cNvPr id="6" name="Slide Number Placeholder 5">
            <a:extLst>
              <a:ext uri="{FF2B5EF4-FFF2-40B4-BE49-F238E27FC236}">
                <a16:creationId xmlns:a16="http://schemas.microsoft.com/office/drawing/2014/main" id="{3A9D1A7A-F45D-BE4D-AD3F-716C99862F73}"/>
              </a:ext>
            </a:extLst>
          </p:cNvPr>
          <p:cNvSpPr>
            <a:spLocks noGrp="1"/>
          </p:cNvSpPr>
          <p:nvPr>
            <p:ph type="sldNum" sz="quarter" idx="13"/>
          </p:nvPr>
        </p:nvSpPr>
        <p:spPr/>
        <p:txBody>
          <a:bodyPr/>
          <a:lstStyle/>
          <a:p>
            <a:fld id="{5818BEF9-6AEC-154B-B50F-057E6E327BFC}" type="slidenum">
              <a:rPr lang="en-SE" smtClean="0"/>
              <a:t>53</a:t>
            </a:fld>
            <a:endParaRPr lang="en-SE" dirty="0"/>
          </a:p>
        </p:txBody>
      </p:sp>
    </p:spTree>
    <p:extLst>
      <p:ext uri="{BB962C8B-B14F-4D97-AF65-F5344CB8AC3E}">
        <p14:creationId xmlns:p14="http://schemas.microsoft.com/office/powerpoint/2010/main" val="1192677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0E6F5C5-0605-064A-B5CF-B64B95B9EA3E}"/>
              </a:ext>
            </a:extLst>
          </p:cNvPr>
          <p:cNvSpPr>
            <a:spLocks noGrp="1"/>
          </p:cNvSpPr>
          <p:nvPr>
            <p:ph idx="1"/>
          </p:nvPr>
        </p:nvSpPr>
        <p:spPr>
          <a:xfrm>
            <a:off x="392113" y="1275911"/>
            <a:ext cx="4086102" cy="5070914"/>
          </a:xfrm>
        </p:spPr>
        <p:txBody>
          <a:bodyPr/>
          <a:lstStyle/>
          <a:p>
            <a:r>
              <a:rPr lang="sv-SE" altLang="sv-SE" b="1" dirty="0">
                <a:solidFill>
                  <a:srgbClr val="000000"/>
                </a:solidFill>
                <a:latin typeface="VWAG TheSans" panose="020B0502050302020203" pitchFamily="34" charset="0"/>
              </a:rPr>
              <a:t>E-maskin (VW):</a:t>
            </a:r>
          </a:p>
          <a:p>
            <a:r>
              <a:rPr lang="sv-SE" altLang="sv-SE" dirty="0">
                <a:solidFill>
                  <a:srgbClr val="000000"/>
                </a:solidFill>
                <a:latin typeface="VWAG TheSans" panose="020B0502050302020203" pitchFamily="34" charset="0"/>
              </a:rPr>
              <a:t>E-maskinen är antingen en synkron trefas växelströmsmotor VAC, vilket betyder</a:t>
            </a:r>
            <a:br>
              <a:rPr lang="sv-SE" altLang="sv-SE" dirty="0">
                <a:solidFill>
                  <a:srgbClr val="000000"/>
                </a:solidFill>
                <a:latin typeface="VWAG TheSans" panose="020B0502050302020203" pitchFamily="34" charset="0"/>
              </a:rPr>
            </a:br>
            <a:r>
              <a:rPr lang="sv-SE" altLang="sv-SE" dirty="0">
                <a:solidFill>
                  <a:srgbClr val="000000"/>
                </a:solidFill>
                <a:latin typeface="VWAG TheSans" panose="020B0502050302020203" pitchFamily="34" charset="0"/>
              </a:rPr>
              <a:t>att rotorn roterar synkront med statorns roterande magnetfält. </a:t>
            </a:r>
          </a:p>
          <a:p>
            <a:r>
              <a:rPr lang="sv-SE" altLang="sv-SE" dirty="0">
                <a:solidFill>
                  <a:srgbClr val="000000"/>
                </a:solidFill>
                <a:latin typeface="VWAG TheSans" panose="020B0502050302020203" pitchFamily="34" charset="0"/>
              </a:rPr>
              <a:t>Den kan också vara av typen asynkron induktionsmotor, där spänning induceras i rotorn och ett magnetfält skapas som ej roterar synkront med det skapade magnetfältet i statorn.</a:t>
            </a:r>
          </a:p>
          <a:p>
            <a:r>
              <a:rPr lang="sv-SE" altLang="sv-SE" dirty="0">
                <a:solidFill>
                  <a:srgbClr val="000000"/>
                </a:solidFill>
                <a:latin typeface="VWAG TheSans" panose="020B0502050302020203" pitchFamily="34" charset="0"/>
              </a:rPr>
              <a:t>Spänningen till e-maskinen är 3-fas VAC.</a:t>
            </a:r>
          </a:p>
          <a:p>
            <a:endParaRPr lang="sv-SE" dirty="0"/>
          </a:p>
        </p:txBody>
      </p:sp>
      <p:sp>
        <p:nvSpPr>
          <p:cNvPr id="4" name="Title 3">
            <a:extLst>
              <a:ext uri="{FF2B5EF4-FFF2-40B4-BE49-F238E27FC236}">
                <a16:creationId xmlns:a16="http://schemas.microsoft.com/office/drawing/2014/main" id="{8F075A4D-8353-054F-8106-23795A7A6B1A}"/>
              </a:ext>
            </a:extLst>
          </p:cNvPr>
          <p:cNvSpPr>
            <a:spLocks noGrp="1"/>
          </p:cNvSpPr>
          <p:nvPr>
            <p:ph type="title"/>
          </p:nvPr>
        </p:nvSpPr>
        <p:spPr/>
        <p:txBody>
          <a:bodyPr/>
          <a:lstStyle/>
          <a:p>
            <a:r>
              <a:rPr lang="en-SE" dirty="0"/>
              <a:t>Elmotor (synkron och asynkron)</a:t>
            </a:r>
          </a:p>
        </p:txBody>
      </p:sp>
      <p:sp>
        <p:nvSpPr>
          <p:cNvPr id="6" name="Text Placeholder 5">
            <a:extLst>
              <a:ext uri="{FF2B5EF4-FFF2-40B4-BE49-F238E27FC236}">
                <a16:creationId xmlns:a16="http://schemas.microsoft.com/office/drawing/2014/main" id="{EB14057E-2686-4846-91B9-7B34A6123E29}"/>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pic>
        <p:nvPicPr>
          <p:cNvPr id="7" name="Bildobjekt 105">
            <a:extLst>
              <a:ext uri="{FF2B5EF4-FFF2-40B4-BE49-F238E27FC236}">
                <a16:creationId xmlns:a16="http://schemas.microsoft.com/office/drawing/2014/main" id="{F980AB2C-09B1-7B4E-BF17-1B59CB02DEB6}"/>
              </a:ext>
            </a:extLst>
          </p:cNvPr>
          <p:cNvPicPr>
            <a:picLocks noChangeAspect="1"/>
          </p:cNvPicPr>
          <p:nvPr/>
        </p:nvPicPr>
        <p:blipFill>
          <a:blip r:embed="rId2"/>
          <a:stretch>
            <a:fillRect/>
          </a:stretch>
        </p:blipFill>
        <p:spPr>
          <a:xfrm>
            <a:off x="5427785" y="1197743"/>
            <a:ext cx="4086102" cy="2449639"/>
          </a:xfrm>
          <a:prstGeom prst="rect">
            <a:avLst/>
          </a:prstGeom>
        </p:spPr>
      </p:pic>
      <p:pic>
        <p:nvPicPr>
          <p:cNvPr id="8" name="Bildobjekt 1">
            <a:extLst>
              <a:ext uri="{FF2B5EF4-FFF2-40B4-BE49-F238E27FC236}">
                <a16:creationId xmlns:a16="http://schemas.microsoft.com/office/drawing/2014/main" id="{3062D1A6-447E-CB4D-AB51-77259EE41F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17" r="15108"/>
          <a:stretch/>
        </p:blipFill>
        <p:spPr>
          <a:xfrm>
            <a:off x="6435969" y="3806820"/>
            <a:ext cx="3069187" cy="2581521"/>
          </a:xfrm>
          <a:prstGeom prst="rect">
            <a:avLst/>
          </a:prstGeom>
        </p:spPr>
      </p:pic>
      <p:sp>
        <p:nvSpPr>
          <p:cNvPr id="2" name="Slide Number Placeholder 1">
            <a:extLst>
              <a:ext uri="{FF2B5EF4-FFF2-40B4-BE49-F238E27FC236}">
                <a16:creationId xmlns:a16="http://schemas.microsoft.com/office/drawing/2014/main" id="{C2424574-ECB5-3947-9007-2C12D4FE3DA9}"/>
              </a:ext>
            </a:extLst>
          </p:cNvPr>
          <p:cNvSpPr>
            <a:spLocks noGrp="1"/>
          </p:cNvSpPr>
          <p:nvPr>
            <p:ph type="sldNum" sz="quarter" idx="13"/>
          </p:nvPr>
        </p:nvSpPr>
        <p:spPr/>
        <p:txBody>
          <a:bodyPr/>
          <a:lstStyle/>
          <a:p>
            <a:fld id="{5818BEF9-6AEC-154B-B50F-057E6E327BFC}" type="slidenum">
              <a:rPr lang="en-SE" smtClean="0"/>
              <a:t>54</a:t>
            </a:fld>
            <a:endParaRPr lang="en-SE" dirty="0"/>
          </a:p>
        </p:txBody>
      </p:sp>
    </p:spTree>
    <p:extLst>
      <p:ext uri="{BB962C8B-B14F-4D97-AF65-F5344CB8AC3E}">
        <p14:creationId xmlns:p14="http://schemas.microsoft.com/office/powerpoint/2010/main" val="3660511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6E4A4A-9B0E-6047-9CD6-C12C8EF6271F}"/>
              </a:ext>
            </a:extLst>
          </p:cNvPr>
          <p:cNvSpPr>
            <a:spLocks noGrp="1"/>
          </p:cNvSpPr>
          <p:nvPr>
            <p:ph idx="1"/>
          </p:nvPr>
        </p:nvSpPr>
        <p:spPr>
          <a:xfrm>
            <a:off x="392113" y="1275911"/>
            <a:ext cx="4653223" cy="5070914"/>
          </a:xfrm>
        </p:spPr>
        <p:txBody>
          <a:bodyPr/>
          <a:lstStyle/>
          <a:p>
            <a:r>
              <a:rPr lang="sv-SE" b="1" dirty="0"/>
              <a:t>E-maskinen</a:t>
            </a:r>
            <a:r>
              <a:rPr lang="sv-SE" dirty="0"/>
              <a:t> (VW) är en synkron maskin med trefasström. Här syns rotorn med permanenta magneter och statorn. Statorn aktiveras med en trefas-fyrkantssignal vid fasanslutningarna U, V och W.</a:t>
            </a:r>
          </a:p>
          <a:p>
            <a:r>
              <a:rPr lang="sv-SE" dirty="0"/>
              <a:t>För att säkerställa att statorns elektriska rotationsfält löper synkront med rotorns magneter behövs motorns rotorlägesgivare.</a:t>
            </a:r>
          </a:p>
          <a:p>
            <a:r>
              <a:rPr lang="sv-SE" dirty="0"/>
              <a:t>Motortemperaturgivaren är installerad i statorn. Givaren reglerar kylkretsen och övervakar statorns temperatur. När temperaturen är för hög reduceras motorns effektutmatning.</a:t>
            </a:r>
          </a:p>
          <a:p>
            <a:r>
              <a:rPr lang="sv-SE" dirty="0"/>
              <a:t>Motorns effektutmatning regleras av statorn via märkströmmen. Ändrad körriktning för bilen uppnår man genom att låta motorn rotera åt andra hållet.</a:t>
            </a:r>
          </a:p>
          <a:p>
            <a:r>
              <a:rPr lang="sv-SE" dirty="0"/>
              <a:t>Det behövs ingen manuell växellåda i ett elfordon.</a:t>
            </a:r>
          </a:p>
        </p:txBody>
      </p:sp>
      <p:sp>
        <p:nvSpPr>
          <p:cNvPr id="3" name="Title 2">
            <a:extLst>
              <a:ext uri="{FF2B5EF4-FFF2-40B4-BE49-F238E27FC236}">
                <a16:creationId xmlns:a16="http://schemas.microsoft.com/office/drawing/2014/main" id="{89882E23-DC25-A444-9758-CC18F13762A9}"/>
              </a:ext>
            </a:extLst>
          </p:cNvPr>
          <p:cNvSpPr>
            <a:spLocks noGrp="1"/>
          </p:cNvSpPr>
          <p:nvPr>
            <p:ph type="title"/>
          </p:nvPr>
        </p:nvSpPr>
        <p:spPr/>
        <p:txBody>
          <a:bodyPr/>
          <a:lstStyle/>
          <a:p>
            <a:r>
              <a:rPr lang="en-SE" dirty="0"/>
              <a:t>Elmotor</a:t>
            </a:r>
          </a:p>
        </p:txBody>
      </p:sp>
      <p:sp>
        <p:nvSpPr>
          <p:cNvPr id="4" name="Text Placeholder 3">
            <a:extLst>
              <a:ext uri="{FF2B5EF4-FFF2-40B4-BE49-F238E27FC236}">
                <a16:creationId xmlns:a16="http://schemas.microsoft.com/office/drawing/2014/main" id="{29894EC2-1D95-7B4C-81DD-789A3D39DB79}"/>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pic>
        <p:nvPicPr>
          <p:cNvPr id="35" name="Picture 2">
            <a:extLst>
              <a:ext uri="{FF2B5EF4-FFF2-40B4-BE49-F238E27FC236}">
                <a16:creationId xmlns:a16="http://schemas.microsoft.com/office/drawing/2014/main" id="{88981C3E-8069-404C-BC86-7DD2992F3A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44283" y="1899539"/>
            <a:ext cx="4143678" cy="15443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a:extLst>
              <a:ext uri="{FF2B5EF4-FFF2-40B4-BE49-F238E27FC236}">
                <a16:creationId xmlns:a16="http://schemas.microsoft.com/office/drawing/2014/main" id="{6C5EF98E-6A52-404B-B4BA-AE2C29960A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9817402">
            <a:off x="5442080" y="1341248"/>
            <a:ext cx="637057" cy="59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a:extLst>
              <a:ext uri="{FF2B5EF4-FFF2-40B4-BE49-F238E27FC236}">
                <a16:creationId xmlns:a16="http://schemas.microsoft.com/office/drawing/2014/main" id="{792CB8A2-9BC3-B744-92C8-B5A7495CBA5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08914" y="3443862"/>
            <a:ext cx="599367" cy="501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Line 4">
            <a:extLst>
              <a:ext uri="{FF2B5EF4-FFF2-40B4-BE49-F238E27FC236}">
                <a16:creationId xmlns:a16="http://schemas.microsoft.com/office/drawing/2014/main" id="{9B3379FA-4C46-A844-A42D-1C5ECC044C2F}"/>
              </a:ext>
            </a:extLst>
          </p:cNvPr>
          <p:cNvSpPr>
            <a:spLocks noChangeShapeType="1"/>
          </p:cNvSpPr>
          <p:nvPr/>
        </p:nvSpPr>
        <p:spPr bwMode="auto">
          <a:xfrm flipH="1">
            <a:off x="5914692" y="2903581"/>
            <a:ext cx="301275" cy="488418"/>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39" name="Line 4">
            <a:extLst>
              <a:ext uri="{FF2B5EF4-FFF2-40B4-BE49-F238E27FC236}">
                <a16:creationId xmlns:a16="http://schemas.microsoft.com/office/drawing/2014/main" id="{77011122-48B7-144E-9610-EB6E633DE6A4}"/>
              </a:ext>
            </a:extLst>
          </p:cNvPr>
          <p:cNvSpPr>
            <a:spLocks noChangeShapeType="1"/>
          </p:cNvSpPr>
          <p:nvPr/>
        </p:nvSpPr>
        <p:spPr bwMode="auto">
          <a:xfrm>
            <a:off x="5818959" y="1957927"/>
            <a:ext cx="396273" cy="405504"/>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40" name="Textfeld 14">
            <a:extLst>
              <a:ext uri="{FF2B5EF4-FFF2-40B4-BE49-F238E27FC236}">
                <a16:creationId xmlns:a16="http://schemas.microsoft.com/office/drawing/2014/main" id="{6F0AB44C-183B-4340-9AD5-BCFECB7CD40D}"/>
              </a:ext>
            </a:extLst>
          </p:cNvPr>
          <p:cNvSpPr txBox="1"/>
          <p:nvPr/>
        </p:nvSpPr>
        <p:spPr>
          <a:xfrm>
            <a:off x="5859892" y="1590183"/>
            <a:ext cx="3056977" cy="184666"/>
          </a:xfrm>
          <a:prstGeom prst="rect">
            <a:avLst/>
          </a:prstGeom>
          <a:noFill/>
        </p:spPr>
        <p:txBody>
          <a:bodyPr wrap="square" lIns="0" tIns="0" rIns="0" bIns="0" rtlCol="0" anchor="b" anchorCtr="0">
            <a:spAutoFit/>
          </a:bodyPr>
          <a:lstStyle/>
          <a:p>
            <a:r>
              <a:rPr lang="sv-SE" sz="1200" b="1" dirty="0">
                <a:latin typeface="VWAG TheSans" panose="020B0502050302020203" pitchFamily="34" charset="0"/>
              </a:rPr>
              <a:t>Motorns rotorlägesgivare</a:t>
            </a:r>
          </a:p>
        </p:txBody>
      </p:sp>
      <p:sp>
        <p:nvSpPr>
          <p:cNvPr id="41" name="Textfeld 15">
            <a:extLst>
              <a:ext uri="{FF2B5EF4-FFF2-40B4-BE49-F238E27FC236}">
                <a16:creationId xmlns:a16="http://schemas.microsoft.com/office/drawing/2014/main" id="{F4611DA8-4EC7-1246-8C78-35F896DE2BCF}"/>
              </a:ext>
            </a:extLst>
          </p:cNvPr>
          <p:cNvSpPr txBox="1"/>
          <p:nvPr/>
        </p:nvSpPr>
        <p:spPr>
          <a:xfrm>
            <a:off x="5298037" y="4003693"/>
            <a:ext cx="2554492" cy="184666"/>
          </a:xfrm>
          <a:prstGeom prst="rect">
            <a:avLst/>
          </a:prstGeom>
          <a:noFill/>
        </p:spPr>
        <p:txBody>
          <a:bodyPr wrap="square" lIns="0" tIns="0" rIns="0" bIns="0" rtlCol="0" anchor="t" anchorCtr="0">
            <a:spAutoFit/>
          </a:bodyPr>
          <a:lstStyle/>
          <a:p>
            <a:r>
              <a:rPr lang="sv-SE" sz="1200" b="1" dirty="0">
                <a:latin typeface="VWAG TheSans" panose="020B0502050302020203" pitchFamily="34" charset="0"/>
              </a:rPr>
              <a:t>Motortemperaturgivare</a:t>
            </a:r>
          </a:p>
        </p:txBody>
      </p:sp>
      <p:sp>
        <p:nvSpPr>
          <p:cNvPr id="42" name="Line 4">
            <a:extLst>
              <a:ext uri="{FF2B5EF4-FFF2-40B4-BE49-F238E27FC236}">
                <a16:creationId xmlns:a16="http://schemas.microsoft.com/office/drawing/2014/main" id="{C6DB78A1-EB5C-5544-9762-593011A5FE9F}"/>
              </a:ext>
            </a:extLst>
          </p:cNvPr>
          <p:cNvSpPr>
            <a:spLocks noChangeShapeType="1"/>
          </p:cNvSpPr>
          <p:nvPr/>
        </p:nvSpPr>
        <p:spPr bwMode="auto">
          <a:xfrm>
            <a:off x="6592581" y="2821022"/>
            <a:ext cx="68054" cy="431219"/>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43" name="Textfeld 17">
            <a:extLst>
              <a:ext uri="{FF2B5EF4-FFF2-40B4-BE49-F238E27FC236}">
                <a16:creationId xmlns:a16="http://schemas.microsoft.com/office/drawing/2014/main" id="{AEFCEA2A-082C-8945-80AA-32E69BE4607F}"/>
              </a:ext>
            </a:extLst>
          </p:cNvPr>
          <p:cNvSpPr txBox="1"/>
          <p:nvPr/>
        </p:nvSpPr>
        <p:spPr>
          <a:xfrm>
            <a:off x="6293287" y="3279290"/>
            <a:ext cx="563992" cy="184666"/>
          </a:xfrm>
          <a:prstGeom prst="rect">
            <a:avLst/>
          </a:prstGeom>
          <a:noFill/>
        </p:spPr>
        <p:txBody>
          <a:bodyPr wrap="square" lIns="0" tIns="0" rIns="0" bIns="0" rtlCol="0" anchor="t" anchorCtr="0">
            <a:spAutoFit/>
          </a:bodyPr>
          <a:lstStyle/>
          <a:p>
            <a:pPr algn="r"/>
            <a:r>
              <a:rPr lang="de-DE" sz="1200" b="1" dirty="0">
                <a:latin typeface="VWAG TheSans" panose="020B0502050302020203" pitchFamily="34" charset="0"/>
              </a:rPr>
              <a:t>Stator</a:t>
            </a:r>
          </a:p>
        </p:txBody>
      </p:sp>
      <p:sp>
        <p:nvSpPr>
          <p:cNvPr id="44" name="Line 4">
            <a:extLst>
              <a:ext uri="{FF2B5EF4-FFF2-40B4-BE49-F238E27FC236}">
                <a16:creationId xmlns:a16="http://schemas.microsoft.com/office/drawing/2014/main" id="{97A20821-25F4-4A4C-A14E-410C5A86657E}"/>
              </a:ext>
            </a:extLst>
          </p:cNvPr>
          <p:cNvSpPr>
            <a:spLocks noChangeShapeType="1"/>
          </p:cNvSpPr>
          <p:nvPr/>
        </p:nvSpPr>
        <p:spPr bwMode="auto">
          <a:xfrm>
            <a:off x="7313194" y="2949374"/>
            <a:ext cx="68054" cy="680743"/>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45" name="Line 4">
            <a:extLst>
              <a:ext uri="{FF2B5EF4-FFF2-40B4-BE49-F238E27FC236}">
                <a16:creationId xmlns:a16="http://schemas.microsoft.com/office/drawing/2014/main" id="{FFD07FDC-D6B3-0E42-A797-562D85321D37}"/>
              </a:ext>
            </a:extLst>
          </p:cNvPr>
          <p:cNvSpPr>
            <a:spLocks noChangeShapeType="1"/>
          </p:cNvSpPr>
          <p:nvPr/>
        </p:nvSpPr>
        <p:spPr bwMode="auto">
          <a:xfrm>
            <a:off x="7865937" y="2938908"/>
            <a:ext cx="153922" cy="417765"/>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46" name="Line 4">
            <a:extLst>
              <a:ext uri="{FF2B5EF4-FFF2-40B4-BE49-F238E27FC236}">
                <a16:creationId xmlns:a16="http://schemas.microsoft.com/office/drawing/2014/main" id="{3158E552-E303-3140-915E-1B65C4BD91DC}"/>
              </a:ext>
            </a:extLst>
          </p:cNvPr>
          <p:cNvSpPr>
            <a:spLocks noChangeShapeType="1"/>
          </p:cNvSpPr>
          <p:nvPr/>
        </p:nvSpPr>
        <p:spPr bwMode="auto">
          <a:xfrm flipH="1">
            <a:off x="8031249" y="3022953"/>
            <a:ext cx="50468" cy="349287"/>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47" name="Line 4">
            <a:extLst>
              <a:ext uri="{FF2B5EF4-FFF2-40B4-BE49-F238E27FC236}">
                <a16:creationId xmlns:a16="http://schemas.microsoft.com/office/drawing/2014/main" id="{1325A585-1884-B243-AD34-7DCFE3097920}"/>
              </a:ext>
            </a:extLst>
          </p:cNvPr>
          <p:cNvSpPr>
            <a:spLocks noChangeShapeType="1"/>
          </p:cNvSpPr>
          <p:nvPr/>
        </p:nvSpPr>
        <p:spPr bwMode="auto">
          <a:xfrm flipH="1">
            <a:off x="8760200" y="1618446"/>
            <a:ext cx="215404" cy="477617"/>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48" name="Line 4">
            <a:extLst>
              <a:ext uri="{FF2B5EF4-FFF2-40B4-BE49-F238E27FC236}">
                <a16:creationId xmlns:a16="http://schemas.microsoft.com/office/drawing/2014/main" id="{A9FC81CB-49B4-B541-888E-846197BB481D}"/>
              </a:ext>
            </a:extLst>
          </p:cNvPr>
          <p:cNvSpPr>
            <a:spLocks noChangeShapeType="1"/>
          </p:cNvSpPr>
          <p:nvPr/>
        </p:nvSpPr>
        <p:spPr bwMode="auto">
          <a:xfrm flipV="1">
            <a:off x="6660710" y="2201559"/>
            <a:ext cx="208785" cy="150914"/>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600" b="1" dirty="0">
              <a:latin typeface="VWAG TheSans" panose="020B0502050302020203" pitchFamily="34" charset="0"/>
            </a:endParaRPr>
          </a:p>
        </p:txBody>
      </p:sp>
      <p:sp>
        <p:nvSpPr>
          <p:cNvPr id="49" name="Textfeld 26">
            <a:extLst>
              <a:ext uri="{FF2B5EF4-FFF2-40B4-BE49-F238E27FC236}">
                <a16:creationId xmlns:a16="http://schemas.microsoft.com/office/drawing/2014/main" id="{50077CAD-CFD8-D94F-9AD0-2B314F2F3F6D}"/>
              </a:ext>
            </a:extLst>
          </p:cNvPr>
          <p:cNvSpPr txBox="1"/>
          <p:nvPr/>
        </p:nvSpPr>
        <p:spPr>
          <a:xfrm>
            <a:off x="6957165" y="2057672"/>
            <a:ext cx="478939" cy="184666"/>
          </a:xfrm>
          <a:prstGeom prst="rect">
            <a:avLst/>
          </a:prstGeom>
          <a:noFill/>
        </p:spPr>
        <p:txBody>
          <a:bodyPr wrap="square" lIns="0" tIns="0" rIns="0" bIns="0" rtlCol="0" anchor="t" anchorCtr="0">
            <a:spAutoFit/>
          </a:bodyPr>
          <a:lstStyle/>
          <a:p>
            <a:r>
              <a:rPr lang="de-DE" sz="1200" b="1" dirty="0">
                <a:latin typeface="VWAG TheSans" panose="020B0502050302020203" pitchFamily="34" charset="0"/>
              </a:rPr>
              <a:t>U V W</a:t>
            </a:r>
          </a:p>
        </p:txBody>
      </p:sp>
      <p:sp>
        <p:nvSpPr>
          <p:cNvPr id="50" name="Textfeld 18">
            <a:extLst>
              <a:ext uri="{FF2B5EF4-FFF2-40B4-BE49-F238E27FC236}">
                <a16:creationId xmlns:a16="http://schemas.microsoft.com/office/drawing/2014/main" id="{7B20F152-5A3F-0946-8FB4-B7BADCDDCF53}"/>
              </a:ext>
            </a:extLst>
          </p:cNvPr>
          <p:cNvSpPr txBox="1"/>
          <p:nvPr/>
        </p:nvSpPr>
        <p:spPr>
          <a:xfrm>
            <a:off x="6365978" y="3687249"/>
            <a:ext cx="2249295" cy="184666"/>
          </a:xfrm>
          <a:prstGeom prst="rect">
            <a:avLst/>
          </a:prstGeom>
          <a:noFill/>
        </p:spPr>
        <p:txBody>
          <a:bodyPr wrap="square" lIns="0" tIns="0" rIns="0" bIns="0" rtlCol="0" anchor="t" anchorCtr="0">
            <a:spAutoFit/>
          </a:bodyPr>
          <a:lstStyle/>
          <a:p>
            <a:r>
              <a:rPr lang="de-DE" sz="1200" b="1" dirty="0">
                <a:latin typeface="VWAG TheSans" panose="020B0502050302020203" pitchFamily="34" charset="0"/>
              </a:rPr>
              <a:t>Rotor med permanentmagneter</a:t>
            </a:r>
          </a:p>
        </p:txBody>
      </p:sp>
      <p:sp>
        <p:nvSpPr>
          <p:cNvPr id="51" name="Textfeld 22">
            <a:extLst>
              <a:ext uri="{FF2B5EF4-FFF2-40B4-BE49-F238E27FC236}">
                <a16:creationId xmlns:a16="http://schemas.microsoft.com/office/drawing/2014/main" id="{B782E33D-364A-124A-8CD1-CBFD9E171881}"/>
              </a:ext>
            </a:extLst>
          </p:cNvPr>
          <p:cNvSpPr txBox="1"/>
          <p:nvPr/>
        </p:nvSpPr>
        <p:spPr>
          <a:xfrm>
            <a:off x="7621772" y="3403861"/>
            <a:ext cx="1246130" cy="184666"/>
          </a:xfrm>
          <a:prstGeom prst="rect">
            <a:avLst/>
          </a:prstGeom>
          <a:noFill/>
        </p:spPr>
        <p:txBody>
          <a:bodyPr wrap="square" lIns="0" tIns="0" rIns="0" bIns="0" rtlCol="0" anchor="t" anchorCtr="0">
            <a:spAutoFit/>
          </a:bodyPr>
          <a:lstStyle/>
          <a:p>
            <a:r>
              <a:rPr lang="de-DE" sz="1200" b="1" dirty="0">
                <a:latin typeface="VWAG TheSans" panose="020B0502050302020203" pitchFamily="34" charset="0"/>
              </a:rPr>
              <a:t>Kylanslutningar</a:t>
            </a:r>
          </a:p>
        </p:txBody>
      </p:sp>
      <p:sp>
        <p:nvSpPr>
          <p:cNvPr id="52" name="Rectangle 51">
            <a:extLst>
              <a:ext uri="{FF2B5EF4-FFF2-40B4-BE49-F238E27FC236}">
                <a16:creationId xmlns:a16="http://schemas.microsoft.com/office/drawing/2014/main" id="{7FDBFBD1-7CE4-2B46-8C94-5452D0955092}"/>
              </a:ext>
            </a:extLst>
          </p:cNvPr>
          <p:cNvSpPr/>
          <p:nvPr/>
        </p:nvSpPr>
        <p:spPr>
          <a:xfrm>
            <a:off x="8186989" y="1352961"/>
            <a:ext cx="1459759" cy="276999"/>
          </a:xfrm>
          <a:prstGeom prst="rect">
            <a:avLst/>
          </a:prstGeom>
        </p:spPr>
        <p:txBody>
          <a:bodyPr wrap="none">
            <a:spAutoFit/>
          </a:bodyPr>
          <a:lstStyle/>
          <a:p>
            <a:r>
              <a:rPr lang="de-DE" sz="1200" b="1" dirty="0">
                <a:latin typeface="VWAG TheSans" panose="020B0502050302020203" pitchFamily="34" charset="0"/>
              </a:rPr>
              <a:t>1-växlad </a:t>
            </a:r>
            <a:r>
              <a:rPr lang="sv-SE" sz="1200" b="1" dirty="0">
                <a:latin typeface="VWAG TheSans" panose="020B0502050302020203" pitchFamily="34" charset="0"/>
              </a:rPr>
              <a:t>växellåda</a:t>
            </a:r>
            <a:r>
              <a:rPr lang="de-DE" sz="1200" b="1" dirty="0">
                <a:latin typeface="VWAG TheSans" panose="020B0502050302020203" pitchFamily="34" charset="0"/>
              </a:rPr>
              <a:t>   </a:t>
            </a:r>
          </a:p>
        </p:txBody>
      </p:sp>
      <p:sp>
        <p:nvSpPr>
          <p:cNvPr id="5" name="Slide Number Placeholder 4">
            <a:extLst>
              <a:ext uri="{FF2B5EF4-FFF2-40B4-BE49-F238E27FC236}">
                <a16:creationId xmlns:a16="http://schemas.microsoft.com/office/drawing/2014/main" id="{9CBD588D-809D-3F4F-ADAA-0473A54F2F3B}"/>
              </a:ext>
            </a:extLst>
          </p:cNvPr>
          <p:cNvSpPr>
            <a:spLocks noGrp="1"/>
          </p:cNvSpPr>
          <p:nvPr>
            <p:ph type="sldNum" sz="quarter" idx="13"/>
          </p:nvPr>
        </p:nvSpPr>
        <p:spPr/>
        <p:txBody>
          <a:bodyPr/>
          <a:lstStyle/>
          <a:p>
            <a:fld id="{5818BEF9-6AEC-154B-B50F-057E6E327BFC}" type="slidenum">
              <a:rPr lang="en-SE" smtClean="0"/>
              <a:t>55</a:t>
            </a:fld>
            <a:endParaRPr lang="en-SE" dirty="0"/>
          </a:p>
        </p:txBody>
      </p:sp>
    </p:spTree>
    <p:extLst>
      <p:ext uri="{BB962C8B-B14F-4D97-AF65-F5344CB8AC3E}">
        <p14:creationId xmlns:p14="http://schemas.microsoft.com/office/powerpoint/2010/main" val="2021579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B4DE882-986B-7C46-8081-79E3B2BA2585}"/>
              </a:ext>
            </a:extLst>
          </p:cNvPr>
          <p:cNvSpPr>
            <a:spLocks noGrp="1"/>
          </p:cNvSpPr>
          <p:nvPr>
            <p:ph idx="1"/>
          </p:nvPr>
        </p:nvSpPr>
        <p:spPr>
          <a:xfrm>
            <a:off x="392113" y="1275911"/>
            <a:ext cx="5825807" cy="5070914"/>
          </a:xfrm>
        </p:spPr>
        <p:txBody>
          <a:bodyPr>
            <a:normAutofit/>
          </a:bodyPr>
          <a:lstStyle/>
          <a:p>
            <a:r>
              <a:rPr lang="sv-SE" b="1" dirty="0"/>
              <a:t>OBC (On Board Charger) Volvo</a:t>
            </a:r>
          </a:p>
          <a:p>
            <a:r>
              <a:rPr lang="sv-SE" dirty="0"/>
              <a:t>OBC omvandlar 3-fas växelspänning från </a:t>
            </a:r>
            <a:r>
              <a:rPr lang="sv-SE" dirty="0" err="1"/>
              <a:t>ladduttaget</a:t>
            </a:r>
            <a:r>
              <a:rPr lang="sv-SE" dirty="0"/>
              <a:t> till högvolts likspänning för laddning av högvoltsbatteriet. OBC väger 3,8 kg och är placerad bakom bilens bakaxel. </a:t>
            </a:r>
          </a:p>
          <a:p>
            <a:r>
              <a:rPr lang="sv-SE" dirty="0"/>
              <a:t>OBC är enkelriktad, det innebär att ström endast kan gå från </a:t>
            </a:r>
            <a:r>
              <a:rPr lang="sv-SE" dirty="0" err="1"/>
              <a:t>laddintaget</a:t>
            </a:r>
            <a:r>
              <a:rPr lang="sv-SE" dirty="0"/>
              <a:t> till OBC. Ingen ström kan gå från högvoltsbatteriet till </a:t>
            </a:r>
            <a:r>
              <a:rPr lang="sv-SE" dirty="0" err="1"/>
              <a:t>laddintaget</a:t>
            </a:r>
            <a:r>
              <a:rPr lang="sv-SE" dirty="0"/>
              <a:t>.</a:t>
            </a:r>
          </a:p>
          <a:p>
            <a:endParaRPr lang="sv-SE" dirty="0"/>
          </a:p>
          <a:p>
            <a:endParaRPr lang="sv-SE" dirty="0"/>
          </a:p>
        </p:txBody>
      </p:sp>
      <p:sp>
        <p:nvSpPr>
          <p:cNvPr id="4" name="Title 3">
            <a:extLst>
              <a:ext uri="{FF2B5EF4-FFF2-40B4-BE49-F238E27FC236}">
                <a16:creationId xmlns:a16="http://schemas.microsoft.com/office/drawing/2014/main" id="{273C1A97-CEB6-E249-8948-3199184A90ED}"/>
              </a:ext>
            </a:extLst>
          </p:cNvPr>
          <p:cNvSpPr>
            <a:spLocks noGrp="1"/>
          </p:cNvSpPr>
          <p:nvPr>
            <p:ph type="title"/>
          </p:nvPr>
        </p:nvSpPr>
        <p:spPr/>
        <p:txBody>
          <a:bodyPr/>
          <a:lstStyle/>
          <a:p>
            <a:r>
              <a:rPr lang="en-SE" dirty="0"/>
              <a:t>Laddare och ladduttag	</a:t>
            </a:r>
          </a:p>
        </p:txBody>
      </p:sp>
      <p:sp>
        <p:nvSpPr>
          <p:cNvPr id="6" name="Text Placeholder 5">
            <a:extLst>
              <a:ext uri="{FF2B5EF4-FFF2-40B4-BE49-F238E27FC236}">
                <a16:creationId xmlns:a16="http://schemas.microsoft.com/office/drawing/2014/main" id="{9FDFCC63-8CC5-044C-9869-467D2B4670E5}"/>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pic>
        <p:nvPicPr>
          <p:cNvPr id="7" name="Picture 6">
            <a:extLst>
              <a:ext uri="{FF2B5EF4-FFF2-40B4-BE49-F238E27FC236}">
                <a16:creationId xmlns:a16="http://schemas.microsoft.com/office/drawing/2014/main" id="{ABCDD29D-1810-2348-9298-637B35F2296C}"/>
              </a:ext>
            </a:extLst>
          </p:cNvPr>
          <p:cNvPicPr/>
          <p:nvPr/>
        </p:nvPicPr>
        <p:blipFill rotWithShape="1">
          <a:blip r:embed="rId2">
            <a:extLst>
              <a:ext uri="{28A0092B-C50C-407E-A947-70E740481C1C}">
                <a14:useLocalDpi xmlns:a14="http://schemas.microsoft.com/office/drawing/2010/main" val="0"/>
              </a:ext>
            </a:extLst>
          </a:blip>
          <a:srcRect t="766" r="1137" b="2401"/>
          <a:stretch/>
        </p:blipFill>
        <p:spPr bwMode="auto">
          <a:xfrm>
            <a:off x="6217921" y="1430188"/>
            <a:ext cx="3396278" cy="2489750"/>
          </a:xfrm>
          <a:prstGeom prst="rect">
            <a:avLst/>
          </a:prstGeom>
          <a:noFill/>
          <a:ln>
            <a:noFill/>
          </a:ln>
          <a:extLst>
            <a:ext uri="{53640926-AAD7-44D8-BBD7-CCE9431645EC}">
              <a14:shadowObscured xmlns:a14="http://schemas.microsoft.com/office/drawing/2010/main"/>
            </a:ext>
          </a:extLst>
        </p:spPr>
      </p:pic>
      <p:graphicFrame>
        <p:nvGraphicFramePr>
          <p:cNvPr id="8" name="Table 7">
            <a:extLst>
              <a:ext uri="{FF2B5EF4-FFF2-40B4-BE49-F238E27FC236}">
                <a16:creationId xmlns:a16="http://schemas.microsoft.com/office/drawing/2014/main" id="{4CF46440-3F60-EE4B-BB9A-100F85CFFDA4}"/>
              </a:ext>
            </a:extLst>
          </p:cNvPr>
          <p:cNvGraphicFramePr>
            <a:graphicFrameLocks noGrp="1"/>
          </p:cNvGraphicFramePr>
          <p:nvPr/>
        </p:nvGraphicFramePr>
        <p:xfrm>
          <a:off x="6398469" y="4154738"/>
          <a:ext cx="3215730" cy="511683"/>
        </p:xfrm>
        <a:graphic>
          <a:graphicData uri="http://schemas.openxmlformats.org/drawingml/2006/table">
            <a:tbl>
              <a:tblPr>
                <a:tableStyleId>{5C22544A-7EE6-4342-B048-85BDC9FD1C3A}</a:tableStyleId>
              </a:tblPr>
              <a:tblGrid>
                <a:gridCol w="162560">
                  <a:extLst>
                    <a:ext uri="{9D8B030D-6E8A-4147-A177-3AD203B41FA5}">
                      <a16:colId xmlns:a16="http://schemas.microsoft.com/office/drawing/2014/main" val="258203357"/>
                    </a:ext>
                  </a:extLst>
                </a:gridCol>
                <a:gridCol w="1445305">
                  <a:extLst>
                    <a:ext uri="{9D8B030D-6E8A-4147-A177-3AD203B41FA5}">
                      <a16:colId xmlns:a16="http://schemas.microsoft.com/office/drawing/2014/main" val="380114156"/>
                    </a:ext>
                  </a:extLst>
                </a:gridCol>
                <a:gridCol w="162560">
                  <a:extLst>
                    <a:ext uri="{9D8B030D-6E8A-4147-A177-3AD203B41FA5}">
                      <a16:colId xmlns:a16="http://schemas.microsoft.com/office/drawing/2014/main" val="3534796059"/>
                    </a:ext>
                  </a:extLst>
                </a:gridCol>
                <a:gridCol w="1445305">
                  <a:extLst>
                    <a:ext uri="{9D8B030D-6E8A-4147-A177-3AD203B41FA5}">
                      <a16:colId xmlns:a16="http://schemas.microsoft.com/office/drawing/2014/main" val="2902580057"/>
                    </a:ext>
                  </a:extLst>
                </a:gridCol>
              </a:tblGrid>
              <a:tr h="0">
                <a:tc>
                  <a:txBody>
                    <a:bodyPr/>
                    <a:lstStyle/>
                    <a:p>
                      <a:pPr algn="ctr">
                        <a:lnSpc>
                          <a:spcPct val="107000"/>
                        </a:lnSpc>
                        <a:spcBef>
                          <a:spcPts val="300"/>
                        </a:spcBef>
                        <a:spcAft>
                          <a:spcPts val="300"/>
                        </a:spcAft>
                      </a:pPr>
                      <a:r>
                        <a:rPr lang="en-SE" sz="1100">
                          <a:effectLst/>
                        </a:rPr>
                        <a:t>1</a:t>
                      </a:r>
                      <a:endParaRPr lang="en-SE"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Högvolt växelspänning</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Bef>
                          <a:spcPts val="300"/>
                        </a:spcBef>
                        <a:spcAft>
                          <a:spcPts val="300"/>
                        </a:spcAft>
                      </a:pPr>
                      <a:r>
                        <a:rPr lang="en-SE" sz="1100">
                          <a:effectLst/>
                        </a:rPr>
                        <a:t>2</a:t>
                      </a:r>
                      <a:endParaRPr lang="en-SE"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Kylning ut</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0116484"/>
                  </a:ext>
                </a:extLst>
              </a:tr>
              <a:tr h="0">
                <a:tc>
                  <a:txBody>
                    <a:bodyPr/>
                    <a:lstStyle/>
                    <a:p>
                      <a:pPr algn="ctr">
                        <a:lnSpc>
                          <a:spcPct val="107000"/>
                        </a:lnSpc>
                        <a:spcBef>
                          <a:spcPts val="300"/>
                        </a:spcBef>
                        <a:spcAft>
                          <a:spcPts val="300"/>
                        </a:spcAft>
                      </a:pPr>
                      <a:r>
                        <a:rPr lang="en-SE" sz="1100">
                          <a:effectLst/>
                        </a:rPr>
                        <a:t>3</a:t>
                      </a:r>
                      <a:endParaRPr lang="en-SE"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Kommunikation, 12V</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Bef>
                          <a:spcPts val="300"/>
                        </a:spcBef>
                        <a:spcAft>
                          <a:spcPts val="300"/>
                        </a:spcAft>
                      </a:pPr>
                      <a:r>
                        <a:rPr lang="en-SE" sz="1100">
                          <a:effectLst/>
                        </a:rPr>
                        <a:t>4</a:t>
                      </a:r>
                      <a:endParaRPr lang="en-SE"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Kylning ut</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3164195"/>
                  </a:ext>
                </a:extLst>
              </a:tr>
              <a:tr h="0">
                <a:tc>
                  <a:txBody>
                    <a:bodyPr/>
                    <a:lstStyle/>
                    <a:p>
                      <a:pPr algn="ctr">
                        <a:lnSpc>
                          <a:spcPct val="107000"/>
                        </a:lnSpc>
                        <a:spcBef>
                          <a:spcPts val="300"/>
                        </a:spcBef>
                        <a:spcAft>
                          <a:spcPts val="300"/>
                        </a:spcAft>
                      </a:pPr>
                      <a:r>
                        <a:rPr lang="en-SE" sz="1100">
                          <a:effectLst/>
                        </a:rPr>
                        <a:t>5</a:t>
                      </a:r>
                      <a:endParaRPr lang="en-SE"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300"/>
                        </a:spcAft>
                      </a:pPr>
                      <a:r>
                        <a:rPr lang="en-SE" sz="1100">
                          <a:effectLst/>
                        </a:rPr>
                        <a:t>Högvolt likspänning</a:t>
                      </a:r>
                      <a:endParaRPr lang="en-S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Bef>
                          <a:spcPts val="300"/>
                        </a:spcBef>
                        <a:spcAft>
                          <a:spcPts val="300"/>
                        </a:spcAft>
                      </a:pPr>
                      <a:r>
                        <a:rPr lang="en-SE" sz="1100">
                          <a:effectLst/>
                        </a:rPr>
                        <a:t> </a:t>
                      </a:r>
                      <a:endParaRPr lang="en-SE"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300"/>
                        </a:spcAft>
                      </a:pPr>
                      <a:r>
                        <a:rPr lang="en-SE" sz="1100" dirty="0">
                          <a:effectLst/>
                        </a:rPr>
                        <a:t> </a:t>
                      </a:r>
                      <a:endParaRPr lang="en-S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40293466"/>
                  </a:ext>
                </a:extLst>
              </a:tr>
            </a:tbl>
          </a:graphicData>
        </a:graphic>
      </p:graphicFrame>
      <p:sp>
        <p:nvSpPr>
          <p:cNvPr id="2" name="Slide Number Placeholder 1">
            <a:extLst>
              <a:ext uri="{FF2B5EF4-FFF2-40B4-BE49-F238E27FC236}">
                <a16:creationId xmlns:a16="http://schemas.microsoft.com/office/drawing/2014/main" id="{6DF03058-FD40-3D4F-8F15-CE4487611AC3}"/>
              </a:ext>
            </a:extLst>
          </p:cNvPr>
          <p:cNvSpPr>
            <a:spLocks noGrp="1"/>
          </p:cNvSpPr>
          <p:nvPr>
            <p:ph type="sldNum" sz="quarter" idx="13"/>
          </p:nvPr>
        </p:nvSpPr>
        <p:spPr/>
        <p:txBody>
          <a:bodyPr/>
          <a:lstStyle/>
          <a:p>
            <a:fld id="{5818BEF9-6AEC-154B-B50F-057E6E327BFC}" type="slidenum">
              <a:rPr lang="en-SE" smtClean="0"/>
              <a:t>56</a:t>
            </a:fld>
            <a:endParaRPr lang="en-SE" dirty="0"/>
          </a:p>
        </p:txBody>
      </p:sp>
    </p:spTree>
    <p:extLst>
      <p:ext uri="{BB962C8B-B14F-4D97-AF65-F5344CB8AC3E}">
        <p14:creationId xmlns:p14="http://schemas.microsoft.com/office/powerpoint/2010/main" val="2024396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B65BC2-E3F1-F24A-B4E3-1F284E9026A9}"/>
              </a:ext>
            </a:extLst>
          </p:cNvPr>
          <p:cNvSpPr>
            <a:spLocks noGrp="1"/>
          </p:cNvSpPr>
          <p:nvPr>
            <p:ph idx="1"/>
          </p:nvPr>
        </p:nvSpPr>
        <p:spPr>
          <a:xfrm>
            <a:off x="392113" y="1275911"/>
            <a:ext cx="4405798" cy="5070914"/>
          </a:xfrm>
        </p:spPr>
        <p:txBody>
          <a:bodyPr/>
          <a:lstStyle/>
          <a:p>
            <a:r>
              <a:rPr lang="sv-SE" b="1" dirty="0"/>
              <a:t>Ladduttag, säkringar (Volvo)</a:t>
            </a:r>
          </a:p>
          <a:p>
            <a:r>
              <a:rPr lang="sv-SE" dirty="0"/>
              <a:t>Mellan </a:t>
            </a:r>
            <a:r>
              <a:rPr lang="sv-SE" dirty="0" err="1"/>
              <a:t>ladduttaget</a:t>
            </a:r>
            <a:r>
              <a:rPr lang="sv-SE" dirty="0"/>
              <a:t> och OBC är en säkringsbox, vid namn IFB (</a:t>
            </a:r>
            <a:r>
              <a:rPr lang="sv-SE" dirty="0" err="1"/>
              <a:t>Inlet</a:t>
            </a:r>
            <a:r>
              <a:rPr lang="sv-SE" dirty="0"/>
              <a:t> </a:t>
            </a:r>
            <a:r>
              <a:rPr lang="sv-SE" dirty="0" err="1"/>
              <a:t>Fuse</a:t>
            </a:r>
            <a:r>
              <a:rPr lang="sv-SE" dirty="0"/>
              <a:t> Box), placerad. </a:t>
            </a:r>
          </a:p>
          <a:p>
            <a:r>
              <a:rPr lang="sv-SE" dirty="0"/>
              <a:t>IFB innehåller två säkringar på vardera 20A. En säkring på neutral- och en på fas-ledaren. Dessa säkringar skyddar bilen från höga strömstyrkor vid felfunktion i kontrollboxen. </a:t>
            </a:r>
          </a:p>
          <a:p>
            <a:r>
              <a:rPr lang="sv-SE" dirty="0"/>
              <a:t>Ledningarna från uttaget till säkringen har arean 6 mm</a:t>
            </a:r>
            <a:r>
              <a:rPr lang="sv-SE" baseline="30000" dirty="0"/>
              <a:t>2</a:t>
            </a:r>
            <a:r>
              <a:rPr lang="sv-SE" dirty="0"/>
              <a:t> och från säkringen till OBC är ledningsarean 2,5 mm</a:t>
            </a:r>
            <a:r>
              <a:rPr lang="sv-SE" baseline="30000" dirty="0"/>
              <a:t>2</a:t>
            </a:r>
            <a:r>
              <a:rPr lang="sv-SE" dirty="0"/>
              <a:t>. </a:t>
            </a:r>
          </a:p>
        </p:txBody>
      </p:sp>
      <p:sp>
        <p:nvSpPr>
          <p:cNvPr id="3" name="Title 2">
            <a:extLst>
              <a:ext uri="{FF2B5EF4-FFF2-40B4-BE49-F238E27FC236}">
                <a16:creationId xmlns:a16="http://schemas.microsoft.com/office/drawing/2014/main" id="{B32104AB-3BA3-6F47-A8ED-81D6D6AE2705}"/>
              </a:ext>
            </a:extLst>
          </p:cNvPr>
          <p:cNvSpPr>
            <a:spLocks noGrp="1"/>
          </p:cNvSpPr>
          <p:nvPr>
            <p:ph type="title"/>
          </p:nvPr>
        </p:nvSpPr>
        <p:spPr/>
        <p:txBody>
          <a:bodyPr/>
          <a:lstStyle/>
          <a:p>
            <a:r>
              <a:rPr lang="en-SE" dirty="0"/>
              <a:t>Laddare och ladduttag</a:t>
            </a:r>
          </a:p>
        </p:txBody>
      </p:sp>
      <p:sp>
        <p:nvSpPr>
          <p:cNvPr id="4" name="Text Placeholder 3">
            <a:extLst>
              <a:ext uri="{FF2B5EF4-FFF2-40B4-BE49-F238E27FC236}">
                <a16:creationId xmlns:a16="http://schemas.microsoft.com/office/drawing/2014/main" id="{D2FB0CBD-3AF3-1A47-A7D8-21540C3465D8}"/>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pic>
        <p:nvPicPr>
          <p:cNvPr id="5" name="Picture 4">
            <a:extLst>
              <a:ext uri="{FF2B5EF4-FFF2-40B4-BE49-F238E27FC236}">
                <a16:creationId xmlns:a16="http://schemas.microsoft.com/office/drawing/2014/main" id="{31DBD508-4D7C-F54E-8D36-87F02BEC0EB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75911"/>
            <a:ext cx="4777964" cy="3568005"/>
          </a:xfrm>
          <a:prstGeom prst="rect">
            <a:avLst/>
          </a:prstGeom>
          <a:noFill/>
          <a:ln>
            <a:noFill/>
          </a:ln>
        </p:spPr>
      </p:pic>
      <p:sp>
        <p:nvSpPr>
          <p:cNvPr id="6" name="Slide Number Placeholder 5">
            <a:extLst>
              <a:ext uri="{FF2B5EF4-FFF2-40B4-BE49-F238E27FC236}">
                <a16:creationId xmlns:a16="http://schemas.microsoft.com/office/drawing/2014/main" id="{3FF6FCD5-D40B-214A-8DCB-47C298196EE7}"/>
              </a:ext>
            </a:extLst>
          </p:cNvPr>
          <p:cNvSpPr>
            <a:spLocks noGrp="1"/>
          </p:cNvSpPr>
          <p:nvPr>
            <p:ph type="sldNum" sz="quarter" idx="13"/>
          </p:nvPr>
        </p:nvSpPr>
        <p:spPr/>
        <p:txBody>
          <a:bodyPr/>
          <a:lstStyle/>
          <a:p>
            <a:fld id="{5818BEF9-6AEC-154B-B50F-057E6E327BFC}" type="slidenum">
              <a:rPr lang="en-SE" smtClean="0"/>
              <a:t>57</a:t>
            </a:fld>
            <a:endParaRPr lang="en-SE" dirty="0"/>
          </a:p>
        </p:txBody>
      </p:sp>
    </p:spTree>
    <p:extLst>
      <p:ext uri="{BB962C8B-B14F-4D97-AF65-F5344CB8AC3E}">
        <p14:creationId xmlns:p14="http://schemas.microsoft.com/office/powerpoint/2010/main" val="32656681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3F88A4-435C-B14B-9882-E19460CD41A9}"/>
              </a:ext>
            </a:extLst>
          </p:cNvPr>
          <p:cNvSpPr>
            <a:spLocks noGrp="1"/>
          </p:cNvSpPr>
          <p:nvPr>
            <p:ph idx="1"/>
          </p:nvPr>
        </p:nvSpPr>
        <p:spPr>
          <a:xfrm>
            <a:off x="392113" y="1275911"/>
            <a:ext cx="4560887" cy="5070914"/>
          </a:xfrm>
        </p:spPr>
        <p:txBody>
          <a:bodyPr>
            <a:normAutofit/>
          </a:bodyPr>
          <a:lstStyle/>
          <a:p>
            <a:r>
              <a:rPr lang="en-GB" b="1" dirty="0" err="1"/>
              <a:t>Laddare</a:t>
            </a:r>
            <a:r>
              <a:rPr lang="en-GB" b="1" dirty="0"/>
              <a:t> med </a:t>
            </a:r>
            <a:r>
              <a:rPr lang="en-GB" b="1" dirty="0" err="1"/>
              <a:t>strömfördelare</a:t>
            </a:r>
            <a:r>
              <a:rPr lang="en-GB" b="1" dirty="0"/>
              <a:t>, VW</a:t>
            </a:r>
          </a:p>
          <a:p>
            <a:r>
              <a:rPr lang="sv-SE" dirty="0">
                <a:latin typeface="VWAG TheSans" panose="020B0502050302020203" pitchFamily="34" charset="0"/>
              </a:rPr>
              <a:t>Laddningsenhet för högvoltsbatteri.</a:t>
            </a:r>
          </a:p>
          <a:p>
            <a:r>
              <a:rPr lang="sv-SE" dirty="0">
                <a:latin typeface="VWAG TheSans" panose="020B0502050302020203" pitchFamily="34" charset="0"/>
              </a:rPr>
              <a:t>AC-In: ingång för laddningskabel/</a:t>
            </a:r>
            <a:r>
              <a:rPr lang="sv-SE" dirty="0" err="1">
                <a:latin typeface="VWAG TheSans" panose="020B0502050302020203" pitchFamily="34" charset="0"/>
              </a:rPr>
              <a:t>wallbox</a:t>
            </a:r>
            <a:r>
              <a:rPr lang="sv-SE" dirty="0">
                <a:latin typeface="VWAG TheSans" panose="020B0502050302020203" pitchFamily="34" charset="0"/>
              </a:rPr>
              <a:t>/</a:t>
            </a:r>
            <a:r>
              <a:rPr lang="sv-SE" dirty="0" err="1">
                <a:latin typeface="VWAG TheSans" panose="020B0502050302020203" pitchFamily="34" charset="0"/>
              </a:rPr>
              <a:t>laddstolpe</a:t>
            </a:r>
            <a:r>
              <a:rPr lang="sv-SE" dirty="0">
                <a:latin typeface="VWAG TheSans" panose="020B0502050302020203" pitchFamily="34" charset="0"/>
              </a:rPr>
              <a:t> med antingen 1, 2, eller 3 faser.</a:t>
            </a:r>
          </a:p>
          <a:p>
            <a:r>
              <a:rPr lang="sv-SE" dirty="0">
                <a:latin typeface="VWAG TheSans" panose="020B0502050302020203" pitchFamily="34" charset="0"/>
              </a:rPr>
              <a:t>Spänningen i HV-batteriet matas in i strömfördelaren via effektelektroniken och fördelas sedan till den ”elektriska luftkonditioneringskompressorn” och ”högvoltskomponenterna”.</a:t>
            </a:r>
          </a:p>
          <a:p>
            <a:r>
              <a:rPr lang="sv-SE" dirty="0">
                <a:latin typeface="VWAG TheSans" panose="020B0502050302020203" pitchFamily="34" charset="0"/>
              </a:rPr>
              <a:t>Högvoltsanslutningarna är parallellkopplade i strömfördelaren.</a:t>
            </a:r>
          </a:p>
          <a:p>
            <a:r>
              <a:rPr lang="sv-SE" dirty="0">
                <a:latin typeface="VWAG TheSans" panose="020B0502050302020203" pitchFamily="34" charset="0"/>
              </a:rPr>
              <a:t>Laddningsströmmen från passerar genom effekt- och styrelektroniken för eldrift till HV-batteriet. </a:t>
            </a:r>
          </a:p>
          <a:p>
            <a:r>
              <a:rPr lang="sv-SE" dirty="0">
                <a:latin typeface="VWAG TheSans" panose="020B0502050302020203" pitchFamily="34" charset="0"/>
              </a:rPr>
              <a:t>Värmen som alstras av laddningsenheten kan användas för att värma upp kupén.</a:t>
            </a:r>
          </a:p>
          <a:p>
            <a:endParaRPr lang="sv-SE" dirty="0"/>
          </a:p>
          <a:p>
            <a:endParaRPr lang="en-SE" dirty="0"/>
          </a:p>
        </p:txBody>
      </p:sp>
      <p:sp>
        <p:nvSpPr>
          <p:cNvPr id="3" name="Title 2">
            <a:extLst>
              <a:ext uri="{FF2B5EF4-FFF2-40B4-BE49-F238E27FC236}">
                <a16:creationId xmlns:a16="http://schemas.microsoft.com/office/drawing/2014/main" id="{DD568A46-E540-D048-B01A-103080EE50BE}"/>
              </a:ext>
            </a:extLst>
          </p:cNvPr>
          <p:cNvSpPr>
            <a:spLocks noGrp="1"/>
          </p:cNvSpPr>
          <p:nvPr>
            <p:ph type="title"/>
          </p:nvPr>
        </p:nvSpPr>
        <p:spPr/>
        <p:txBody>
          <a:bodyPr/>
          <a:lstStyle/>
          <a:p>
            <a:r>
              <a:rPr lang="en-SE" dirty="0"/>
              <a:t>Laddare och ladduttag</a:t>
            </a:r>
          </a:p>
        </p:txBody>
      </p:sp>
      <p:sp>
        <p:nvSpPr>
          <p:cNvPr id="4" name="Text Placeholder 3">
            <a:extLst>
              <a:ext uri="{FF2B5EF4-FFF2-40B4-BE49-F238E27FC236}">
                <a16:creationId xmlns:a16="http://schemas.microsoft.com/office/drawing/2014/main" id="{F2B99B89-1E4E-7746-8640-9A22D740E05E}"/>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pic>
        <p:nvPicPr>
          <p:cNvPr id="11" name="Picture 5">
            <a:extLst>
              <a:ext uri="{FF2B5EF4-FFF2-40B4-BE49-F238E27FC236}">
                <a16:creationId xmlns:a16="http://schemas.microsoft.com/office/drawing/2014/main" id="{E470349D-BED0-BE4C-AB92-509C071422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84163" y="1195388"/>
            <a:ext cx="2778125" cy="310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Line 22">
            <a:extLst>
              <a:ext uri="{FF2B5EF4-FFF2-40B4-BE49-F238E27FC236}">
                <a16:creationId xmlns:a16="http://schemas.microsoft.com/office/drawing/2014/main" id="{BB86D587-2439-2943-822F-B1FCBC34B32B}"/>
              </a:ext>
            </a:extLst>
          </p:cNvPr>
          <p:cNvSpPr>
            <a:spLocks noChangeShapeType="1"/>
          </p:cNvSpPr>
          <p:nvPr/>
        </p:nvSpPr>
        <p:spPr bwMode="auto">
          <a:xfrm>
            <a:off x="7877986" y="3397432"/>
            <a:ext cx="725602" cy="905675"/>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600" b="1" dirty="0">
              <a:latin typeface="VWAG TheSans" panose="020B0502050302020203" pitchFamily="34" charset="0"/>
            </a:endParaRPr>
          </a:p>
        </p:txBody>
      </p:sp>
      <p:sp>
        <p:nvSpPr>
          <p:cNvPr id="13" name="Textfeld 18">
            <a:extLst>
              <a:ext uri="{FF2B5EF4-FFF2-40B4-BE49-F238E27FC236}">
                <a16:creationId xmlns:a16="http://schemas.microsoft.com/office/drawing/2014/main" id="{C1A56F00-BCA7-C340-A64F-F597FF8DED44}"/>
              </a:ext>
            </a:extLst>
          </p:cNvPr>
          <p:cNvSpPr txBox="1"/>
          <p:nvPr/>
        </p:nvSpPr>
        <p:spPr>
          <a:xfrm>
            <a:off x="7712155" y="4359596"/>
            <a:ext cx="1988929" cy="492443"/>
          </a:xfrm>
          <a:prstGeom prst="rect">
            <a:avLst/>
          </a:prstGeom>
          <a:noFill/>
        </p:spPr>
        <p:txBody>
          <a:bodyPr wrap="square" lIns="0" tIns="0" rIns="0" bIns="0" rtlCol="0">
            <a:spAutoFit/>
          </a:bodyPr>
          <a:lstStyle/>
          <a:p>
            <a:r>
              <a:rPr lang="de-DE" sz="1600" b="1" dirty="0">
                <a:latin typeface="VWAG TheSans" panose="020B0502050302020203" pitchFamily="34" charset="0"/>
              </a:rPr>
              <a:t>Strömfördelare </a:t>
            </a:r>
            <a:r>
              <a:rPr lang="de-DE" sz="1600" b="1" dirty="0" err="1">
                <a:latin typeface="VWAG TheSans" panose="020B0502050302020203" pitchFamily="34" charset="0"/>
              </a:rPr>
              <a:t>för</a:t>
            </a:r>
            <a:r>
              <a:rPr lang="de-DE" sz="1600" b="1" dirty="0">
                <a:latin typeface="VWAG TheSans" panose="020B0502050302020203" pitchFamily="34" charset="0"/>
              </a:rPr>
              <a:t> </a:t>
            </a:r>
          </a:p>
          <a:p>
            <a:r>
              <a:rPr lang="de-DE" sz="1600" b="1" dirty="0" err="1">
                <a:latin typeface="VWAG TheSans" panose="020B0502050302020203" pitchFamily="34" charset="0"/>
              </a:rPr>
              <a:t>högvoltskomponenter</a:t>
            </a:r>
            <a:endParaRPr lang="de-DE" sz="1600" b="1" dirty="0">
              <a:latin typeface="VWAG TheSans" panose="020B0502050302020203" pitchFamily="34" charset="0"/>
            </a:endParaRPr>
          </a:p>
        </p:txBody>
      </p:sp>
      <p:sp>
        <p:nvSpPr>
          <p:cNvPr id="15" name="Line 22">
            <a:extLst>
              <a:ext uri="{FF2B5EF4-FFF2-40B4-BE49-F238E27FC236}">
                <a16:creationId xmlns:a16="http://schemas.microsoft.com/office/drawing/2014/main" id="{3EB82CDD-C95A-E946-B1AE-C0CFD6D3914A}"/>
              </a:ext>
            </a:extLst>
          </p:cNvPr>
          <p:cNvSpPr>
            <a:spLocks noChangeShapeType="1"/>
          </p:cNvSpPr>
          <p:nvPr/>
        </p:nvSpPr>
        <p:spPr bwMode="auto">
          <a:xfrm flipV="1">
            <a:off x="7333588" y="1351947"/>
            <a:ext cx="544398" cy="661186"/>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600" b="1" dirty="0">
              <a:latin typeface="VWAG TheSans" panose="020B0502050302020203" pitchFamily="34" charset="0"/>
            </a:endParaRPr>
          </a:p>
        </p:txBody>
      </p:sp>
      <p:sp>
        <p:nvSpPr>
          <p:cNvPr id="16" name="Textfeld 21">
            <a:extLst>
              <a:ext uri="{FF2B5EF4-FFF2-40B4-BE49-F238E27FC236}">
                <a16:creationId xmlns:a16="http://schemas.microsoft.com/office/drawing/2014/main" id="{6D98D082-3117-CD42-A72C-C4038503C757}"/>
              </a:ext>
            </a:extLst>
          </p:cNvPr>
          <p:cNvSpPr txBox="1"/>
          <p:nvPr/>
        </p:nvSpPr>
        <p:spPr>
          <a:xfrm>
            <a:off x="7992286" y="1216136"/>
            <a:ext cx="877095" cy="246221"/>
          </a:xfrm>
          <a:prstGeom prst="rect">
            <a:avLst/>
          </a:prstGeom>
          <a:noFill/>
        </p:spPr>
        <p:txBody>
          <a:bodyPr wrap="square" lIns="0" tIns="0" rIns="0" bIns="0" rtlCol="0">
            <a:spAutoFit/>
          </a:bodyPr>
          <a:lstStyle/>
          <a:p>
            <a:r>
              <a:rPr lang="de-DE" sz="1600" b="1" dirty="0">
                <a:latin typeface="VWAG TheSans" panose="020B0502050302020203" pitchFamily="34" charset="0"/>
              </a:rPr>
              <a:t>AC-In</a:t>
            </a:r>
          </a:p>
        </p:txBody>
      </p:sp>
      <p:sp>
        <p:nvSpPr>
          <p:cNvPr id="17" name="Line 22">
            <a:extLst>
              <a:ext uri="{FF2B5EF4-FFF2-40B4-BE49-F238E27FC236}">
                <a16:creationId xmlns:a16="http://schemas.microsoft.com/office/drawing/2014/main" id="{D0151BC8-14FD-7A48-A507-1BE931C86E6E}"/>
              </a:ext>
            </a:extLst>
          </p:cNvPr>
          <p:cNvSpPr>
            <a:spLocks noChangeShapeType="1"/>
          </p:cNvSpPr>
          <p:nvPr/>
        </p:nvSpPr>
        <p:spPr bwMode="auto">
          <a:xfrm flipH="1">
            <a:off x="5377937" y="2863068"/>
            <a:ext cx="849798" cy="1440040"/>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600" b="1" dirty="0">
              <a:latin typeface="VWAG TheSans" panose="020B0502050302020203" pitchFamily="34" charset="0"/>
            </a:endParaRPr>
          </a:p>
        </p:txBody>
      </p:sp>
      <p:sp>
        <p:nvSpPr>
          <p:cNvPr id="18" name="Textfeld 23">
            <a:extLst>
              <a:ext uri="{FF2B5EF4-FFF2-40B4-BE49-F238E27FC236}">
                <a16:creationId xmlns:a16="http://schemas.microsoft.com/office/drawing/2014/main" id="{0EEB40B1-71DF-3A41-A7B4-C226544FDF1E}"/>
              </a:ext>
            </a:extLst>
          </p:cNvPr>
          <p:cNvSpPr txBox="1"/>
          <p:nvPr/>
        </p:nvSpPr>
        <p:spPr>
          <a:xfrm>
            <a:off x="3664435" y="4383024"/>
            <a:ext cx="2563299" cy="246221"/>
          </a:xfrm>
          <a:prstGeom prst="rect">
            <a:avLst/>
          </a:prstGeom>
          <a:noFill/>
        </p:spPr>
        <p:txBody>
          <a:bodyPr wrap="square" lIns="0" tIns="0" rIns="0" bIns="0" rtlCol="0">
            <a:spAutoFit/>
          </a:bodyPr>
          <a:lstStyle/>
          <a:p>
            <a:pPr algn="r"/>
            <a:r>
              <a:rPr lang="de-DE" sz="1600" b="1" dirty="0">
                <a:latin typeface="VWAG TheSans" panose="020B0502050302020203" pitchFamily="34" charset="0"/>
              </a:rPr>
              <a:t>Vattenkylning</a:t>
            </a:r>
          </a:p>
        </p:txBody>
      </p:sp>
      <p:sp>
        <p:nvSpPr>
          <p:cNvPr id="19" name="Line 22">
            <a:extLst>
              <a:ext uri="{FF2B5EF4-FFF2-40B4-BE49-F238E27FC236}">
                <a16:creationId xmlns:a16="http://schemas.microsoft.com/office/drawing/2014/main" id="{6B6CC004-1C6D-7A4E-AC3E-ECCD3B01211A}"/>
              </a:ext>
            </a:extLst>
          </p:cNvPr>
          <p:cNvSpPr>
            <a:spLocks noChangeShapeType="1"/>
          </p:cNvSpPr>
          <p:nvPr/>
        </p:nvSpPr>
        <p:spPr bwMode="auto">
          <a:xfrm>
            <a:off x="7895863" y="2283678"/>
            <a:ext cx="707725" cy="120096"/>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600" b="1" dirty="0">
              <a:latin typeface="VWAG TheSans" panose="020B0502050302020203" pitchFamily="34" charset="0"/>
            </a:endParaRPr>
          </a:p>
        </p:txBody>
      </p:sp>
      <p:sp>
        <p:nvSpPr>
          <p:cNvPr id="20" name="Textfeld 25">
            <a:extLst>
              <a:ext uri="{FF2B5EF4-FFF2-40B4-BE49-F238E27FC236}">
                <a16:creationId xmlns:a16="http://schemas.microsoft.com/office/drawing/2014/main" id="{3400C5F0-7271-DD46-9BA8-2AC426713818}"/>
              </a:ext>
            </a:extLst>
          </p:cNvPr>
          <p:cNvSpPr txBox="1"/>
          <p:nvPr/>
        </p:nvSpPr>
        <p:spPr>
          <a:xfrm>
            <a:off x="8147223" y="2491345"/>
            <a:ext cx="2428175" cy="246221"/>
          </a:xfrm>
          <a:prstGeom prst="rect">
            <a:avLst/>
          </a:prstGeom>
          <a:noFill/>
        </p:spPr>
        <p:txBody>
          <a:bodyPr wrap="square" lIns="0" tIns="0" rIns="0" bIns="0" rtlCol="0">
            <a:spAutoFit/>
          </a:bodyPr>
          <a:lstStyle/>
          <a:p>
            <a:r>
              <a:rPr lang="de-DE" sz="1600" b="1" dirty="0" err="1">
                <a:latin typeface="VWAG TheSans" panose="020B0502050302020203" pitchFamily="34" charset="0"/>
              </a:rPr>
              <a:t>Lågspänning</a:t>
            </a:r>
            <a:r>
              <a:rPr lang="de-DE" sz="1600" b="1" dirty="0">
                <a:latin typeface="VWAG TheSans" panose="020B0502050302020203" pitchFamily="34" charset="0"/>
              </a:rPr>
              <a:t>/CAN</a:t>
            </a:r>
          </a:p>
        </p:txBody>
      </p:sp>
      <p:sp>
        <p:nvSpPr>
          <p:cNvPr id="5" name="Slide Number Placeholder 4">
            <a:extLst>
              <a:ext uri="{FF2B5EF4-FFF2-40B4-BE49-F238E27FC236}">
                <a16:creationId xmlns:a16="http://schemas.microsoft.com/office/drawing/2014/main" id="{8B7CCB4F-9BBB-9148-A59B-67D0E79C8672}"/>
              </a:ext>
            </a:extLst>
          </p:cNvPr>
          <p:cNvSpPr>
            <a:spLocks noGrp="1"/>
          </p:cNvSpPr>
          <p:nvPr>
            <p:ph type="sldNum" sz="quarter" idx="13"/>
          </p:nvPr>
        </p:nvSpPr>
        <p:spPr/>
        <p:txBody>
          <a:bodyPr/>
          <a:lstStyle/>
          <a:p>
            <a:fld id="{5818BEF9-6AEC-154B-B50F-057E6E327BFC}" type="slidenum">
              <a:rPr lang="en-SE" smtClean="0"/>
              <a:t>58</a:t>
            </a:fld>
            <a:endParaRPr lang="en-SE" dirty="0"/>
          </a:p>
        </p:txBody>
      </p:sp>
    </p:spTree>
    <p:extLst>
      <p:ext uri="{BB962C8B-B14F-4D97-AF65-F5344CB8AC3E}">
        <p14:creationId xmlns:p14="http://schemas.microsoft.com/office/powerpoint/2010/main" val="349296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1C1BC-2BB0-A94A-8C48-396B71EA5642}"/>
              </a:ext>
            </a:extLst>
          </p:cNvPr>
          <p:cNvSpPr>
            <a:spLocks noGrp="1"/>
          </p:cNvSpPr>
          <p:nvPr>
            <p:ph idx="1"/>
          </p:nvPr>
        </p:nvSpPr>
        <p:spPr>
          <a:xfrm>
            <a:off x="392113" y="1275911"/>
            <a:ext cx="5786825" cy="5070914"/>
          </a:xfrm>
        </p:spPr>
        <p:txBody>
          <a:bodyPr/>
          <a:lstStyle/>
          <a:p>
            <a:r>
              <a:rPr lang="en-GB" b="1" dirty="0" err="1"/>
              <a:t>Laddare</a:t>
            </a:r>
            <a:r>
              <a:rPr lang="en-GB" b="1" dirty="0"/>
              <a:t> AC-in, VW</a:t>
            </a:r>
          </a:p>
          <a:p>
            <a:r>
              <a:rPr lang="sv-SE" dirty="0">
                <a:latin typeface="VWAG TheSans" panose="020B0502050302020203" pitchFamily="34" charset="0"/>
              </a:rPr>
              <a:t>Kommunikationen är till för övervakning av </a:t>
            </a:r>
            <a:r>
              <a:rPr lang="sv-SE" dirty="0" err="1">
                <a:latin typeface="VWAG TheSans" panose="020B0502050302020203" pitchFamily="34" charset="0"/>
              </a:rPr>
              <a:t>laddprocessen</a:t>
            </a:r>
            <a:r>
              <a:rPr lang="sv-SE" dirty="0">
                <a:latin typeface="VWAG TheSans" panose="020B0502050302020203" pitchFamily="34" charset="0"/>
              </a:rPr>
              <a:t>.</a:t>
            </a:r>
            <a:endParaRPr lang="sv-SE" b="1" dirty="0">
              <a:latin typeface="VWAG TheSans" panose="020B0502050302020203" pitchFamily="34" charset="0"/>
            </a:endParaRPr>
          </a:p>
          <a:p>
            <a:pPr marL="561043" indent="-561043">
              <a:tabLst>
                <a:tab pos="371834" algn="l"/>
                <a:tab pos="561043" algn="l"/>
              </a:tabLst>
            </a:pPr>
            <a:r>
              <a:rPr lang="en-US" b="1" dirty="0">
                <a:latin typeface="VWAG TheSans" panose="020B0502050302020203" pitchFamily="34" charset="0"/>
              </a:rPr>
              <a:t>PP</a:t>
            </a:r>
            <a:r>
              <a:rPr lang="en-US" dirty="0">
                <a:latin typeface="VWAG TheSans" panose="020B0502050302020203" pitchFamily="34" charset="0"/>
              </a:rPr>
              <a:t>	=	(</a:t>
            </a:r>
            <a:r>
              <a:rPr lang="en-US" b="1" dirty="0">
                <a:latin typeface="VWAG TheSans" panose="020B0502050302020203" pitchFamily="34" charset="0"/>
              </a:rPr>
              <a:t>P</a:t>
            </a:r>
            <a:r>
              <a:rPr lang="en-US" dirty="0">
                <a:latin typeface="VWAG TheSans" panose="020B0502050302020203" pitchFamily="34" charset="0"/>
              </a:rPr>
              <a:t>roximity </a:t>
            </a:r>
            <a:r>
              <a:rPr lang="en-US" b="1" dirty="0">
                <a:latin typeface="VWAG TheSans" panose="020B0502050302020203" pitchFamily="34" charset="0"/>
              </a:rPr>
              <a:t>P</a:t>
            </a:r>
            <a:r>
              <a:rPr lang="en-US" dirty="0">
                <a:latin typeface="VWAG TheSans" panose="020B0502050302020203" pitchFamily="34" charset="0"/>
              </a:rPr>
              <a:t>ilot) current coding defines the maximum current carrying capacity of the charging cable.</a:t>
            </a:r>
          </a:p>
          <a:p>
            <a:pPr marL="561043" indent="-561043">
              <a:tabLst>
                <a:tab pos="371834" algn="l"/>
                <a:tab pos="561043" algn="l"/>
              </a:tabLst>
            </a:pPr>
            <a:r>
              <a:rPr lang="sv-SE" dirty="0">
                <a:latin typeface="VWAG TheSans" panose="020B0502050302020203" pitchFamily="34" charset="0"/>
              </a:rPr>
              <a:t>strömkodning definierar den maximala strömkapaciteten för laddningskabeln.</a:t>
            </a:r>
            <a:endParaRPr lang="en-US" dirty="0">
              <a:latin typeface="VWAG TheSans" panose="020B0502050302020203" pitchFamily="34" charset="0"/>
            </a:endParaRPr>
          </a:p>
          <a:p>
            <a:pPr marL="561043" indent="-561043">
              <a:tabLst>
                <a:tab pos="371834" algn="l"/>
                <a:tab pos="561043" algn="l"/>
              </a:tabLst>
            </a:pPr>
            <a:r>
              <a:rPr lang="en-US" b="1" dirty="0">
                <a:latin typeface="VWAG TheSans" panose="020B0502050302020203" pitchFamily="34" charset="0"/>
              </a:rPr>
              <a:t>CP	</a:t>
            </a:r>
            <a:r>
              <a:rPr lang="en-US" dirty="0">
                <a:latin typeface="VWAG TheSans" panose="020B0502050302020203" pitchFamily="34" charset="0"/>
              </a:rPr>
              <a:t>=	(</a:t>
            </a:r>
            <a:r>
              <a:rPr lang="en-US" b="1" dirty="0">
                <a:latin typeface="VWAG TheSans" panose="020B0502050302020203" pitchFamily="34" charset="0"/>
              </a:rPr>
              <a:t>C</a:t>
            </a:r>
            <a:r>
              <a:rPr lang="en-US" dirty="0">
                <a:latin typeface="VWAG TheSans" panose="020B0502050302020203" pitchFamily="34" charset="0"/>
              </a:rPr>
              <a:t>ontrol </a:t>
            </a:r>
            <a:r>
              <a:rPr lang="en-US" b="1" dirty="0">
                <a:latin typeface="VWAG TheSans" panose="020B0502050302020203" pitchFamily="34" charset="0"/>
              </a:rPr>
              <a:t>P</a:t>
            </a:r>
            <a:r>
              <a:rPr lang="en-US" dirty="0">
                <a:latin typeface="VWAG TheSans" panose="020B0502050302020203" pitchFamily="34" charset="0"/>
              </a:rPr>
              <a:t>ilot) pilot line defines the operating status of the charging process and the maximum possible current draw by the vehicle.   </a:t>
            </a:r>
          </a:p>
          <a:p>
            <a:r>
              <a:rPr lang="sv-SE" dirty="0"/>
              <a:t>pilotledning definierar </a:t>
            </a:r>
          </a:p>
          <a:p>
            <a:r>
              <a:rPr lang="sv-SE" dirty="0"/>
              <a:t>driftstatus för </a:t>
            </a:r>
          </a:p>
          <a:p>
            <a:r>
              <a:rPr lang="sv-SE" dirty="0"/>
              <a:t>laddningsprocessen och </a:t>
            </a:r>
          </a:p>
          <a:p>
            <a:r>
              <a:rPr lang="sv-SE" dirty="0"/>
              <a:t>maximalt möjliga </a:t>
            </a:r>
          </a:p>
          <a:p>
            <a:r>
              <a:rPr lang="sv-SE" dirty="0"/>
              <a:t>strömförbrukning av </a:t>
            </a:r>
          </a:p>
          <a:p>
            <a:r>
              <a:rPr lang="sv-SE" dirty="0"/>
              <a:t>fordonet.</a:t>
            </a:r>
          </a:p>
          <a:p>
            <a:endParaRPr lang="en-SE" b="1" dirty="0"/>
          </a:p>
        </p:txBody>
      </p:sp>
      <p:sp>
        <p:nvSpPr>
          <p:cNvPr id="3" name="Title 2">
            <a:extLst>
              <a:ext uri="{FF2B5EF4-FFF2-40B4-BE49-F238E27FC236}">
                <a16:creationId xmlns:a16="http://schemas.microsoft.com/office/drawing/2014/main" id="{A1D8042A-274D-0140-AEEE-5E61F75006B9}"/>
              </a:ext>
            </a:extLst>
          </p:cNvPr>
          <p:cNvSpPr>
            <a:spLocks noGrp="1"/>
          </p:cNvSpPr>
          <p:nvPr>
            <p:ph type="title"/>
          </p:nvPr>
        </p:nvSpPr>
        <p:spPr>
          <a:xfrm>
            <a:off x="400844" y="488026"/>
            <a:ext cx="9104312" cy="684213"/>
          </a:xfrm>
        </p:spPr>
        <p:txBody>
          <a:bodyPr/>
          <a:lstStyle/>
          <a:p>
            <a:r>
              <a:rPr lang="en-SE" dirty="0"/>
              <a:t>Laddare och ladduttag</a:t>
            </a:r>
          </a:p>
        </p:txBody>
      </p:sp>
      <p:sp>
        <p:nvSpPr>
          <p:cNvPr id="4" name="Text Placeholder 3">
            <a:extLst>
              <a:ext uri="{FF2B5EF4-FFF2-40B4-BE49-F238E27FC236}">
                <a16:creationId xmlns:a16="http://schemas.microsoft.com/office/drawing/2014/main" id="{F9EFC503-CB5E-7A49-8320-2B7CACE25A91}"/>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grpSp>
        <p:nvGrpSpPr>
          <p:cNvPr id="5" name="Grupp 18">
            <a:extLst>
              <a:ext uri="{FF2B5EF4-FFF2-40B4-BE49-F238E27FC236}">
                <a16:creationId xmlns:a16="http://schemas.microsoft.com/office/drawing/2014/main" id="{10104216-D620-2546-AA7B-04DBD58D8F8A}"/>
              </a:ext>
            </a:extLst>
          </p:cNvPr>
          <p:cNvGrpSpPr/>
          <p:nvPr/>
        </p:nvGrpSpPr>
        <p:grpSpPr>
          <a:xfrm>
            <a:off x="6468660" y="1195388"/>
            <a:ext cx="2759241" cy="5008085"/>
            <a:chOff x="2587057" y="1489699"/>
            <a:chExt cx="2759241" cy="5008085"/>
          </a:xfrm>
        </p:grpSpPr>
        <p:pic>
          <p:nvPicPr>
            <p:cNvPr id="6" name="Bildobjekt 19">
              <a:extLst>
                <a:ext uri="{FF2B5EF4-FFF2-40B4-BE49-F238E27FC236}">
                  <a16:creationId xmlns:a16="http://schemas.microsoft.com/office/drawing/2014/main" id="{484ED781-85B4-B643-9E1B-D4B572087F6E}"/>
                </a:ext>
              </a:extLst>
            </p:cNvPr>
            <p:cNvPicPr>
              <a:picLocks noChangeAspect="1"/>
            </p:cNvPicPr>
            <p:nvPr/>
          </p:nvPicPr>
          <p:blipFill>
            <a:blip r:embed="rId2"/>
            <a:stretch>
              <a:fillRect/>
            </a:stretch>
          </p:blipFill>
          <p:spPr>
            <a:xfrm>
              <a:off x="2587057" y="1489699"/>
              <a:ext cx="2759241" cy="5008085"/>
            </a:xfrm>
            <a:prstGeom prst="rect">
              <a:avLst/>
            </a:prstGeom>
          </p:spPr>
        </p:pic>
        <p:cxnSp>
          <p:nvCxnSpPr>
            <p:cNvPr id="7" name="Rak pil 7">
              <a:extLst>
                <a:ext uri="{FF2B5EF4-FFF2-40B4-BE49-F238E27FC236}">
                  <a16:creationId xmlns:a16="http://schemas.microsoft.com/office/drawing/2014/main" id="{604F8938-4DF4-AD4D-9264-A02AC4C1BDDC}"/>
                </a:ext>
              </a:extLst>
            </p:cNvPr>
            <p:cNvCxnSpPr/>
            <p:nvPr/>
          </p:nvCxnSpPr>
          <p:spPr bwMode="auto">
            <a:xfrm flipV="1">
              <a:off x="4535424" y="2212848"/>
              <a:ext cx="12192" cy="688848"/>
            </a:xfrm>
            <a:prstGeom prst="straightConnector1">
              <a:avLst/>
            </a:prstGeom>
            <a:noFill/>
            <a:ln w="25400" cap="flat" cmpd="sng" algn="ctr">
              <a:solidFill>
                <a:schemeClr val="accent2">
                  <a:lumMod val="60000"/>
                  <a:lumOff val="40000"/>
                </a:schemeClr>
              </a:solidFill>
              <a:prstDash val="solid"/>
              <a:round/>
              <a:headEnd type="none" w="med" len="med"/>
              <a:tailEnd type="triangle"/>
            </a:ln>
            <a:effectLst/>
          </p:spPr>
        </p:cxnSp>
        <p:cxnSp>
          <p:nvCxnSpPr>
            <p:cNvPr id="8" name="Rak pil 8">
              <a:extLst>
                <a:ext uri="{FF2B5EF4-FFF2-40B4-BE49-F238E27FC236}">
                  <a16:creationId xmlns:a16="http://schemas.microsoft.com/office/drawing/2014/main" id="{253C258D-A721-3743-9C89-6C41190E8778}"/>
                </a:ext>
              </a:extLst>
            </p:cNvPr>
            <p:cNvCxnSpPr/>
            <p:nvPr/>
          </p:nvCxnSpPr>
          <p:spPr bwMode="auto">
            <a:xfrm flipV="1">
              <a:off x="4687824" y="2212848"/>
              <a:ext cx="152400" cy="688848"/>
            </a:xfrm>
            <a:prstGeom prst="straightConnector1">
              <a:avLst/>
            </a:prstGeom>
            <a:noFill/>
            <a:ln w="25400" cap="flat" cmpd="sng" algn="ctr">
              <a:solidFill>
                <a:srgbClr val="D6E57F"/>
              </a:solidFill>
              <a:prstDash val="solid"/>
              <a:round/>
              <a:headEnd type="none" w="med" len="med"/>
              <a:tailEnd type="triangle"/>
            </a:ln>
            <a:effectLst>
              <a:outerShdw dist="50800" dir="5040000" sx="118000" sy="118000" algn="ctr" rotWithShape="0">
                <a:srgbClr val="92D050"/>
              </a:outerShdw>
            </a:effectLst>
          </p:spPr>
        </p:cxnSp>
        <p:cxnSp>
          <p:nvCxnSpPr>
            <p:cNvPr id="9" name="Rak pil 10">
              <a:extLst>
                <a:ext uri="{FF2B5EF4-FFF2-40B4-BE49-F238E27FC236}">
                  <a16:creationId xmlns:a16="http://schemas.microsoft.com/office/drawing/2014/main" id="{1ED7C974-5DB9-884C-BAAA-AB7E389F2EDD}"/>
                </a:ext>
              </a:extLst>
            </p:cNvPr>
            <p:cNvCxnSpPr/>
            <p:nvPr/>
          </p:nvCxnSpPr>
          <p:spPr bwMode="auto">
            <a:xfrm flipH="1" flipV="1">
              <a:off x="4285488" y="2212848"/>
              <a:ext cx="109728" cy="688848"/>
            </a:xfrm>
            <a:prstGeom prst="straightConnector1">
              <a:avLst/>
            </a:prstGeom>
            <a:noFill/>
            <a:ln w="25400" cap="flat" cmpd="sng" algn="ctr">
              <a:solidFill>
                <a:schemeClr val="tx1"/>
              </a:solidFill>
              <a:prstDash val="solid"/>
              <a:round/>
              <a:headEnd type="none" w="med" len="med"/>
              <a:tailEnd type="triangle"/>
            </a:ln>
            <a:effectLst>
              <a:outerShdw dist="6350" sx="106000" sy="106000" algn="ctr" rotWithShape="0">
                <a:schemeClr val="accent3"/>
              </a:outerShdw>
            </a:effectLst>
          </p:spPr>
        </p:cxnSp>
      </p:grpSp>
      <p:grpSp>
        <p:nvGrpSpPr>
          <p:cNvPr id="10" name="Grupp 23">
            <a:extLst>
              <a:ext uri="{FF2B5EF4-FFF2-40B4-BE49-F238E27FC236}">
                <a16:creationId xmlns:a16="http://schemas.microsoft.com/office/drawing/2014/main" id="{DDB3B806-D1F6-1F47-85E7-7C8E50D9ACA8}"/>
              </a:ext>
            </a:extLst>
          </p:cNvPr>
          <p:cNvGrpSpPr/>
          <p:nvPr/>
        </p:nvGrpSpPr>
        <p:grpSpPr>
          <a:xfrm>
            <a:off x="2927638" y="3846368"/>
            <a:ext cx="3174087" cy="2427836"/>
            <a:chOff x="249833" y="2844800"/>
            <a:chExt cx="3174087" cy="2427836"/>
          </a:xfrm>
        </p:grpSpPr>
        <p:pic>
          <p:nvPicPr>
            <p:cNvPr id="11" name="Inhaltsplatzhalter 9">
              <a:extLst>
                <a:ext uri="{FF2B5EF4-FFF2-40B4-BE49-F238E27FC236}">
                  <a16:creationId xmlns:a16="http://schemas.microsoft.com/office/drawing/2014/main" id="{740490D1-714B-B747-A7E8-A584866C7EE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6034" r="25600" b="-38"/>
            <a:stretch/>
          </p:blipFill>
          <p:spPr bwMode="auto">
            <a:xfrm>
              <a:off x="425150" y="2844800"/>
              <a:ext cx="2998770" cy="24278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23">
              <a:extLst>
                <a:ext uri="{FF2B5EF4-FFF2-40B4-BE49-F238E27FC236}">
                  <a16:creationId xmlns:a16="http://schemas.microsoft.com/office/drawing/2014/main" id="{99CF2CC1-CF1B-214B-8422-C07071A04495}"/>
                </a:ext>
              </a:extLst>
            </p:cNvPr>
            <p:cNvSpPr>
              <a:spLocks noChangeShapeType="1"/>
            </p:cNvSpPr>
            <p:nvPr/>
          </p:nvSpPr>
          <p:spPr bwMode="auto">
            <a:xfrm flipH="1" flipV="1">
              <a:off x="714872" y="3497233"/>
              <a:ext cx="421402" cy="819099"/>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dirty="0"/>
            </a:p>
          </p:txBody>
        </p:sp>
        <p:sp>
          <p:nvSpPr>
            <p:cNvPr id="13" name="Line 24">
              <a:extLst>
                <a:ext uri="{FF2B5EF4-FFF2-40B4-BE49-F238E27FC236}">
                  <a16:creationId xmlns:a16="http://schemas.microsoft.com/office/drawing/2014/main" id="{517FFE1A-765F-1546-B7ED-648B02D73D38}"/>
                </a:ext>
              </a:extLst>
            </p:cNvPr>
            <p:cNvSpPr>
              <a:spLocks noChangeShapeType="1"/>
            </p:cNvSpPr>
            <p:nvPr/>
          </p:nvSpPr>
          <p:spPr bwMode="auto">
            <a:xfrm flipH="1" flipV="1">
              <a:off x="1276482" y="3497233"/>
              <a:ext cx="20052" cy="792388"/>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dirty="0"/>
            </a:p>
          </p:txBody>
        </p:sp>
        <p:sp>
          <p:nvSpPr>
            <p:cNvPr id="14" name="Text Box 32">
              <a:extLst>
                <a:ext uri="{FF2B5EF4-FFF2-40B4-BE49-F238E27FC236}">
                  <a16:creationId xmlns:a16="http://schemas.microsoft.com/office/drawing/2014/main" id="{56B2451C-9EBD-7246-A4D5-341273D8446F}"/>
                </a:ext>
              </a:extLst>
            </p:cNvPr>
            <p:cNvSpPr txBox="1">
              <a:spLocks noChangeArrowheads="1"/>
            </p:cNvSpPr>
            <p:nvPr/>
          </p:nvSpPr>
          <p:spPr bwMode="auto">
            <a:xfrm>
              <a:off x="249833" y="3158679"/>
              <a:ext cx="1538171" cy="338554"/>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ctr" eaLnBrk="1" hangingPunct="1"/>
              <a:r>
                <a:rPr lang="de-DE" sz="1600" dirty="0">
                  <a:latin typeface="VW Headline Semibold Tab" panose="020B0500000000000000" pitchFamily="34" charset="0"/>
                </a:rPr>
                <a:t>Kommunikation</a:t>
              </a:r>
              <a:endParaRPr lang="en-GB" sz="1600" dirty="0">
                <a:latin typeface="VW Headline Semibold Tab" panose="020B0500000000000000" pitchFamily="34" charset="0"/>
              </a:endParaRPr>
            </a:p>
          </p:txBody>
        </p:sp>
      </p:grpSp>
      <p:sp>
        <p:nvSpPr>
          <p:cNvPr id="15" name="Slide Number Placeholder 14">
            <a:extLst>
              <a:ext uri="{FF2B5EF4-FFF2-40B4-BE49-F238E27FC236}">
                <a16:creationId xmlns:a16="http://schemas.microsoft.com/office/drawing/2014/main" id="{09C7C83E-B18E-2A4D-944C-D5E46E314014}"/>
              </a:ext>
            </a:extLst>
          </p:cNvPr>
          <p:cNvSpPr>
            <a:spLocks noGrp="1"/>
          </p:cNvSpPr>
          <p:nvPr>
            <p:ph type="sldNum" sz="quarter" idx="13"/>
          </p:nvPr>
        </p:nvSpPr>
        <p:spPr/>
        <p:txBody>
          <a:bodyPr/>
          <a:lstStyle/>
          <a:p>
            <a:fld id="{5818BEF9-6AEC-154B-B50F-057E6E327BFC}" type="slidenum">
              <a:rPr lang="en-SE" smtClean="0"/>
              <a:t>59</a:t>
            </a:fld>
            <a:endParaRPr lang="en-SE" dirty="0"/>
          </a:p>
        </p:txBody>
      </p:sp>
    </p:spTree>
    <p:extLst>
      <p:ext uri="{BB962C8B-B14F-4D97-AF65-F5344CB8AC3E}">
        <p14:creationId xmlns:p14="http://schemas.microsoft.com/office/powerpoint/2010/main" val="920252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a:stretch>
            <a:fillRect/>
          </a:stretch>
        </p:blipFill>
        <p:spPr>
          <a:xfrm>
            <a:off x="4636947" y="2355756"/>
            <a:ext cx="4993200" cy="2312213"/>
          </a:xfrm>
          <a:prstGeom prst="rect">
            <a:avLst/>
          </a:prstGeom>
        </p:spPr>
      </p:pic>
      <p:sp>
        <p:nvSpPr>
          <p:cNvPr id="2" name="Platshållare för innehåll 1"/>
          <p:cNvSpPr>
            <a:spLocks noGrp="1"/>
          </p:cNvSpPr>
          <p:nvPr>
            <p:ph idx="1"/>
          </p:nvPr>
        </p:nvSpPr>
        <p:spPr>
          <a:xfrm>
            <a:off x="392113" y="1275911"/>
            <a:ext cx="4276706" cy="5070914"/>
          </a:xfrm>
        </p:spPr>
        <p:txBody>
          <a:bodyPr>
            <a:normAutofit/>
          </a:bodyPr>
          <a:lstStyle/>
          <a:p>
            <a:r>
              <a:rPr lang="sv-SE" dirty="0"/>
              <a:t>Vätgasbilen är körmässigt som en elbil, med skillnaden att istället för att koppla in en </a:t>
            </a:r>
            <a:r>
              <a:rPr lang="sv-SE" dirty="0" err="1"/>
              <a:t>laddkabel</a:t>
            </a:r>
            <a:r>
              <a:rPr lang="sv-SE" dirty="0"/>
              <a:t> till elnätet, tankas bilen med vätgas.</a:t>
            </a:r>
          </a:p>
          <a:p>
            <a:r>
              <a:rPr lang="sv-SE" dirty="0"/>
              <a:t>I bränslecellen leder man in vätgas från ena sidan och syre från den andra. Ämnena passerar genom ett elektrolytiskt membran och elektricitet bildas.</a:t>
            </a:r>
          </a:p>
          <a:p>
            <a:r>
              <a:rPr lang="sv-SE" dirty="0"/>
              <a:t>Restprodukten i processen blir vatten. </a:t>
            </a:r>
          </a:p>
          <a:p>
            <a:r>
              <a:rPr lang="sv-SE" dirty="0"/>
              <a:t>Vätgas = H</a:t>
            </a:r>
            <a:r>
              <a:rPr lang="sv-SE" baseline="-25000" dirty="0"/>
              <a:t>2</a:t>
            </a:r>
            <a:r>
              <a:rPr lang="sv-SE" dirty="0"/>
              <a:t> Syrgas = O</a:t>
            </a:r>
            <a:r>
              <a:rPr lang="sv-SE" baseline="-25000" dirty="0"/>
              <a:t>2 </a:t>
            </a:r>
            <a:r>
              <a:rPr lang="sv-SE" dirty="0"/>
              <a:t> Vatten = H</a:t>
            </a:r>
            <a:r>
              <a:rPr lang="sv-SE" baseline="-25000" dirty="0"/>
              <a:t>2</a:t>
            </a:r>
            <a:r>
              <a:rPr lang="sv-SE" dirty="0"/>
              <a:t>O</a:t>
            </a:r>
            <a:endParaRPr lang="sv-SE" baseline="-25000" dirty="0"/>
          </a:p>
          <a:p>
            <a:r>
              <a:rPr lang="sv-SE" dirty="0"/>
              <a:t>2 H</a:t>
            </a:r>
            <a:r>
              <a:rPr lang="sv-SE" baseline="-25000" dirty="0"/>
              <a:t>2</a:t>
            </a:r>
            <a:r>
              <a:rPr lang="sv-SE" dirty="0"/>
              <a:t> + O</a:t>
            </a:r>
            <a:r>
              <a:rPr lang="sv-SE" baseline="-25000" dirty="0"/>
              <a:t>2</a:t>
            </a:r>
            <a:r>
              <a:rPr lang="sv-SE" dirty="0"/>
              <a:t> = 2 H</a:t>
            </a:r>
            <a:r>
              <a:rPr lang="sv-SE" baseline="-25000" dirty="0"/>
              <a:t>2</a:t>
            </a:r>
            <a:r>
              <a:rPr lang="sv-SE" dirty="0"/>
              <a:t>O</a:t>
            </a:r>
          </a:p>
        </p:txBody>
      </p:sp>
      <p:sp>
        <p:nvSpPr>
          <p:cNvPr id="3" name="Rubrik 2"/>
          <p:cNvSpPr>
            <a:spLocks noGrp="1"/>
          </p:cNvSpPr>
          <p:nvPr>
            <p:ph type="title"/>
          </p:nvPr>
        </p:nvSpPr>
        <p:spPr/>
        <p:txBody>
          <a:bodyPr/>
          <a:lstStyle/>
          <a:p>
            <a:r>
              <a:rPr lang="sv-SE" dirty="0"/>
              <a:t>FCBEV (</a:t>
            </a:r>
            <a:r>
              <a:rPr lang="sv-SE" dirty="0" err="1"/>
              <a:t>Fuel</a:t>
            </a:r>
            <a:r>
              <a:rPr lang="sv-SE" dirty="0"/>
              <a:t> Cell </a:t>
            </a:r>
            <a:r>
              <a:rPr lang="sv-SE" dirty="0" err="1"/>
              <a:t>Battery</a:t>
            </a:r>
            <a:r>
              <a:rPr lang="sv-SE" dirty="0"/>
              <a:t> Electric </a:t>
            </a:r>
            <a:r>
              <a:rPr lang="sv-SE" dirty="0" err="1"/>
              <a:t>Vehicle</a:t>
            </a:r>
            <a:r>
              <a:rPr lang="sv-SE" dirty="0"/>
              <a:t>)</a:t>
            </a:r>
          </a:p>
        </p:txBody>
      </p:sp>
      <p:sp>
        <p:nvSpPr>
          <p:cNvPr id="4" name="Text Placeholder 3">
            <a:extLst>
              <a:ext uri="{FF2B5EF4-FFF2-40B4-BE49-F238E27FC236}">
                <a16:creationId xmlns:a16="http://schemas.microsoft.com/office/drawing/2014/main" id="{D12ACDA3-CA62-8447-A5B8-1585E8D001EC}"/>
              </a:ext>
            </a:extLst>
          </p:cNvPr>
          <p:cNvSpPr>
            <a:spLocks noGrp="1"/>
          </p:cNvSpPr>
          <p:nvPr>
            <p:ph type="body" sz="quarter" idx="10"/>
          </p:nvPr>
        </p:nvSpPr>
        <p:spPr/>
        <p:txBody>
          <a:bodyPr>
            <a:normAutofit lnSpcReduction="10000"/>
          </a:bodyPr>
          <a:lstStyle/>
          <a:p>
            <a:r>
              <a:rPr lang="en-SE" dirty="0"/>
              <a:t>1 Drivkoncept</a:t>
            </a:r>
          </a:p>
          <a:p>
            <a:endParaRPr lang="en-SE" dirty="0"/>
          </a:p>
        </p:txBody>
      </p:sp>
      <p:sp>
        <p:nvSpPr>
          <p:cNvPr id="5" name="Slide Number Placeholder 4">
            <a:extLst>
              <a:ext uri="{FF2B5EF4-FFF2-40B4-BE49-F238E27FC236}">
                <a16:creationId xmlns:a16="http://schemas.microsoft.com/office/drawing/2014/main" id="{72941F05-6BCB-4D45-968D-EC6387DA51D0}"/>
              </a:ext>
            </a:extLst>
          </p:cNvPr>
          <p:cNvSpPr>
            <a:spLocks noGrp="1"/>
          </p:cNvSpPr>
          <p:nvPr>
            <p:ph type="sldNum" sz="quarter" idx="13"/>
          </p:nvPr>
        </p:nvSpPr>
        <p:spPr/>
        <p:txBody>
          <a:bodyPr/>
          <a:lstStyle/>
          <a:p>
            <a:fld id="{5818BEF9-6AEC-154B-B50F-057E6E327BFC}" type="slidenum">
              <a:rPr lang="en-SE" smtClean="0"/>
              <a:t>6</a:t>
            </a:fld>
            <a:endParaRPr lang="en-SE" dirty="0"/>
          </a:p>
        </p:txBody>
      </p:sp>
    </p:spTree>
    <p:extLst>
      <p:ext uri="{BB962C8B-B14F-4D97-AF65-F5344CB8AC3E}">
        <p14:creationId xmlns:p14="http://schemas.microsoft.com/office/powerpoint/2010/main" val="3910481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74E53F-3F41-E046-AE1F-CD91AB45B291}"/>
              </a:ext>
            </a:extLst>
          </p:cNvPr>
          <p:cNvSpPr>
            <a:spLocks noGrp="1"/>
          </p:cNvSpPr>
          <p:nvPr>
            <p:ph idx="1"/>
          </p:nvPr>
        </p:nvSpPr>
        <p:spPr/>
        <p:txBody>
          <a:bodyPr>
            <a:normAutofit/>
          </a:bodyPr>
          <a:lstStyle/>
          <a:p>
            <a:r>
              <a:rPr lang="sv-SE" sz="1400" b="1" dirty="0">
                <a:latin typeface="VWAG TheSans" panose="020B0502050302020203" pitchFamily="34" charset="0"/>
              </a:rPr>
              <a:t>Jordledning (PE-ledning):</a:t>
            </a:r>
            <a:r>
              <a:rPr lang="sv-SE" sz="1400" dirty="0">
                <a:latin typeface="VWAG TheSans" panose="020B0502050302020203" pitchFamily="34" charset="0"/>
              </a:rPr>
              <a:t> Vid en kortslutning mot höljet från ledningarna L1 eller N mot laddaren förhindras en potentialdifferens mellan bilen, </a:t>
            </a:r>
            <a:r>
              <a:rPr lang="sv-SE" sz="1400" dirty="0" err="1">
                <a:latin typeface="VWAG TheSans" panose="020B0502050302020203" pitchFamily="34" charset="0"/>
              </a:rPr>
              <a:t>laddstationen</a:t>
            </a:r>
            <a:r>
              <a:rPr lang="sv-SE" sz="1400" dirty="0">
                <a:latin typeface="VWAG TheSans" panose="020B0502050302020203" pitchFamily="34" charset="0"/>
              </a:rPr>
              <a:t> och jord av PE-ledningen.</a:t>
            </a:r>
            <a:endParaRPr lang="en-SE" sz="1400" dirty="0"/>
          </a:p>
        </p:txBody>
      </p:sp>
      <p:sp>
        <p:nvSpPr>
          <p:cNvPr id="3" name="Title 2">
            <a:extLst>
              <a:ext uri="{FF2B5EF4-FFF2-40B4-BE49-F238E27FC236}">
                <a16:creationId xmlns:a16="http://schemas.microsoft.com/office/drawing/2014/main" id="{83B6F09B-FBAD-EE4A-870D-9FC589FCD749}"/>
              </a:ext>
            </a:extLst>
          </p:cNvPr>
          <p:cNvSpPr>
            <a:spLocks noGrp="1"/>
          </p:cNvSpPr>
          <p:nvPr>
            <p:ph type="title"/>
          </p:nvPr>
        </p:nvSpPr>
        <p:spPr/>
        <p:txBody>
          <a:bodyPr/>
          <a:lstStyle/>
          <a:p>
            <a:r>
              <a:rPr lang="en-SE" dirty="0"/>
              <a:t>Laddare och ladduttag</a:t>
            </a:r>
          </a:p>
        </p:txBody>
      </p:sp>
      <p:sp>
        <p:nvSpPr>
          <p:cNvPr id="4" name="Text Placeholder 3">
            <a:extLst>
              <a:ext uri="{FF2B5EF4-FFF2-40B4-BE49-F238E27FC236}">
                <a16:creationId xmlns:a16="http://schemas.microsoft.com/office/drawing/2014/main" id="{A1CAA808-A3FF-5540-A8A8-36845E966BA7}"/>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pic>
        <p:nvPicPr>
          <p:cNvPr id="7" name="Picture 2">
            <a:extLst>
              <a:ext uri="{FF2B5EF4-FFF2-40B4-BE49-F238E27FC236}">
                <a16:creationId xmlns:a16="http://schemas.microsoft.com/office/drawing/2014/main" id="{ACB59C32-CA10-8441-B270-C86C650C98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00335" y="1794275"/>
            <a:ext cx="1583101" cy="47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177">
            <a:extLst>
              <a:ext uri="{FF2B5EF4-FFF2-40B4-BE49-F238E27FC236}">
                <a16:creationId xmlns:a16="http://schemas.microsoft.com/office/drawing/2014/main" id="{32E389AC-C308-5143-B15E-DBD90577AF0A}"/>
              </a:ext>
            </a:extLst>
          </p:cNvPr>
          <p:cNvSpPr/>
          <p:nvPr/>
        </p:nvSpPr>
        <p:spPr>
          <a:xfrm>
            <a:off x="6047034" y="2332924"/>
            <a:ext cx="2115042" cy="778223"/>
          </a:xfrm>
          <a:prstGeom prst="rect">
            <a:avLst/>
          </a:prstGeom>
          <a:solidFill>
            <a:srgbClr val="DCDC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hteck 116">
            <a:extLst>
              <a:ext uri="{FF2B5EF4-FFF2-40B4-BE49-F238E27FC236}">
                <a16:creationId xmlns:a16="http://schemas.microsoft.com/office/drawing/2014/main" id="{DD47878B-482D-7346-9CCC-E971F4BD0EB9}"/>
              </a:ext>
            </a:extLst>
          </p:cNvPr>
          <p:cNvSpPr/>
          <p:nvPr/>
        </p:nvSpPr>
        <p:spPr>
          <a:xfrm>
            <a:off x="4513544" y="2330999"/>
            <a:ext cx="956684" cy="778223"/>
          </a:xfrm>
          <a:prstGeom prst="rect">
            <a:avLst/>
          </a:prstGeom>
          <a:solidFill>
            <a:srgbClr val="DCDC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hteck 4">
            <a:extLst>
              <a:ext uri="{FF2B5EF4-FFF2-40B4-BE49-F238E27FC236}">
                <a16:creationId xmlns:a16="http://schemas.microsoft.com/office/drawing/2014/main" id="{A7B14030-7358-FC41-B210-38E9D7AB67D1}"/>
              </a:ext>
            </a:extLst>
          </p:cNvPr>
          <p:cNvSpPr/>
          <p:nvPr/>
        </p:nvSpPr>
        <p:spPr>
          <a:xfrm>
            <a:off x="843668" y="4902391"/>
            <a:ext cx="2488557" cy="782416"/>
          </a:xfrm>
          <a:prstGeom prst="rect">
            <a:avLst/>
          </a:prstGeom>
          <a:solidFill>
            <a:srgbClr val="DCDC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hteck 11">
            <a:extLst>
              <a:ext uri="{FF2B5EF4-FFF2-40B4-BE49-F238E27FC236}">
                <a16:creationId xmlns:a16="http://schemas.microsoft.com/office/drawing/2014/main" id="{9D5FED28-56CC-F844-B977-0319D5D52A5B}"/>
              </a:ext>
            </a:extLst>
          </p:cNvPr>
          <p:cNvSpPr/>
          <p:nvPr/>
        </p:nvSpPr>
        <p:spPr>
          <a:xfrm>
            <a:off x="843668" y="1882725"/>
            <a:ext cx="2488557" cy="1991360"/>
          </a:xfrm>
          <a:prstGeom prst="rect">
            <a:avLst/>
          </a:prstGeom>
          <a:solidFill>
            <a:srgbClr val="DCDC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92436FFE-53F2-C44C-8B18-A1D0F1DA5D5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034511" y="2338904"/>
            <a:ext cx="153792" cy="24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a:extLst>
              <a:ext uri="{FF2B5EF4-FFF2-40B4-BE49-F238E27FC236}">
                <a16:creationId xmlns:a16="http://schemas.microsoft.com/office/drawing/2014/main" id="{E5947FAA-F24D-0343-8F81-4FDC7DEF85F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019271" y="2588840"/>
            <a:ext cx="153792" cy="24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a:extLst>
              <a:ext uri="{FF2B5EF4-FFF2-40B4-BE49-F238E27FC236}">
                <a16:creationId xmlns:a16="http://schemas.microsoft.com/office/drawing/2014/main" id="{AF5908D3-4F23-D14F-8126-24DD0A112E1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023081" y="2857064"/>
            <a:ext cx="153792" cy="24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a:extLst>
              <a:ext uri="{FF2B5EF4-FFF2-40B4-BE49-F238E27FC236}">
                <a16:creationId xmlns:a16="http://schemas.microsoft.com/office/drawing/2014/main" id="{09B4247E-4A24-3446-9AAA-F234127EC6A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019271" y="3143576"/>
            <a:ext cx="153792" cy="24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a:extLst>
              <a:ext uri="{FF2B5EF4-FFF2-40B4-BE49-F238E27FC236}">
                <a16:creationId xmlns:a16="http://schemas.microsoft.com/office/drawing/2014/main" id="{75139657-079F-464C-8139-212C4EFD7EA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019271" y="3411800"/>
            <a:ext cx="153792" cy="24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ine 108">
            <a:extLst>
              <a:ext uri="{FF2B5EF4-FFF2-40B4-BE49-F238E27FC236}">
                <a16:creationId xmlns:a16="http://schemas.microsoft.com/office/drawing/2014/main" id="{17A39533-9D21-514D-AD50-BDAF61C32DB1}"/>
              </a:ext>
            </a:extLst>
          </p:cNvPr>
          <p:cNvSpPr>
            <a:spLocks noChangeShapeType="1"/>
          </p:cNvSpPr>
          <p:nvPr/>
        </p:nvSpPr>
        <p:spPr bwMode="auto">
          <a:xfrm flipV="1">
            <a:off x="1051846" y="2457359"/>
            <a:ext cx="2002986" cy="0"/>
          </a:xfrm>
          <a:prstGeom prst="line">
            <a:avLst/>
          </a:prstGeom>
          <a:noFill/>
          <a:ln w="38100">
            <a:solidFill>
              <a:srgbClr val="61B014"/>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Line 108">
            <a:extLst>
              <a:ext uri="{FF2B5EF4-FFF2-40B4-BE49-F238E27FC236}">
                <a16:creationId xmlns:a16="http://schemas.microsoft.com/office/drawing/2014/main" id="{8A12973C-D4DE-5949-9B1D-11D30821821C}"/>
              </a:ext>
            </a:extLst>
          </p:cNvPr>
          <p:cNvSpPr>
            <a:spLocks noChangeShapeType="1"/>
          </p:cNvSpPr>
          <p:nvPr/>
        </p:nvSpPr>
        <p:spPr bwMode="auto">
          <a:xfrm flipV="1">
            <a:off x="1056926" y="2437039"/>
            <a:ext cx="0" cy="1318034"/>
          </a:xfrm>
          <a:prstGeom prst="line">
            <a:avLst/>
          </a:prstGeom>
          <a:noFill/>
          <a:ln w="38100">
            <a:solidFill>
              <a:srgbClr val="61B014"/>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Line 108">
            <a:extLst>
              <a:ext uri="{FF2B5EF4-FFF2-40B4-BE49-F238E27FC236}">
                <a16:creationId xmlns:a16="http://schemas.microsoft.com/office/drawing/2014/main" id="{EA1E3A85-922E-C04C-B172-B0C715A9F618}"/>
              </a:ext>
            </a:extLst>
          </p:cNvPr>
          <p:cNvSpPr>
            <a:spLocks noChangeShapeType="1"/>
          </p:cNvSpPr>
          <p:nvPr/>
        </p:nvSpPr>
        <p:spPr bwMode="auto">
          <a:xfrm flipV="1">
            <a:off x="1359185" y="2709676"/>
            <a:ext cx="1680406" cy="0"/>
          </a:xfrm>
          <a:prstGeom prst="line">
            <a:avLst/>
          </a:prstGeom>
          <a:noFill/>
          <a:ln w="38100">
            <a:solidFill>
              <a:srgbClr val="0095C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Line 108">
            <a:extLst>
              <a:ext uri="{FF2B5EF4-FFF2-40B4-BE49-F238E27FC236}">
                <a16:creationId xmlns:a16="http://schemas.microsoft.com/office/drawing/2014/main" id="{FE225DE9-0D75-AA47-BBD2-2042CA213FB6}"/>
              </a:ext>
            </a:extLst>
          </p:cNvPr>
          <p:cNvSpPr>
            <a:spLocks noChangeShapeType="1"/>
          </p:cNvSpPr>
          <p:nvPr/>
        </p:nvSpPr>
        <p:spPr bwMode="auto">
          <a:xfrm flipH="1" flipV="1">
            <a:off x="1692242" y="2965200"/>
            <a:ext cx="1" cy="723154"/>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Line 108">
            <a:extLst>
              <a:ext uri="{FF2B5EF4-FFF2-40B4-BE49-F238E27FC236}">
                <a16:creationId xmlns:a16="http://schemas.microsoft.com/office/drawing/2014/main" id="{8F735E11-42E5-9649-A63A-6FD362D148D5}"/>
              </a:ext>
            </a:extLst>
          </p:cNvPr>
          <p:cNvSpPr>
            <a:spLocks noChangeShapeType="1"/>
          </p:cNvSpPr>
          <p:nvPr/>
        </p:nvSpPr>
        <p:spPr bwMode="auto">
          <a:xfrm flipV="1">
            <a:off x="1379505" y="2689356"/>
            <a:ext cx="0" cy="1011698"/>
          </a:xfrm>
          <a:prstGeom prst="line">
            <a:avLst/>
          </a:prstGeom>
          <a:noFill/>
          <a:ln w="38100">
            <a:solidFill>
              <a:srgbClr val="0095C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Line 108">
            <a:extLst>
              <a:ext uri="{FF2B5EF4-FFF2-40B4-BE49-F238E27FC236}">
                <a16:creationId xmlns:a16="http://schemas.microsoft.com/office/drawing/2014/main" id="{B288F5E3-1E0F-6046-A182-2E28AC1D40DB}"/>
              </a:ext>
            </a:extLst>
          </p:cNvPr>
          <p:cNvSpPr>
            <a:spLocks noChangeShapeType="1"/>
          </p:cNvSpPr>
          <p:nvPr/>
        </p:nvSpPr>
        <p:spPr bwMode="auto">
          <a:xfrm flipV="1">
            <a:off x="1680314" y="2977900"/>
            <a:ext cx="1361780" cy="0"/>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Line 108">
            <a:extLst>
              <a:ext uri="{FF2B5EF4-FFF2-40B4-BE49-F238E27FC236}">
                <a16:creationId xmlns:a16="http://schemas.microsoft.com/office/drawing/2014/main" id="{F6758A7A-74A7-3D4E-9DC1-95F72A5EC070}"/>
              </a:ext>
            </a:extLst>
          </p:cNvPr>
          <p:cNvSpPr>
            <a:spLocks noChangeShapeType="1"/>
          </p:cNvSpPr>
          <p:nvPr/>
        </p:nvSpPr>
        <p:spPr bwMode="auto">
          <a:xfrm>
            <a:off x="1178210" y="2455929"/>
            <a:ext cx="1871504" cy="1429"/>
          </a:xfrm>
          <a:prstGeom prst="line">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Line 108">
            <a:extLst>
              <a:ext uri="{FF2B5EF4-FFF2-40B4-BE49-F238E27FC236}">
                <a16:creationId xmlns:a16="http://schemas.microsoft.com/office/drawing/2014/main" id="{27182640-3A0B-2342-9FE7-A93C5AA12BE1}"/>
              </a:ext>
            </a:extLst>
          </p:cNvPr>
          <p:cNvSpPr>
            <a:spLocks noChangeShapeType="1"/>
          </p:cNvSpPr>
          <p:nvPr/>
        </p:nvSpPr>
        <p:spPr bwMode="auto">
          <a:xfrm flipH="1" flipV="1">
            <a:off x="1056926" y="2437038"/>
            <a:ext cx="0" cy="1182734"/>
          </a:xfrm>
          <a:prstGeom prst="line">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Line 108">
            <a:extLst>
              <a:ext uri="{FF2B5EF4-FFF2-40B4-BE49-F238E27FC236}">
                <a16:creationId xmlns:a16="http://schemas.microsoft.com/office/drawing/2014/main" id="{15DC92AA-D7B3-3C49-8C50-A193E26130B4}"/>
              </a:ext>
            </a:extLst>
          </p:cNvPr>
          <p:cNvSpPr>
            <a:spLocks noChangeShapeType="1"/>
          </p:cNvSpPr>
          <p:nvPr/>
        </p:nvSpPr>
        <p:spPr bwMode="auto">
          <a:xfrm flipV="1">
            <a:off x="2783426" y="3532636"/>
            <a:ext cx="260192"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Line 108">
            <a:extLst>
              <a:ext uri="{FF2B5EF4-FFF2-40B4-BE49-F238E27FC236}">
                <a16:creationId xmlns:a16="http://schemas.microsoft.com/office/drawing/2014/main" id="{4031F2E0-3F45-B54A-A04D-71585135FE78}"/>
              </a:ext>
            </a:extLst>
          </p:cNvPr>
          <p:cNvSpPr>
            <a:spLocks noChangeShapeType="1"/>
          </p:cNvSpPr>
          <p:nvPr/>
        </p:nvSpPr>
        <p:spPr bwMode="auto">
          <a:xfrm flipV="1">
            <a:off x="2798816" y="3518802"/>
            <a:ext cx="0" cy="268297"/>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Line 108">
            <a:extLst>
              <a:ext uri="{FF2B5EF4-FFF2-40B4-BE49-F238E27FC236}">
                <a16:creationId xmlns:a16="http://schemas.microsoft.com/office/drawing/2014/main" id="{636D115C-BA18-C943-80D9-D75F11E2A022}"/>
              </a:ext>
            </a:extLst>
          </p:cNvPr>
          <p:cNvSpPr>
            <a:spLocks noChangeShapeType="1"/>
          </p:cNvSpPr>
          <p:nvPr/>
        </p:nvSpPr>
        <p:spPr bwMode="auto">
          <a:xfrm flipV="1">
            <a:off x="2462370" y="3264412"/>
            <a:ext cx="581248"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Line 108">
            <a:extLst>
              <a:ext uri="{FF2B5EF4-FFF2-40B4-BE49-F238E27FC236}">
                <a16:creationId xmlns:a16="http://schemas.microsoft.com/office/drawing/2014/main" id="{E7AFD7FB-0180-B74D-950B-D6722226C930}"/>
              </a:ext>
            </a:extLst>
          </p:cNvPr>
          <p:cNvSpPr>
            <a:spLocks noChangeShapeType="1"/>
          </p:cNvSpPr>
          <p:nvPr/>
        </p:nvSpPr>
        <p:spPr bwMode="auto">
          <a:xfrm flipH="1" flipV="1">
            <a:off x="2477610" y="3246705"/>
            <a:ext cx="0" cy="529591"/>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Rechteck 47">
            <a:extLst>
              <a:ext uri="{FF2B5EF4-FFF2-40B4-BE49-F238E27FC236}">
                <a16:creationId xmlns:a16="http://schemas.microsoft.com/office/drawing/2014/main" id="{AAC11439-839C-F942-A536-1F3546B61A3F}"/>
              </a:ext>
            </a:extLst>
          </p:cNvPr>
          <p:cNvSpPr/>
          <p:nvPr/>
        </p:nvSpPr>
        <p:spPr>
          <a:xfrm>
            <a:off x="3627508" y="4902391"/>
            <a:ext cx="2488557" cy="782416"/>
          </a:xfrm>
          <a:prstGeom prst="rect">
            <a:avLst/>
          </a:prstGeom>
          <a:solidFill>
            <a:srgbClr val="DCDC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Rechteck 49">
            <a:extLst>
              <a:ext uri="{FF2B5EF4-FFF2-40B4-BE49-F238E27FC236}">
                <a16:creationId xmlns:a16="http://schemas.microsoft.com/office/drawing/2014/main" id="{4EBDB82A-5B13-3245-A5BE-4467CB26479B}"/>
              </a:ext>
            </a:extLst>
          </p:cNvPr>
          <p:cNvSpPr/>
          <p:nvPr/>
        </p:nvSpPr>
        <p:spPr>
          <a:xfrm>
            <a:off x="6411348" y="4902391"/>
            <a:ext cx="2488557" cy="782416"/>
          </a:xfrm>
          <a:prstGeom prst="rect">
            <a:avLst/>
          </a:prstGeom>
          <a:solidFill>
            <a:srgbClr val="DCDC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Line 108">
            <a:extLst>
              <a:ext uri="{FF2B5EF4-FFF2-40B4-BE49-F238E27FC236}">
                <a16:creationId xmlns:a16="http://schemas.microsoft.com/office/drawing/2014/main" id="{5E53652D-59CD-844A-A5A9-9FD722DC562A}"/>
              </a:ext>
            </a:extLst>
          </p:cNvPr>
          <p:cNvSpPr>
            <a:spLocks noChangeShapeType="1"/>
          </p:cNvSpPr>
          <p:nvPr/>
        </p:nvSpPr>
        <p:spPr bwMode="auto">
          <a:xfrm flipV="1">
            <a:off x="1056926" y="3728629"/>
            <a:ext cx="0" cy="1318034"/>
          </a:xfrm>
          <a:prstGeom prst="line">
            <a:avLst/>
          </a:prstGeom>
          <a:noFill/>
          <a:ln w="38100">
            <a:solidFill>
              <a:srgbClr val="61B014"/>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Line 108">
            <a:extLst>
              <a:ext uri="{FF2B5EF4-FFF2-40B4-BE49-F238E27FC236}">
                <a16:creationId xmlns:a16="http://schemas.microsoft.com/office/drawing/2014/main" id="{FF741376-A2BE-4847-B0EA-16B317C02D43}"/>
              </a:ext>
            </a:extLst>
          </p:cNvPr>
          <p:cNvSpPr>
            <a:spLocks noChangeShapeType="1"/>
          </p:cNvSpPr>
          <p:nvPr/>
        </p:nvSpPr>
        <p:spPr bwMode="auto">
          <a:xfrm flipH="1" flipV="1">
            <a:off x="1692242" y="3687395"/>
            <a:ext cx="0" cy="1395419"/>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Line 108">
            <a:extLst>
              <a:ext uri="{FF2B5EF4-FFF2-40B4-BE49-F238E27FC236}">
                <a16:creationId xmlns:a16="http://schemas.microsoft.com/office/drawing/2014/main" id="{BF2B4CC9-472A-344E-A154-54B8B504E329}"/>
              </a:ext>
            </a:extLst>
          </p:cNvPr>
          <p:cNvSpPr>
            <a:spLocks noChangeShapeType="1"/>
          </p:cNvSpPr>
          <p:nvPr/>
        </p:nvSpPr>
        <p:spPr bwMode="auto">
          <a:xfrm flipH="1" flipV="1">
            <a:off x="1377281" y="3699193"/>
            <a:ext cx="2224" cy="1339171"/>
          </a:xfrm>
          <a:prstGeom prst="line">
            <a:avLst/>
          </a:prstGeom>
          <a:noFill/>
          <a:ln w="38100">
            <a:solidFill>
              <a:srgbClr val="0095C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Line 108">
            <a:extLst>
              <a:ext uri="{FF2B5EF4-FFF2-40B4-BE49-F238E27FC236}">
                <a16:creationId xmlns:a16="http://schemas.microsoft.com/office/drawing/2014/main" id="{6BF03570-D17A-7247-AD71-0113272C2875}"/>
              </a:ext>
            </a:extLst>
          </p:cNvPr>
          <p:cNvSpPr>
            <a:spLocks noChangeShapeType="1"/>
          </p:cNvSpPr>
          <p:nvPr/>
        </p:nvSpPr>
        <p:spPr bwMode="auto">
          <a:xfrm flipH="1" flipV="1">
            <a:off x="1056926" y="3728628"/>
            <a:ext cx="0" cy="1182734"/>
          </a:xfrm>
          <a:prstGeom prst="line">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Oval 31">
            <a:extLst>
              <a:ext uri="{FF2B5EF4-FFF2-40B4-BE49-F238E27FC236}">
                <a16:creationId xmlns:a16="http://schemas.microsoft.com/office/drawing/2014/main" id="{74EE54B0-7DBD-5B46-B0DA-913C4F238A80}"/>
              </a:ext>
            </a:extLst>
          </p:cNvPr>
          <p:cNvSpPr>
            <a:spLocks noChangeArrowheads="1"/>
          </p:cNvSpPr>
          <p:nvPr/>
        </p:nvSpPr>
        <p:spPr bwMode="auto">
          <a:xfrm>
            <a:off x="1620805" y="3649141"/>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Oval 31">
            <a:extLst>
              <a:ext uri="{FF2B5EF4-FFF2-40B4-BE49-F238E27FC236}">
                <a16:creationId xmlns:a16="http://schemas.microsoft.com/office/drawing/2014/main" id="{1100C5D1-FFE7-D843-9CDD-A609B655981F}"/>
              </a:ext>
            </a:extLst>
          </p:cNvPr>
          <p:cNvSpPr>
            <a:spLocks noChangeArrowheads="1"/>
          </p:cNvSpPr>
          <p:nvPr/>
        </p:nvSpPr>
        <p:spPr bwMode="auto">
          <a:xfrm>
            <a:off x="1305845" y="3649142"/>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Oval 31">
            <a:extLst>
              <a:ext uri="{FF2B5EF4-FFF2-40B4-BE49-F238E27FC236}">
                <a16:creationId xmlns:a16="http://schemas.microsoft.com/office/drawing/2014/main" id="{64C97E71-B2DE-0241-8CDC-015E2CEB8D09}"/>
              </a:ext>
            </a:extLst>
          </p:cNvPr>
          <p:cNvSpPr>
            <a:spLocks noChangeArrowheads="1"/>
          </p:cNvSpPr>
          <p:nvPr/>
        </p:nvSpPr>
        <p:spPr bwMode="auto">
          <a:xfrm>
            <a:off x="985488" y="3649143"/>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Oval 31">
            <a:extLst>
              <a:ext uri="{FF2B5EF4-FFF2-40B4-BE49-F238E27FC236}">
                <a16:creationId xmlns:a16="http://schemas.microsoft.com/office/drawing/2014/main" id="{B27998F8-2277-284E-B66F-510052D5EE34}"/>
              </a:ext>
            </a:extLst>
          </p:cNvPr>
          <p:cNvSpPr>
            <a:spLocks noChangeArrowheads="1"/>
          </p:cNvSpPr>
          <p:nvPr/>
        </p:nvSpPr>
        <p:spPr bwMode="auto">
          <a:xfrm>
            <a:off x="1620804" y="4969771"/>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Oval 31">
            <a:extLst>
              <a:ext uri="{FF2B5EF4-FFF2-40B4-BE49-F238E27FC236}">
                <a16:creationId xmlns:a16="http://schemas.microsoft.com/office/drawing/2014/main" id="{8CDA559E-FA65-F949-97EE-A97771FFA832}"/>
              </a:ext>
            </a:extLst>
          </p:cNvPr>
          <p:cNvSpPr>
            <a:spLocks noChangeArrowheads="1"/>
          </p:cNvSpPr>
          <p:nvPr/>
        </p:nvSpPr>
        <p:spPr bwMode="auto">
          <a:xfrm>
            <a:off x="1305844" y="4969772"/>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40" name="Gerade Verbindung 71">
            <a:extLst>
              <a:ext uri="{FF2B5EF4-FFF2-40B4-BE49-F238E27FC236}">
                <a16:creationId xmlns:a16="http://schemas.microsoft.com/office/drawing/2014/main" id="{14B153C7-94B2-3A46-ABB5-0965FDE4C45A}"/>
              </a:ext>
            </a:extLst>
          </p:cNvPr>
          <p:cNvCxnSpPr/>
          <p:nvPr/>
        </p:nvCxnSpPr>
        <p:spPr>
          <a:xfrm>
            <a:off x="2294800" y="2171264"/>
            <a:ext cx="7498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hteck 7">
            <a:extLst>
              <a:ext uri="{FF2B5EF4-FFF2-40B4-BE49-F238E27FC236}">
                <a16:creationId xmlns:a16="http://schemas.microsoft.com/office/drawing/2014/main" id="{63C16982-6078-6147-A12A-640F1D347E24}"/>
              </a:ext>
            </a:extLst>
          </p:cNvPr>
          <p:cNvSpPr/>
          <p:nvPr/>
        </p:nvSpPr>
        <p:spPr>
          <a:xfrm>
            <a:off x="2409983" y="2109283"/>
            <a:ext cx="537089" cy="1208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42" name="Gerade Verbindung 19">
            <a:extLst>
              <a:ext uri="{FF2B5EF4-FFF2-40B4-BE49-F238E27FC236}">
                <a16:creationId xmlns:a16="http://schemas.microsoft.com/office/drawing/2014/main" id="{E94EC493-9DDC-7E48-B64D-A6913D2DD826}"/>
              </a:ext>
            </a:extLst>
          </p:cNvPr>
          <p:cNvCxnSpPr/>
          <p:nvPr/>
        </p:nvCxnSpPr>
        <p:spPr>
          <a:xfrm flipV="1">
            <a:off x="2508160" y="2037152"/>
            <a:ext cx="353568" cy="2682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feld 2048">
            <a:extLst>
              <a:ext uri="{FF2B5EF4-FFF2-40B4-BE49-F238E27FC236}">
                <a16:creationId xmlns:a16="http://schemas.microsoft.com/office/drawing/2014/main" id="{9D3A11C4-AB2F-E14B-8E98-6BA35B24F8AE}"/>
              </a:ext>
            </a:extLst>
          </p:cNvPr>
          <p:cNvSpPr txBox="1"/>
          <p:nvPr/>
        </p:nvSpPr>
        <p:spPr>
          <a:xfrm>
            <a:off x="1022223" y="2066178"/>
            <a:ext cx="118177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2 x NTC</a:t>
            </a:r>
          </a:p>
        </p:txBody>
      </p:sp>
      <p:sp>
        <p:nvSpPr>
          <p:cNvPr id="44" name="Textfeld 74">
            <a:extLst>
              <a:ext uri="{FF2B5EF4-FFF2-40B4-BE49-F238E27FC236}">
                <a16:creationId xmlns:a16="http://schemas.microsoft.com/office/drawing/2014/main" id="{956686FB-0E63-D040-A406-574CB24B7B2A}"/>
              </a:ext>
            </a:extLst>
          </p:cNvPr>
          <p:cNvSpPr txBox="1"/>
          <p:nvPr/>
        </p:nvSpPr>
        <p:spPr>
          <a:xfrm>
            <a:off x="3405061" y="3284732"/>
            <a:ext cx="199171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DC-laddning</a:t>
            </a:r>
          </a:p>
        </p:txBody>
      </p:sp>
      <p:sp>
        <p:nvSpPr>
          <p:cNvPr id="45" name="Textfeld 75">
            <a:extLst>
              <a:ext uri="{FF2B5EF4-FFF2-40B4-BE49-F238E27FC236}">
                <a16:creationId xmlns:a16="http://schemas.microsoft.com/office/drawing/2014/main" id="{0D23FA19-369A-DF45-AC91-EDC6A537063A}"/>
              </a:ext>
            </a:extLst>
          </p:cNvPr>
          <p:cNvSpPr txBox="1"/>
          <p:nvPr/>
        </p:nvSpPr>
        <p:spPr>
          <a:xfrm>
            <a:off x="1305843" y="5783569"/>
            <a:ext cx="2026381"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VWAG TheSans" panose="020B0502050302020203" pitchFamily="34" charset="0"/>
              </a:rPr>
              <a:t>Laddare</a:t>
            </a:r>
          </a:p>
        </p:txBody>
      </p:sp>
      <p:sp>
        <p:nvSpPr>
          <p:cNvPr id="46" name="Textfeld 76">
            <a:extLst>
              <a:ext uri="{FF2B5EF4-FFF2-40B4-BE49-F238E27FC236}">
                <a16:creationId xmlns:a16="http://schemas.microsoft.com/office/drawing/2014/main" id="{57B82595-B414-2B4F-8284-83B6E56F24CD}"/>
              </a:ext>
            </a:extLst>
          </p:cNvPr>
          <p:cNvSpPr txBox="1"/>
          <p:nvPr/>
        </p:nvSpPr>
        <p:spPr>
          <a:xfrm>
            <a:off x="3647829" y="5783568"/>
            <a:ext cx="2488556"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VWAG TheSans" panose="020B0502050302020203" pitchFamily="34" charset="0"/>
              </a:rPr>
              <a:t>Effektelektronik</a:t>
            </a:r>
          </a:p>
        </p:txBody>
      </p:sp>
      <p:sp>
        <p:nvSpPr>
          <p:cNvPr id="47" name="Textfeld 77">
            <a:extLst>
              <a:ext uri="{FF2B5EF4-FFF2-40B4-BE49-F238E27FC236}">
                <a16:creationId xmlns:a16="http://schemas.microsoft.com/office/drawing/2014/main" id="{3F898075-C9D8-B94D-8E76-5B3939EFB7F3}"/>
              </a:ext>
            </a:extLst>
          </p:cNvPr>
          <p:cNvSpPr txBox="1"/>
          <p:nvPr/>
        </p:nvSpPr>
        <p:spPr>
          <a:xfrm>
            <a:off x="6411349" y="5783567"/>
            <a:ext cx="2488556"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VWAG TheSans" panose="020B0502050302020203" pitchFamily="34" charset="0"/>
              </a:rPr>
              <a:t>HV-batteri</a:t>
            </a:r>
          </a:p>
        </p:txBody>
      </p:sp>
      <p:sp>
        <p:nvSpPr>
          <p:cNvPr id="48" name="Line 108">
            <a:extLst>
              <a:ext uri="{FF2B5EF4-FFF2-40B4-BE49-F238E27FC236}">
                <a16:creationId xmlns:a16="http://schemas.microsoft.com/office/drawing/2014/main" id="{8B6C5998-B7FD-3F4C-88D4-B3F131F36EC8}"/>
              </a:ext>
            </a:extLst>
          </p:cNvPr>
          <p:cNvSpPr>
            <a:spLocks noChangeShapeType="1"/>
          </p:cNvSpPr>
          <p:nvPr/>
        </p:nvSpPr>
        <p:spPr bwMode="auto">
          <a:xfrm flipV="1">
            <a:off x="3188303" y="5078814"/>
            <a:ext cx="581248"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Line 108">
            <a:extLst>
              <a:ext uri="{FF2B5EF4-FFF2-40B4-BE49-F238E27FC236}">
                <a16:creationId xmlns:a16="http://schemas.microsoft.com/office/drawing/2014/main" id="{523D5B19-B3F5-B641-8E97-96050E56A021}"/>
              </a:ext>
            </a:extLst>
          </p:cNvPr>
          <p:cNvSpPr>
            <a:spLocks noChangeShapeType="1"/>
          </p:cNvSpPr>
          <p:nvPr/>
        </p:nvSpPr>
        <p:spPr bwMode="auto">
          <a:xfrm flipV="1">
            <a:off x="3188303" y="5512986"/>
            <a:ext cx="581248"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Line 108">
            <a:extLst>
              <a:ext uri="{FF2B5EF4-FFF2-40B4-BE49-F238E27FC236}">
                <a16:creationId xmlns:a16="http://schemas.microsoft.com/office/drawing/2014/main" id="{9A31304C-4731-B34B-BE5E-1EA58F834334}"/>
              </a:ext>
            </a:extLst>
          </p:cNvPr>
          <p:cNvSpPr>
            <a:spLocks noChangeShapeType="1"/>
          </p:cNvSpPr>
          <p:nvPr/>
        </p:nvSpPr>
        <p:spPr bwMode="auto">
          <a:xfrm flipV="1">
            <a:off x="5966737" y="5078814"/>
            <a:ext cx="581248"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1" name="Line 108">
            <a:extLst>
              <a:ext uri="{FF2B5EF4-FFF2-40B4-BE49-F238E27FC236}">
                <a16:creationId xmlns:a16="http://schemas.microsoft.com/office/drawing/2014/main" id="{57DBF73E-DFE0-BE4F-B31C-73F5B803BC17}"/>
              </a:ext>
            </a:extLst>
          </p:cNvPr>
          <p:cNvSpPr>
            <a:spLocks noChangeShapeType="1"/>
          </p:cNvSpPr>
          <p:nvPr/>
        </p:nvSpPr>
        <p:spPr bwMode="auto">
          <a:xfrm flipV="1">
            <a:off x="5966737" y="5512986"/>
            <a:ext cx="581248"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Oval 31">
            <a:extLst>
              <a:ext uri="{FF2B5EF4-FFF2-40B4-BE49-F238E27FC236}">
                <a16:creationId xmlns:a16="http://schemas.microsoft.com/office/drawing/2014/main" id="{D1E6CC80-6773-F84F-8D14-774913FF7E25}"/>
              </a:ext>
            </a:extLst>
          </p:cNvPr>
          <p:cNvSpPr>
            <a:spLocks noChangeArrowheads="1"/>
          </p:cNvSpPr>
          <p:nvPr/>
        </p:nvSpPr>
        <p:spPr bwMode="auto">
          <a:xfrm>
            <a:off x="3094951" y="5006757"/>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3" name="Oval 31">
            <a:extLst>
              <a:ext uri="{FF2B5EF4-FFF2-40B4-BE49-F238E27FC236}">
                <a16:creationId xmlns:a16="http://schemas.microsoft.com/office/drawing/2014/main" id="{246DE21F-7325-394D-92BE-0492ECC8CFCE}"/>
              </a:ext>
            </a:extLst>
          </p:cNvPr>
          <p:cNvSpPr>
            <a:spLocks noChangeArrowheads="1"/>
          </p:cNvSpPr>
          <p:nvPr/>
        </p:nvSpPr>
        <p:spPr bwMode="auto">
          <a:xfrm>
            <a:off x="3094950" y="5439986"/>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4" name="Oval 31">
            <a:extLst>
              <a:ext uri="{FF2B5EF4-FFF2-40B4-BE49-F238E27FC236}">
                <a16:creationId xmlns:a16="http://schemas.microsoft.com/office/drawing/2014/main" id="{364633D6-C1E3-084A-B725-16C996342415}"/>
              </a:ext>
            </a:extLst>
          </p:cNvPr>
          <p:cNvSpPr>
            <a:spLocks noChangeArrowheads="1"/>
          </p:cNvSpPr>
          <p:nvPr/>
        </p:nvSpPr>
        <p:spPr bwMode="auto">
          <a:xfrm>
            <a:off x="3715981" y="5006756"/>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Oval 31">
            <a:extLst>
              <a:ext uri="{FF2B5EF4-FFF2-40B4-BE49-F238E27FC236}">
                <a16:creationId xmlns:a16="http://schemas.microsoft.com/office/drawing/2014/main" id="{3812E28D-B477-A54B-B242-BEC9E108E90E}"/>
              </a:ext>
            </a:extLst>
          </p:cNvPr>
          <p:cNvSpPr>
            <a:spLocks noChangeArrowheads="1"/>
          </p:cNvSpPr>
          <p:nvPr/>
        </p:nvSpPr>
        <p:spPr bwMode="auto">
          <a:xfrm>
            <a:off x="3715980" y="5439985"/>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Oval 31">
            <a:extLst>
              <a:ext uri="{FF2B5EF4-FFF2-40B4-BE49-F238E27FC236}">
                <a16:creationId xmlns:a16="http://schemas.microsoft.com/office/drawing/2014/main" id="{A3988034-01C7-EB47-B1FA-B342801CABBF}"/>
              </a:ext>
            </a:extLst>
          </p:cNvPr>
          <p:cNvSpPr>
            <a:spLocks noChangeArrowheads="1"/>
          </p:cNvSpPr>
          <p:nvPr/>
        </p:nvSpPr>
        <p:spPr bwMode="auto">
          <a:xfrm>
            <a:off x="5895300" y="5006587"/>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7" name="Oval 31">
            <a:extLst>
              <a:ext uri="{FF2B5EF4-FFF2-40B4-BE49-F238E27FC236}">
                <a16:creationId xmlns:a16="http://schemas.microsoft.com/office/drawing/2014/main" id="{B971399C-16B5-544E-8C5B-803AF3EC3D01}"/>
              </a:ext>
            </a:extLst>
          </p:cNvPr>
          <p:cNvSpPr>
            <a:spLocks noChangeArrowheads="1"/>
          </p:cNvSpPr>
          <p:nvPr/>
        </p:nvSpPr>
        <p:spPr bwMode="auto">
          <a:xfrm>
            <a:off x="5895299" y="5439816"/>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Oval 31">
            <a:extLst>
              <a:ext uri="{FF2B5EF4-FFF2-40B4-BE49-F238E27FC236}">
                <a16:creationId xmlns:a16="http://schemas.microsoft.com/office/drawing/2014/main" id="{7E4B1B2A-9F30-8847-8B0A-C31229B6F4BC}"/>
              </a:ext>
            </a:extLst>
          </p:cNvPr>
          <p:cNvSpPr>
            <a:spLocks noChangeArrowheads="1"/>
          </p:cNvSpPr>
          <p:nvPr/>
        </p:nvSpPr>
        <p:spPr bwMode="auto">
          <a:xfrm>
            <a:off x="6505793" y="5006586"/>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Oval 31">
            <a:extLst>
              <a:ext uri="{FF2B5EF4-FFF2-40B4-BE49-F238E27FC236}">
                <a16:creationId xmlns:a16="http://schemas.microsoft.com/office/drawing/2014/main" id="{4ACB4468-01AD-8046-BD69-A6E01B4C1C24}"/>
              </a:ext>
            </a:extLst>
          </p:cNvPr>
          <p:cNvSpPr>
            <a:spLocks noChangeArrowheads="1"/>
          </p:cNvSpPr>
          <p:nvPr/>
        </p:nvSpPr>
        <p:spPr bwMode="auto">
          <a:xfrm>
            <a:off x="6505792" y="5439815"/>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Textfeld 83">
            <a:extLst>
              <a:ext uri="{FF2B5EF4-FFF2-40B4-BE49-F238E27FC236}">
                <a16:creationId xmlns:a16="http://schemas.microsoft.com/office/drawing/2014/main" id="{2560E75C-C40D-BA46-B3E6-B6E16C569ACF}"/>
              </a:ext>
            </a:extLst>
          </p:cNvPr>
          <p:cNvSpPr txBox="1"/>
          <p:nvPr/>
        </p:nvSpPr>
        <p:spPr>
          <a:xfrm>
            <a:off x="2893202" y="3613652"/>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61" name="Textfeld 84">
            <a:extLst>
              <a:ext uri="{FF2B5EF4-FFF2-40B4-BE49-F238E27FC236}">
                <a16:creationId xmlns:a16="http://schemas.microsoft.com/office/drawing/2014/main" id="{3FCF7454-EAAB-314A-8520-956C29B86FA3}"/>
              </a:ext>
            </a:extLst>
          </p:cNvPr>
          <p:cNvSpPr txBox="1"/>
          <p:nvPr/>
        </p:nvSpPr>
        <p:spPr>
          <a:xfrm>
            <a:off x="2901790" y="4969421"/>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62" name="Textfeld 85">
            <a:extLst>
              <a:ext uri="{FF2B5EF4-FFF2-40B4-BE49-F238E27FC236}">
                <a16:creationId xmlns:a16="http://schemas.microsoft.com/office/drawing/2014/main" id="{65EC51E9-8E12-AD45-840D-9E8A88A52F68}"/>
              </a:ext>
            </a:extLst>
          </p:cNvPr>
          <p:cNvSpPr txBox="1"/>
          <p:nvPr/>
        </p:nvSpPr>
        <p:spPr>
          <a:xfrm>
            <a:off x="3883905" y="4973253"/>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63" name="Textfeld 86">
            <a:extLst>
              <a:ext uri="{FF2B5EF4-FFF2-40B4-BE49-F238E27FC236}">
                <a16:creationId xmlns:a16="http://schemas.microsoft.com/office/drawing/2014/main" id="{34F524BC-ADD9-7B46-B93F-ABA012348A17}"/>
              </a:ext>
            </a:extLst>
          </p:cNvPr>
          <p:cNvSpPr txBox="1"/>
          <p:nvPr/>
        </p:nvSpPr>
        <p:spPr>
          <a:xfrm>
            <a:off x="5713055" y="4970152"/>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64" name="Textfeld 87">
            <a:extLst>
              <a:ext uri="{FF2B5EF4-FFF2-40B4-BE49-F238E27FC236}">
                <a16:creationId xmlns:a16="http://schemas.microsoft.com/office/drawing/2014/main" id="{A36E3F11-287F-414B-ABE6-09010E15AC9D}"/>
              </a:ext>
            </a:extLst>
          </p:cNvPr>
          <p:cNvSpPr txBox="1"/>
          <p:nvPr/>
        </p:nvSpPr>
        <p:spPr>
          <a:xfrm>
            <a:off x="6668095" y="4970152"/>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65" name="Textfeld 88">
            <a:extLst>
              <a:ext uri="{FF2B5EF4-FFF2-40B4-BE49-F238E27FC236}">
                <a16:creationId xmlns:a16="http://schemas.microsoft.com/office/drawing/2014/main" id="{BCA615C0-DEB3-8241-88D3-4E2FCE5FD78D}"/>
              </a:ext>
            </a:extLst>
          </p:cNvPr>
          <p:cNvSpPr txBox="1"/>
          <p:nvPr/>
        </p:nvSpPr>
        <p:spPr>
          <a:xfrm>
            <a:off x="2231857" y="3598412"/>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66" name="Textfeld 89">
            <a:extLst>
              <a:ext uri="{FF2B5EF4-FFF2-40B4-BE49-F238E27FC236}">
                <a16:creationId xmlns:a16="http://schemas.microsoft.com/office/drawing/2014/main" id="{D2313D98-4CC3-964A-A9EF-CF55D018ED5D}"/>
              </a:ext>
            </a:extLst>
          </p:cNvPr>
          <p:cNvSpPr txBox="1"/>
          <p:nvPr/>
        </p:nvSpPr>
        <p:spPr>
          <a:xfrm>
            <a:off x="2895898" y="5393684"/>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67" name="Textfeld 90">
            <a:extLst>
              <a:ext uri="{FF2B5EF4-FFF2-40B4-BE49-F238E27FC236}">
                <a16:creationId xmlns:a16="http://schemas.microsoft.com/office/drawing/2014/main" id="{98F863B3-66B1-204D-BA75-D8DCD80B3EF4}"/>
              </a:ext>
            </a:extLst>
          </p:cNvPr>
          <p:cNvSpPr txBox="1"/>
          <p:nvPr/>
        </p:nvSpPr>
        <p:spPr>
          <a:xfrm>
            <a:off x="3866178" y="5393684"/>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68" name="Textfeld 91">
            <a:extLst>
              <a:ext uri="{FF2B5EF4-FFF2-40B4-BE49-F238E27FC236}">
                <a16:creationId xmlns:a16="http://schemas.microsoft.com/office/drawing/2014/main" id="{2DD09AF9-5685-C149-A95F-466B8472DB88}"/>
              </a:ext>
            </a:extLst>
          </p:cNvPr>
          <p:cNvSpPr txBox="1"/>
          <p:nvPr/>
        </p:nvSpPr>
        <p:spPr>
          <a:xfrm>
            <a:off x="5707974" y="5402216"/>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69" name="Textfeld 92">
            <a:extLst>
              <a:ext uri="{FF2B5EF4-FFF2-40B4-BE49-F238E27FC236}">
                <a16:creationId xmlns:a16="http://schemas.microsoft.com/office/drawing/2014/main" id="{07F13447-E970-9646-8BB7-468E980448C3}"/>
              </a:ext>
            </a:extLst>
          </p:cNvPr>
          <p:cNvSpPr txBox="1"/>
          <p:nvPr/>
        </p:nvSpPr>
        <p:spPr>
          <a:xfrm>
            <a:off x="6663015" y="5393803"/>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70" name="Textfeld 93">
            <a:extLst>
              <a:ext uri="{FF2B5EF4-FFF2-40B4-BE49-F238E27FC236}">
                <a16:creationId xmlns:a16="http://schemas.microsoft.com/office/drawing/2014/main" id="{93987342-491B-5A45-AB9F-3EAA0523090F}"/>
              </a:ext>
            </a:extLst>
          </p:cNvPr>
          <p:cNvSpPr txBox="1"/>
          <p:nvPr/>
        </p:nvSpPr>
        <p:spPr>
          <a:xfrm>
            <a:off x="8659455" y="5142872"/>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71" name="Textfeld 94">
            <a:extLst>
              <a:ext uri="{FF2B5EF4-FFF2-40B4-BE49-F238E27FC236}">
                <a16:creationId xmlns:a16="http://schemas.microsoft.com/office/drawing/2014/main" id="{15AA4B16-AB70-7243-877F-369F66C32E44}"/>
              </a:ext>
            </a:extLst>
          </p:cNvPr>
          <p:cNvSpPr txBox="1"/>
          <p:nvPr/>
        </p:nvSpPr>
        <p:spPr>
          <a:xfrm>
            <a:off x="8332177" y="5130680"/>
            <a:ext cx="1666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t>
            </a:r>
          </a:p>
        </p:txBody>
      </p:sp>
      <p:sp>
        <p:nvSpPr>
          <p:cNvPr id="72" name="Line 108">
            <a:extLst>
              <a:ext uri="{FF2B5EF4-FFF2-40B4-BE49-F238E27FC236}">
                <a16:creationId xmlns:a16="http://schemas.microsoft.com/office/drawing/2014/main" id="{A4A7ABBF-C4A9-6444-8560-CB25B4F1FC0D}"/>
              </a:ext>
            </a:extLst>
          </p:cNvPr>
          <p:cNvSpPr>
            <a:spLocks noChangeShapeType="1"/>
          </p:cNvSpPr>
          <p:nvPr/>
        </p:nvSpPr>
        <p:spPr bwMode="auto">
          <a:xfrm flipV="1">
            <a:off x="2480658" y="3755410"/>
            <a:ext cx="0" cy="90455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3" name="Line 108">
            <a:extLst>
              <a:ext uri="{FF2B5EF4-FFF2-40B4-BE49-F238E27FC236}">
                <a16:creationId xmlns:a16="http://schemas.microsoft.com/office/drawing/2014/main" id="{C7AA94F6-5DD9-9041-A896-10F9A694DE03}"/>
              </a:ext>
            </a:extLst>
          </p:cNvPr>
          <p:cNvSpPr>
            <a:spLocks noChangeShapeType="1"/>
          </p:cNvSpPr>
          <p:nvPr/>
        </p:nvSpPr>
        <p:spPr bwMode="auto">
          <a:xfrm flipV="1">
            <a:off x="2462370" y="4642108"/>
            <a:ext cx="5956920"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4" name="Line 108">
            <a:extLst>
              <a:ext uri="{FF2B5EF4-FFF2-40B4-BE49-F238E27FC236}">
                <a16:creationId xmlns:a16="http://schemas.microsoft.com/office/drawing/2014/main" id="{02AC1A99-66D3-1C42-B2BB-51615FB15027}"/>
              </a:ext>
            </a:extLst>
          </p:cNvPr>
          <p:cNvSpPr>
            <a:spLocks noChangeShapeType="1"/>
          </p:cNvSpPr>
          <p:nvPr/>
        </p:nvSpPr>
        <p:spPr bwMode="auto">
          <a:xfrm flipH="1" flipV="1">
            <a:off x="8408732" y="4623282"/>
            <a:ext cx="0" cy="443701"/>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5" name="Oval 31">
            <a:extLst>
              <a:ext uri="{FF2B5EF4-FFF2-40B4-BE49-F238E27FC236}">
                <a16:creationId xmlns:a16="http://schemas.microsoft.com/office/drawing/2014/main" id="{10682198-0A00-E44F-A578-50CB387557AE}"/>
              </a:ext>
            </a:extLst>
          </p:cNvPr>
          <p:cNvSpPr>
            <a:spLocks noChangeArrowheads="1"/>
          </p:cNvSpPr>
          <p:nvPr/>
        </p:nvSpPr>
        <p:spPr bwMode="auto">
          <a:xfrm>
            <a:off x="2409983" y="3649142"/>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6" name="Oval 31">
            <a:extLst>
              <a:ext uri="{FF2B5EF4-FFF2-40B4-BE49-F238E27FC236}">
                <a16:creationId xmlns:a16="http://schemas.microsoft.com/office/drawing/2014/main" id="{956DEB1A-AF29-5346-B0B1-4FD40004A870}"/>
              </a:ext>
            </a:extLst>
          </p:cNvPr>
          <p:cNvSpPr>
            <a:spLocks noChangeArrowheads="1"/>
          </p:cNvSpPr>
          <p:nvPr/>
        </p:nvSpPr>
        <p:spPr bwMode="auto">
          <a:xfrm>
            <a:off x="8336557" y="5006583"/>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7" name="Line 108">
            <a:extLst>
              <a:ext uri="{FF2B5EF4-FFF2-40B4-BE49-F238E27FC236}">
                <a16:creationId xmlns:a16="http://schemas.microsoft.com/office/drawing/2014/main" id="{84AF7B5F-D685-414F-8421-17E0256DB680}"/>
              </a:ext>
            </a:extLst>
          </p:cNvPr>
          <p:cNvSpPr>
            <a:spLocks noChangeShapeType="1"/>
          </p:cNvSpPr>
          <p:nvPr/>
        </p:nvSpPr>
        <p:spPr bwMode="auto">
          <a:xfrm flipH="1" flipV="1">
            <a:off x="2798920" y="3740107"/>
            <a:ext cx="0" cy="665471"/>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8" name="Line 108">
            <a:extLst>
              <a:ext uri="{FF2B5EF4-FFF2-40B4-BE49-F238E27FC236}">
                <a16:creationId xmlns:a16="http://schemas.microsoft.com/office/drawing/2014/main" id="{42770DC1-C4C3-1A4F-8E1D-CF70F3406457}"/>
              </a:ext>
            </a:extLst>
          </p:cNvPr>
          <p:cNvSpPr>
            <a:spLocks noChangeShapeType="1"/>
          </p:cNvSpPr>
          <p:nvPr/>
        </p:nvSpPr>
        <p:spPr bwMode="auto">
          <a:xfrm>
            <a:off x="2790030" y="4385258"/>
            <a:ext cx="5942568" cy="0"/>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Line 108">
            <a:extLst>
              <a:ext uri="{FF2B5EF4-FFF2-40B4-BE49-F238E27FC236}">
                <a16:creationId xmlns:a16="http://schemas.microsoft.com/office/drawing/2014/main" id="{5C1B15AE-96E4-2844-B42D-3C18CDFA6620}"/>
              </a:ext>
            </a:extLst>
          </p:cNvPr>
          <p:cNvSpPr>
            <a:spLocks noChangeShapeType="1"/>
          </p:cNvSpPr>
          <p:nvPr/>
        </p:nvSpPr>
        <p:spPr bwMode="auto">
          <a:xfrm flipV="1">
            <a:off x="8742758" y="4368776"/>
            <a:ext cx="0" cy="708366"/>
          </a:xfrm>
          <a:prstGeom prst="line">
            <a:avLst/>
          </a:prstGeom>
          <a:noFill/>
          <a:ln w="38100">
            <a:solidFill>
              <a:srgbClr val="FF66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0" name="Oval 31">
            <a:extLst>
              <a:ext uri="{FF2B5EF4-FFF2-40B4-BE49-F238E27FC236}">
                <a16:creationId xmlns:a16="http://schemas.microsoft.com/office/drawing/2014/main" id="{93B6A660-476C-8143-B74F-514EFC948E25}"/>
              </a:ext>
            </a:extLst>
          </p:cNvPr>
          <p:cNvSpPr>
            <a:spLocks noChangeArrowheads="1"/>
          </p:cNvSpPr>
          <p:nvPr/>
        </p:nvSpPr>
        <p:spPr bwMode="auto">
          <a:xfrm>
            <a:off x="8670251" y="5006585"/>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Oval 31">
            <a:extLst>
              <a:ext uri="{FF2B5EF4-FFF2-40B4-BE49-F238E27FC236}">
                <a16:creationId xmlns:a16="http://schemas.microsoft.com/office/drawing/2014/main" id="{550CB6B5-1CF2-7343-AA08-995AF36CA6D2}"/>
              </a:ext>
            </a:extLst>
          </p:cNvPr>
          <p:cNvSpPr>
            <a:spLocks noChangeArrowheads="1"/>
          </p:cNvSpPr>
          <p:nvPr/>
        </p:nvSpPr>
        <p:spPr bwMode="auto">
          <a:xfrm>
            <a:off x="2728753" y="3649141"/>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2" name="Line 108">
            <a:extLst>
              <a:ext uri="{FF2B5EF4-FFF2-40B4-BE49-F238E27FC236}">
                <a16:creationId xmlns:a16="http://schemas.microsoft.com/office/drawing/2014/main" id="{295ABA2D-5971-0C45-B855-A5DC43A1162B}"/>
              </a:ext>
            </a:extLst>
          </p:cNvPr>
          <p:cNvSpPr>
            <a:spLocks noChangeShapeType="1"/>
          </p:cNvSpPr>
          <p:nvPr/>
        </p:nvSpPr>
        <p:spPr bwMode="auto">
          <a:xfrm flipV="1">
            <a:off x="1059466" y="5066983"/>
            <a:ext cx="0" cy="89745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3" name="Oval 31">
            <a:extLst>
              <a:ext uri="{FF2B5EF4-FFF2-40B4-BE49-F238E27FC236}">
                <a16:creationId xmlns:a16="http://schemas.microsoft.com/office/drawing/2014/main" id="{0EE0B63D-AB7A-484D-846C-5707BA358D0A}"/>
              </a:ext>
            </a:extLst>
          </p:cNvPr>
          <p:cNvSpPr>
            <a:spLocks noChangeArrowheads="1"/>
          </p:cNvSpPr>
          <p:nvPr/>
        </p:nvSpPr>
        <p:spPr bwMode="auto">
          <a:xfrm>
            <a:off x="985487" y="4969773"/>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4" name="Oval 42">
            <a:extLst>
              <a:ext uri="{FF2B5EF4-FFF2-40B4-BE49-F238E27FC236}">
                <a16:creationId xmlns:a16="http://schemas.microsoft.com/office/drawing/2014/main" id="{FF2EA158-B090-944E-B5C6-3B3EA49641D6}"/>
              </a:ext>
            </a:extLst>
          </p:cNvPr>
          <p:cNvSpPr>
            <a:spLocks noChangeArrowheads="1"/>
          </p:cNvSpPr>
          <p:nvPr/>
        </p:nvSpPr>
        <p:spPr bwMode="auto">
          <a:xfrm>
            <a:off x="1013256" y="5638331"/>
            <a:ext cx="92338" cy="92951"/>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5" name="Line 71">
            <a:extLst>
              <a:ext uri="{FF2B5EF4-FFF2-40B4-BE49-F238E27FC236}">
                <a16:creationId xmlns:a16="http://schemas.microsoft.com/office/drawing/2014/main" id="{0B9DA0EA-5EB2-3D42-837A-65B1D2EE431C}"/>
              </a:ext>
            </a:extLst>
          </p:cNvPr>
          <p:cNvSpPr>
            <a:spLocks noChangeShapeType="1"/>
          </p:cNvSpPr>
          <p:nvPr/>
        </p:nvSpPr>
        <p:spPr bwMode="auto">
          <a:xfrm>
            <a:off x="894999" y="5964438"/>
            <a:ext cx="3238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 name="Line 72">
            <a:extLst>
              <a:ext uri="{FF2B5EF4-FFF2-40B4-BE49-F238E27FC236}">
                <a16:creationId xmlns:a16="http://schemas.microsoft.com/office/drawing/2014/main" id="{FF5EDF5F-1496-9E47-963A-8A75843D1CD3}"/>
              </a:ext>
            </a:extLst>
          </p:cNvPr>
          <p:cNvSpPr>
            <a:spLocks noChangeShapeType="1"/>
          </p:cNvSpPr>
          <p:nvPr/>
        </p:nvSpPr>
        <p:spPr bwMode="auto">
          <a:xfrm>
            <a:off x="950562" y="6027938"/>
            <a:ext cx="21748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 name="Line 73">
            <a:extLst>
              <a:ext uri="{FF2B5EF4-FFF2-40B4-BE49-F238E27FC236}">
                <a16:creationId xmlns:a16="http://schemas.microsoft.com/office/drawing/2014/main" id="{18E0C763-172F-7045-A5AC-96D97E83A603}"/>
              </a:ext>
            </a:extLst>
          </p:cNvPr>
          <p:cNvSpPr>
            <a:spLocks noChangeShapeType="1"/>
          </p:cNvSpPr>
          <p:nvPr/>
        </p:nvSpPr>
        <p:spPr bwMode="auto">
          <a:xfrm>
            <a:off x="1003584" y="6091438"/>
            <a:ext cx="1095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8" name="Line 108">
            <a:extLst>
              <a:ext uri="{FF2B5EF4-FFF2-40B4-BE49-F238E27FC236}">
                <a16:creationId xmlns:a16="http://schemas.microsoft.com/office/drawing/2014/main" id="{A34602FB-E018-1D4B-916A-79C4CC8F4E08}"/>
              </a:ext>
            </a:extLst>
          </p:cNvPr>
          <p:cNvSpPr>
            <a:spLocks noChangeShapeType="1"/>
          </p:cNvSpPr>
          <p:nvPr/>
        </p:nvSpPr>
        <p:spPr bwMode="auto">
          <a:xfrm flipV="1">
            <a:off x="3234214" y="2454791"/>
            <a:ext cx="1414852" cy="2567"/>
          </a:xfrm>
          <a:prstGeom prst="line">
            <a:avLst/>
          </a:prstGeom>
          <a:noFill/>
          <a:ln w="38100">
            <a:solidFill>
              <a:srgbClr val="61B014"/>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9" name="Line 108">
            <a:extLst>
              <a:ext uri="{FF2B5EF4-FFF2-40B4-BE49-F238E27FC236}">
                <a16:creationId xmlns:a16="http://schemas.microsoft.com/office/drawing/2014/main" id="{27ABA6D1-F1A5-5148-9412-48B7FBC06281}"/>
              </a:ext>
            </a:extLst>
          </p:cNvPr>
          <p:cNvSpPr>
            <a:spLocks noChangeShapeType="1"/>
          </p:cNvSpPr>
          <p:nvPr/>
        </p:nvSpPr>
        <p:spPr bwMode="auto">
          <a:xfrm flipV="1">
            <a:off x="3360578" y="2452887"/>
            <a:ext cx="1288486" cy="4948"/>
          </a:xfrm>
          <a:prstGeom prst="line">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0" name="Rectangle 144">
            <a:extLst>
              <a:ext uri="{FF2B5EF4-FFF2-40B4-BE49-F238E27FC236}">
                <a16:creationId xmlns:a16="http://schemas.microsoft.com/office/drawing/2014/main" id="{FA3A5DB2-9399-D74B-B1E7-5F6D5CAE71B9}"/>
              </a:ext>
            </a:extLst>
          </p:cNvPr>
          <p:cNvSpPr>
            <a:spLocks noChangeArrowheads="1"/>
          </p:cNvSpPr>
          <p:nvPr/>
        </p:nvSpPr>
        <p:spPr bwMode="auto">
          <a:xfrm>
            <a:off x="3105428" y="2434631"/>
            <a:ext cx="144462" cy="36512"/>
          </a:xfrm>
          <a:prstGeom prst="rect">
            <a:avLst/>
          </a:prstGeom>
          <a:solidFill>
            <a:schemeClr val="tx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1" name="Line 108">
            <a:extLst>
              <a:ext uri="{FF2B5EF4-FFF2-40B4-BE49-F238E27FC236}">
                <a16:creationId xmlns:a16="http://schemas.microsoft.com/office/drawing/2014/main" id="{D6270F7E-A6C7-D54E-A928-4DD3DD141FEE}"/>
              </a:ext>
            </a:extLst>
          </p:cNvPr>
          <p:cNvSpPr>
            <a:spLocks noChangeShapeType="1"/>
          </p:cNvSpPr>
          <p:nvPr/>
        </p:nvSpPr>
        <p:spPr bwMode="auto">
          <a:xfrm>
            <a:off x="3203260" y="2709675"/>
            <a:ext cx="1465962" cy="2813"/>
          </a:xfrm>
          <a:prstGeom prst="line">
            <a:avLst/>
          </a:prstGeom>
          <a:noFill/>
          <a:ln w="38100">
            <a:solidFill>
              <a:srgbClr val="0095C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2" name="Rectangle 144">
            <a:extLst>
              <a:ext uri="{FF2B5EF4-FFF2-40B4-BE49-F238E27FC236}">
                <a16:creationId xmlns:a16="http://schemas.microsoft.com/office/drawing/2014/main" id="{37F02582-806A-BB4E-A446-A0AE65910651}"/>
              </a:ext>
            </a:extLst>
          </p:cNvPr>
          <p:cNvSpPr>
            <a:spLocks noChangeArrowheads="1"/>
          </p:cNvSpPr>
          <p:nvPr/>
        </p:nvSpPr>
        <p:spPr bwMode="auto">
          <a:xfrm>
            <a:off x="3093236" y="2690663"/>
            <a:ext cx="144462" cy="36512"/>
          </a:xfrm>
          <a:prstGeom prst="rect">
            <a:avLst/>
          </a:prstGeom>
          <a:solidFill>
            <a:schemeClr val="tx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3" name="Line 108">
            <a:extLst>
              <a:ext uri="{FF2B5EF4-FFF2-40B4-BE49-F238E27FC236}">
                <a16:creationId xmlns:a16="http://schemas.microsoft.com/office/drawing/2014/main" id="{0D07F360-959F-4C4D-80C7-E45EF6096B19}"/>
              </a:ext>
            </a:extLst>
          </p:cNvPr>
          <p:cNvSpPr>
            <a:spLocks noChangeShapeType="1"/>
          </p:cNvSpPr>
          <p:nvPr/>
        </p:nvSpPr>
        <p:spPr bwMode="auto">
          <a:xfrm flipV="1">
            <a:off x="3155545" y="2977899"/>
            <a:ext cx="1513677" cy="1"/>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4" name="Rectangle 144">
            <a:extLst>
              <a:ext uri="{FF2B5EF4-FFF2-40B4-BE49-F238E27FC236}">
                <a16:creationId xmlns:a16="http://schemas.microsoft.com/office/drawing/2014/main" id="{314EA349-8382-5246-94E6-5F239CC40E84}"/>
              </a:ext>
            </a:extLst>
          </p:cNvPr>
          <p:cNvSpPr>
            <a:spLocks noChangeArrowheads="1"/>
          </p:cNvSpPr>
          <p:nvPr/>
        </p:nvSpPr>
        <p:spPr bwMode="auto">
          <a:xfrm>
            <a:off x="3088489" y="2959644"/>
            <a:ext cx="144462" cy="36512"/>
          </a:xfrm>
          <a:prstGeom prst="rect">
            <a:avLst/>
          </a:prstGeom>
          <a:solidFill>
            <a:schemeClr val="tx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5" name="Textfeld 115">
            <a:extLst>
              <a:ext uri="{FF2B5EF4-FFF2-40B4-BE49-F238E27FC236}">
                <a16:creationId xmlns:a16="http://schemas.microsoft.com/office/drawing/2014/main" id="{F905A16D-7DD6-514F-9183-C1EDCEF636AA}"/>
              </a:ext>
            </a:extLst>
          </p:cNvPr>
          <p:cNvSpPr txBox="1"/>
          <p:nvPr/>
        </p:nvSpPr>
        <p:spPr>
          <a:xfrm>
            <a:off x="6036997" y="1846123"/>
            <a:ext cx="327051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PE (Protective Earth) </a:t>
            </a:r>
          </a:p>
        </p:txBody>
      </p:sp>
      <p:sp>
        <p:nvSpPr>
          <p:cNvPr id="96" name="Textfeld 118">
            <a:extLst>
              <a:ext uri="{FF2B5EF4-FFF2-40B4-BE49-F238E27FC236}">
                <a16:creationId xmlns:a16="http://schemas.microsoft.com/office/drawing/2014/main" id="{2F11EE82-D46B-0D45-A4D4-7B8380736FC9}"/>
              </a:ext>
            </a:extLst>
          </p:cNvPr>
          <p:cNvSpPr txBox="1"/>
          <p:nvPr/>
        </p:nvSpPr>
        <p:spPr>
          <a:xfrm>
            <a:off x="8497707" y="2592575"/>
            <a:ext cx="25500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N</a:t>
            </a:r>
          </a:p>
        </p:txBody>
      </p:sp>
      <p:sp>
        <p:nvSpPr>
          <p:cNvPr id="97" name="Textfeld 120">
            <a:extLst>
              <a:ext uri="{FF2B5EF4-FFF2-40B4-BE49-F238E27FC236}">
                <a16:creationId xmlns:a16="http://schemas.microsoft.com/office/drawing/2014/main" id="{725551F0-E1C4-4746-A272-D256AF7CF9C3}"/>
              </a:ext>
            </a:extLst>
          </p:cNvPr>
          <p:cNvSpPr txBox="1"/>
          <p:nvPr/>
        </p:nvSpPr>
        <p:spPr>
          <a:xfrm>
            <a:off x="8495627" y="2878281"/>
            <a:ext cx="30757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L1</a:t>
            </a:r>
          </a:p>
        </p:txBody>
      </p:sp>
      <p:sp>
        <p:nvSpPr>
          <p:cNvPr id="98" name="Textfeld 123">
            <a:extLst>
              <a:ext uri="{FF2B5EF4-FFF2-40B4-BE49-F238E27FC236}">
                <a16:creationId xmlns:a16="http://schemas.microsoft.com/office/drawing/2014/main" id="{A123B4C1-55DB-644C-A924-9CAF96AD2C49}"/>
              </a:ext>
            </a:extLst>
          </p:cNvPr>
          <p:cNvSpPr txBox="1"/>
          <p:nvPr/>
        </p:nvSpPr>
        <p:spPr>
          <a:xfrm>
            <a:off x="7755907" y="5346124"/>
            <a:ext cx="1028271"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DC-In</a:t>
            </a:r>
          </a:p>
        </p:txBody>
      </p:sp>
      <p:sp>
        <p:nvSpPr>
          <p:cNvPr id="99" name="Line 108">
            <a:extLst>
              <a:ext uri="{FF2B5EF4-FFF2-40B4-BE49-F238E27FC236}">
                <a16:creationId xmlns:a16="http://schemas.microsoft.com/office/drawing/2014/main" id="{0F4BCAA0-0015-1A46-8D14-FD9EAFDE10D0}"/>
              </a:ext>
            </a:extLst>
          </p:cNvPr>
          <p:cNvSpPr>
            <a:spLocks noChangeShapeType="1"/>
          </p:cNvSpPr>
          <p:nvPr/>
        </p:nvSpPr>
        <p:spPr bwMode="auto">
          <a:xfrm flipH="1" flipV="1">
            <a:off x="7678654" y="5114235"/>
            <a:ext cx="0" cy="3690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Line 108">
            <a:extLst>
              <a:ext uri="{FF2B5EF4-FFF2-40B4-BE49-F238E27FC236}">
                <a16:creationId xmlns:a16="http://schemas.microsoft.com/office/drawing/2014/main" id="{8B1AB44D-0E58-2345-B0BC-59729E78C864}"/>
              </a:ext>
            </a:extLst>
          </p:cNvPr>
          <p:cNvSpPr>
            <a:spLocks noChangeShapeType="1"/>
          </p:cNvSpPr>
          <p:nvPr/>
        </p:nvSpPr>
        <p:spPr bwMode="auto">
          <a:xfrm flipH="1" flipV="1">
            <a:off x="7752147" y="5185596"/>
            <a:ext cx="0" cy="24330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Line 108">
            <a:extLst>
              <a:ext uri="{FF2B5EF4-FFF2-40B4-BE49-F238E27FC236}">
                <a16:creationId xmlns:a16="http://schemas.microsoft.com/office/drawing/2014/main" id="{767B1634-C1C1-AA49-9058-A7EEC7E5A86F}"/>
              </a:ext>
            </a:extLst>
          </p:cNvPr>
          <p:cNvSpPr>
            <a:spLocks noChangeShapeType="1"/>
          </p:cNvSpPr>
          <p:nvPr/>
        </p:nvSpPr>
        <p:spPr bwMode="auto">
          <a:xfrm flipH="1" flipV="1">
            <a:off x="7752146" y="5303759"/>
            <a:ext cx="23212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2" name="Line 108">
            <a:extLst>
              <a:ext uri="{FF2B5EF4-FFF2-40B4-BE49-F238E27FC236}">
                <a16:creationId xmlns:a16="http://schemas.microsoft.com/office/drawing/2014/main" id="{44D56BC7-4CD7-864B-BCE0-456AAD442723}"/>
              </a:ext>
            </a:extLst>
          </p:cNvPr>
          <p:cNvSpPr>
            <a:spLocks noChangeShapeType="1"/>
          </p:cNvSpPr>
          <p:nvPr/>
        </p:nvSpPr>
        <p:spPr bwMode="auto">
          <a:xfrm flipH="1" flipV="1">
            <a:off x="7443041" y="5302167"/>
            <a:ext cx="23212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Textfeld 128">
            <a:extLst>
              <a:ext uri="{FF2B5EF4-FFF2-40B4-BE49-F238E27FC236}">
                <a16:creationId xmlns:a16="http://schemas.microsoft.com/office/drawing/2014/main" id="{438AF3EC-B427-5B49-8E76-3B223E576BFE}"/>
              </a:ext>
            </a:extLst>
          </p:cNvPr>
          <p:cNvSpPr txBox="1"/>
          <p:nvPr/>
        </p:nvSpPr>
        <p:spPr>
          <a:xfrm>
            <a:off x="3729241" y="5197452"/>
            <a:ext cx="93998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DC-In</a:t>
            </a:r>
          </a:p>
        </p:txBody>
      </p:sp>
      <p:sp>
        <p:nvSpPr>
          <p:cNvPr id="104" name="Textfeld 129">
            <a:extLst>
              <a:ext uri="{FF2B5EF4-FFF2-40B4-BE49-F238E27FC236}">
                <a16:creationId xmlns:a16="http://schemas.microsoft.com/office/drawing/2014/main" id="{26FE7075-F7A0-524B-953D-ADB7100E0E14}"/>
              </a:ext>
            </a:extLst>
          </p:cNvPr>
          <p:cNvSpPr txBox="1"/>
          <p:nvPr/>
        </p:nvSpPr>
        <p:spPr>
          <a:xfrm>
            <a:off x="5097016" y="5199377"/>
            <a:ext cx="939981"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DC-Out</a:t>
            </a:r>
          </a:p>
        </p:txBody>
      </p:sp>
      <p:sp>
        <p:nvSpPr>
          <p:cNvPr id="105" name="Textfeld 130">
            <a:extLst>
              <a:ext uri="{FF2B5EF4-FFF2-40B4-BE49-F238E27FC236}">
                <a16:creationId xmlns:a16="http://schemas.microsoft.com/office/drawing/2014/main" id="{F1190B72-39EC-A24D-B713-662CEDB4BF99}"/>
              </a:ext>
            </a:extLst>
          </p:cNvPr>
          <p:cNvSpPr txBox="1"/>
          <p:nvPr/>
        </p:nvSpPr>
        <p:spPr>
          <a:xfrm>
            <a:off x="1196242" y="5199377"/>
            <a:ext cx="6988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AC-In</a:t>
            </a:r>
          </a:p>
        </p:txBody>
      </p:sp>
      <p:sp>
        <p:nvSpPr>
          <p:cNvPr id="106" name="Textfeld 131">
            <a:extLst>
              <a:ext uri="{FF2B5EF4-FFF2-40B4-BE49-F238E27FC236}">
                <a16:creationId xmlns:a16="http://schemas.microsoft.com/office/drawing/2014/main" id="{5D3C8309-6FCD-D84F-8EFF-70CDE490EC61}"/>
              </a:ext>
            </a:extLst>
          </p:cNvPr>
          <p:cNvSpPr txBox="1"/>
          <p:nvPr/>
        </p:nvSpPr>
        <p:spPr>
          <a:xfrm>
            <a:off x="839114" y="6147465"/>
            <a:ext cx="6313962"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VWAG TheSans" panose="020B0502050302020203" pitchFamily="34" charset="0"/>
              </a:rPr>
              <a:t>PE mot gods och jord</a:t>
            </a:r>
          </a:p>
        </p:txBody>
      </p:sp>
      <p:sp>
        <p:nvSpPr>
          <p:cNvPr id="107" name="Oval 31">
            <a:extLst>
              <a:ext uri="{FF2B5EF4-FFF2-40B4-BE49-F238E27FC236}">
                <a16:creationId xmlns:a16="http://schemas.microsoft.com/office/drawing/2014/main" id="{99CA4679-916A-5B47-AE19-284E214F15E2}"/>
              </a:ext>
            </a:extLst>
          </p:cNvPr>
          <p:cNvSpPr>
            <a:spLocks noChangeArrowheads="1"/>
          </p:cNvSpPr>
          <p:nvPr/>
        </p:nvSpPr>
        <p:spPr bwMode="auto">
          <a:xfrm>
            <a:off x="4577628" y="2382560"/>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8" name="Oval 31">
            <a:extLst>
              <a:ext uri="{FF2B5EF4-FFF2-40B4-BE49-F238E27FC236}">
                <a16:creationId xmlns:a16="http://schemas.microsoft.com/office/drawing/2014/main" id="{1855642F-20A8-6743-8352-92D7E50C9D96}"/>
              </a:ext>
            </a:extLst>
          </p:cNvPr>
          <p:cNvSpPr>
            <a:spLocks noChangeArrowheads="1"/>
          </p:cNvSpPr>
          <p:nvPr/>
        </p:nvSpPr>
        <p:spPr bwMode="auto">
          <a:xfrm>
            <a:off x="4577627" y="2636448"/>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9" name="Oval 31">
            <a:extLst>
              <a:ext uri="{FF2B5EF4-FFF2-40B4-BE49-F238E27FC236}">
                <a16:creationId xmlns:a16="http://schemas.microsoft.com/office/drawing/2014/main" id="{ED77BBAF-0EBD-D54B-BB47-1216CE08C30D}"/>
              </a:ext>
            </a:extLst>
          </p:cNvPr>
          <p:cNvSpPr>
            <a:spLocks noChangeArrowheads="1"/>
          </p:cNvSpPr>
          <p:nvPr/>
        </p:nvSpPr>
        <p:spPr bwMode="auto">
          <a:xfrm>
            <a:off x="4577628" y="2905668"/>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0" name="Line 108">
            <a:extLst>
              <a:ext uri="{FF2B5EF4-FFF2-40B4-BE49-F238E27FC236}">
                <a16:creationId xmlns:a16="http://schemas.microsoft.com/office/drawing/2014/main" id="{6E951F5B-DBBA-D844-9E0F-FE13B18E36D7}"/>
              </a:ext>
            </a:extLst>
          </p:cNvPr>
          <p:cNvSpPr>
            <a:spLocks noChangeShapeType="1"/>
          </p:cNvSpPr>
          <p:nvPr/>
        </p:nvSpPr>
        <p:spPr bwMode="auto">
          <a:xfrm flipV="1">
            <a:off x="5467182" y="2468920"/>
            <a:ext cx="2521222" cy="2713"/>
          </a:xfrm>
          <a:prstGeom prst="line">
            <a:avLst/>
          </a:prstGeom>
          <a:noFill/>
          <a:ln w="38100">
            <a:solidFill>
              <a:srgbClr val="61B014"/>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1" name="Line 108">
            <a:extLst>
              <a:ext uri="{FF2B5EF4-FFF2-40B4-BE49-F238E27FC236}">
                <a16:creationId xmlns:a16="http://schemas.microsoft.com/office/drawing/2014/main" id="{389042E5-508E-9548-B545-40EFB8271BA9}"/>
              </a:ext>
            </a:extLst>
          </p:cNvPr>
          <p:cNvSpPr>
            <a:spLocks noChangeShapeType="1"/>
          </p:cNvSpPr>
          <p:nvPr/>
        </p:nvSpPr>
        <p:spPr bwMode="auto">
          <a:xfrm flipV="1">
            <a:off x="5341770" y="2468920"/>
            <a:ext cx="2632182" cy="2409"/>
          </a:xfrm>
          <a:prstGeom prst="line">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2" name="Line 108">
            <a:extLst>
              <a:ext uri="{FF2B5EF4-FFF2-40B4-BE49-F238E27FC236}">
                <a16:creationId xmlns:a16="http://schemas.microsoft.com/office/drawing/2014/main" id="{BECB7301-23AF-5F48-A469-BC94FA02A8CA}"/>
              </a:ext>
            </a:extLst>
          </p:cNvPr>
          <p:cNvSpPr>
            <a:spLocks noChangeShapeType="1"/>
          </p:cNvSpPr>
          <p:nvPr/>
        </p:nvSpPr>
        <p:spPr bwMode="auto">
          <a:xfrm flipV="1">
            <a:off x="5365054" y="2707677"/>
            <a:ext cx="2649987" cy="7078"/>
          </a:xfrm>
          <a:prstGeom prst="line">
            <a:avLst/>
          </a:prstGeom>
          <a:noFill/>
          <a:ln w="38100">
            <a:solidFill>
              <a:srgbClr val="0095C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3" name="Line 108">
            <a:extLst>
              <a:ext uri="{FF2B5EF4-FFF2-40B4-BE49-F238E27FC236}">
                <a16:creationId xmlns:a16="http://schemas.microsoft.com/office/drawing/2014/main" id="{8A69D8C0-927F-6346-93CC-8641D017056A}"/>
              </a:ext>
            </a:extLst>
          </p:cNvPr>
          <p:cNvSpPr>
            <a:spLocks noChangeShapeType="1"/>
          </p:cNvSpPr>
          <p:nvPr/>
        </p:nvSpPr>
        <p:spPr bwMode="auto">
          <a:xfrm flipV="1">
            <a:off x="5283050" y="2985518"/>
            <a:ext cx="2705354" cy="0"/>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4" name="Oval 31">
            <a:extLst>
              <a:ext uri="{FF2B5EF4-FFF2-40B4-BE49-F238E27FC236}">
                <a16:creationId xmlns:a16="http://schemas.microsoft.com/office/drawing/2014/main" id="{EF7A3414-6D06-F44A-BAA9-ED9E8F4346EB}"/>
              </a:ext>
            </a:extLst>
          </p:cNvPr>
          <p:cNvSpPr>
            <a:spLocks noChangeArrowheads="1"/>
          </p:cNvSpPr>
          <p:nvPr/>
        </p:nvSpPr>
        <p:spPr bwMode="auto">
          <a:xfrm>
            <a:off x="5253903" y="2386370"/>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5" name="Oval 31">
            <a:extLst>
              <a:ext uri="{FF2B5EF4-FFF2-40B4-BE49-F238E27FC236}">
                <a16:creationId xmlns:a16="http://schemas.microsoft.com/office/drawing/2014/main" id="{646BB584-D61D-CF49-9B49-2990A7BD7384}"/>
              </a:ext>
            </a:extLst>
          </p:cNvPr>
          <p:cNvSpPr>
            <a:spLocks noChangeArrowheads="1"/>
          </p:cNvSpPr>
          <p:nvPr/>
        </p:nvSpPr>
        <p:spPr bwMode="auto">
          <a:xfrm>
            <a:off x="5253902" y="2640258"/>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6" name="Oval 31">
            <a:extLst>
              <a:ext uri="{FF2B5EF4-FFF2-40B4-BE49-F238E27FC236}">
                <a16:creationId xmlns:a16="http://schemas.microsoft.com/office/drawing/2014/main" id="{C76F0C5A-0E07-5C42-888C-9FC1D0E08C4F}"/>
              </a:ext>
            </a:extLst>
          </p:cNvPr>
          <p:cNvSpPr>
            <a:spLocks noChangeArrowheads="1"/>
          </p:cNvSpPr>
          <p:nvPr/>
        </p:nvSpPr>
        <p:spPr bwMode="auto">
          <a:xfrm>
            <a:off x="5253903" y="2909478"/>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7" name="Oval 31">
            <a:extLst>
              <a:ext uri="{FF2B5EF4-FFF2-40B4-BE49-F238E27FC236}">
                <a16:creationId xmlns:a16="http://schemas.microsoft.com/office/drawing/2014/main" id="{1D513272-41D0-6B4C-93F6-C11A5FC5B274}"/>
              </a:ext>
            </a:extLst>
          </p:cNvPr>
          <p:cNvSpPr>
            <a:spLocks noChangeArrowheads="1"/>
          </p:cNvSpPr>
          <p:nvPr/>
        </p:nvSpPr>
        <p:spPr bwMode="auto">
          <a:xfrm>
            <a:off x="6117503" y="2393355"/>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8" name="Oval 31">
            <a:extLst>
              <a:ext uri="{FF2B5EF4-FFF2-40B4-BE49-F238E27FC236}">
                <a16:creationId xmlns:a16="http://schemas.microsoft.com/office/drawing/2014/main" id="{ABA3EB52-33CA-E24A-A1C7-A2FCFCE568FB}"/>
              </a:ext>
            </a:extLst>
          </p:cNvPr>
          <p:cNvSpPr>
            <a:spLocks noChangeArrowheads="1"/>
          </p:cNvSpPr>
          <p:nvPr/>
        </p:nvSpPr>
        <p:spPr bwMode="auto">
          <a:xfrm>
            <a:off x="6117502" y="2641528"/>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9" name="Oval 31">
            <a:extLst>
              <a:ext uri="{FF2B5EF4-FFF2-40B4-BE49-F238E27FC236}">
                <a16:creationId xmlns:a16="http://schemas.microsoft.com/office/drawing/2014/main" id="{1C2D48E8-680F-2243-9534-9C9BC799CDDA}"/>
              </a:ext>
            </a:extLst>
          </p:cNvPr>
          <p:cNvSpPr>
            <a:spLocks noChangeArrowheads="1"/>
          </p:cNvSpPr>
          <p:nvPr/>
        </p:nvSpPr>
        <p:spPr bwMode="auto">
          <a:xfrm>
            <a:off x="6117503" y="2912653"/>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0" name="Oval 31">
            <a:extLst>
              <a:ext uri="{FF2B5EF4-FFF2-40B4-BE49-F238E27FC236}">
                <a16:creationId xmlns:a16="http://schemas.microsoft.com/office/drawing/2014/main" id="{3EE6FEB3-B35A-8E4B-8CDD-BD2055488052}"/>
              </a:ext>
            </a:extLst>
          </p:cNvPr>
          <p:cNvSpPr>
            <a:spLocks noChangeArrowheads="1"/>
          </p:cNvSpPr>
          <p:nvPr/>
        </p:nvSpPr>
        <p:spPr bwMode="auto">
          <a:xfrm>
            <a:off x="7021743" y="2395260"/>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1" name="Oval 31">
            <a:extLst>
              <a:ext uri="{FF2B5EF4-FFF2-40B4-BE49-F238E27FC236}">
                <a16:creationId xmlns:a16="http://schemas.microsoft.com/office/drawing/2014/main" id="{C5CE23C7-2749-D940-B2CD-439738D6C487}"/>
              </a:ext>
            </a:extLst>
          </p:cNvPr>
          <p:cNvSpPr>
            <a:spLocks noChangeArrowheads="1"/>
          </p:cNvSpPr>
          <p:nvPr/>
        </p:nvSpPr>
        <p:spPr bwMode="auto">
          <a:xfrm>
            <a:off x="7021742" y="2639623"/>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2" name="Oval 31">
            <a:extLst>
              <a:ext uri="{FF2B5EF4-FFF2-40B4-BE49-F238E27FC236}">
                <a16:creationId xmlns:a16="http://schemas.microsoft.com/office/drawing/2014/main" id="{FC636C44-3700-2341-9BEE-7FF1DF64A9E1}"/>
              </a:ext>
            </a:extLst>
          </p:cNvPr>
          <p:cNvSpPr>
            <a:spLocks noChangeArrowheads="1"/>
          </p:cNvSpPr>
          <p:nvPr/>
        </p:nvSpPr>
        <p:spPr bwMode="auto">
          <a:xfrm>
            <a:off x="7021743" y="2914558"/>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3" name="Rechteck 8">
            <a:extLst>
              <a:ext uri="{FF2B5EF4-FFF2-40B4-BE49-F238E27FC236}">
                <a16:creationId xmlns:a16="http://schemas.microsoft.com/office/drawing/2014/main" id="{8D1908EE-BD93-E34F-BC71-CED26CB51AF3}"/>
              </a:ext>
            </a:extLst>
          </p:cNvPr>
          <p:cNvSpPr/>
          <p:nvPr/>
        </p:nvSpPr>
        <p:spPr>
          <a:xfrm>
            <a:off x="7348780" y="2912305"/>
            <a:ext cx="406189" cy="144463"/>
          </a:xfrm>
          <a:prstGeom prst="rect">
            <a:avLst/>
          </a:prstGeom>
          <a:solidFill>
            <a:srgbClr val="DCDCD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4" name="Line 108">
            <a:extLst>
              <a:ext uri="{FF2B5EF4-FFF2-40B4-BE49-F238E27FC236}">
                <a16:creationId xmlns:a16="http://schemas.microsoft.com/office/drawing/2014/main" id="{24C18632-C1AF-6541-936D-4B0656E11BB6}"/>
              </a:ext>
            </a:extLst>
          </p:cNvPr>
          <p:cNvSpPr>
            <a:spLocks noChangeShapeType="1"/>
          </p:cNvSpPr>
          <p:nvPr/>
        </p:nvSpPr>
        <p:spPr bwMode="auto">
          <a:xfrm flipH="1" flipV="1">
            <a:off x="7348779" y="2984537"/>
            <a:ext cx="40618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5" name="Rechteck 171">
            <a:extLst>
              <a:ext uri="{FF2B5EF4-FFF2-40B4-BE49-F238E27FC236}">
                <a16:creationId xmlns:a16="http://schemas.microsoft.com/office/drawing/2014/main" id="{DEB95963-CC99-4848-895F-C7A87CB6F07E}"/>
              </a:ext>
            </a:extLst>
          </p:cNvPr>
          <p:cNvSpPr/>
          <p:nvPr/>
        </p:nvSpPr>
        <p:spPr>
          <a:xfrm>
            <a:off x="6445573" y="2623240"/>
            <a:ext cx="406189" cy="436240"/>
          </a:xfrm>
          <a:prstGeom prst="rect">
            <a:avLst/>
          </a:prstGeom>
          <a:solidFill>
            <a:srgbClr val="DCDCD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6" name="Line 54">
            <a:extLst>
              <a:ext uri="{FF2B5EF4-FFF2-40B4-BE49-F238E27FC236}">
                <a16:creationId xmlns:a16="http://schemas.microsoft.com/office/drawing/2014/main" id="{62A71B83-98CA-2C49-A0A4-985FD29C864C}"/>
              </a:ext>
            </a:extLst>
          </p:cNvPr>
          <p:cNvSpPr>
            <a:spLocks noChangeShapeType="1"/>
          </p:cNvSpPr>
          <p:nvPr/>
        </p:nvSpPr>
        <p:spPr bwMode="auto">
          <a:xfrm flipH="1" flipV="1">
            <a:off x="4744367" y="2020982"/>
            <a:ext cx="247518" cy="462815"/>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7" name="Line 108">
            <a:extLst>
              <a:ext uri="{FF2B5EF4-FFF2-40B4-BE49-F238E27FC236}">
                <a16:creationId xmlns:a16="http://schemas.microsoft.com/office/drawing/2014/main" id="{30C569F4-53D4-974A-AB40-60C0C5954242}"/>
              </a:ext>
            </a:extLst>
          </p:cNvPr>
          <p:cNvSpPr>
            <a:spLocks noChangeShapeType="1"/>
          </p:cNvSpPr>
          <p:nvPr/>
        </p:nvSpPr>
        <p:spPr bwMode="auto">
          <a:xfrm flipH="1" flipV="1">
            <a:off x="8001483" y="2467142"/>
            <a:ext cx="0" cy="25134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8" name="Textfeld 178">
            <a:extLst>
              <a:ext uri="{FF2B5EF4-FFF2-40B4-BE49-F238E27FC236}">
                <a16:creationId xmlns:a16="http://schemas.microsoft.com/office/drawing/2014/main" id="{95F1C993-7DDB-BE45-B7E3-A2089F56E61E}"/>
              </a:ext>
            </a:extLst>
          </p:cNvPr>
          <p:cNvSpPr txBox="1"/>
          <p:nvPr/>
        </p:nvSpPr>
        <p:spPr>
          <a:xfrm>
            <a:off x="6599265" y="3388500"/>
            <a:ext cx="823737"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FI/RCD</a:t>
            </a:r>
          </a:p>
        </p:txBody>
      </p:sp>
      <p:sp>
        <p:nvSpPr>
          <p:cNvPr id="129" name="Textfeld 179">
            <a:extLst>
              <a:ext uri="{FF2B5EF4-FFF2-40B4-BE49-F238E27FC236}">
                <a16:creationId xmlns:a16="http://schemas.microsoft.com/office/drawing/2014/main" id="{EB3347E8-C825-8F40-9577-2B78E08F4780}"/>
              </a:ext>
            </a:extLst>
          </p:cNvPr>
          <p:cNvSpPr txBox="1"/>
          <p:nvPr/>
        </p:nvSpPr>
        <p:spPr>
          <a:xfrm>
            <a:off x="7695700" y="3394823"/>
            <a:ext cx="215267"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F</a:t>
            </a:r>
          </a:p>
        </p:txBody>
      </p:sp>
      <p:sp>
        <p:nvSpPr>
          <p:cNvPr id="130" name="Line 54">
            <a:extLst>
              <a:ext uri="{FF2B5EF4-FFF2-40B4-BE49-F238E27FC236}">
                <a16:creationId xmlns:a16="http://schemas.microsoft.com/office/drawing/2014/main" id="{846C361B-A22C-7B4D-84A6-248434DBCE0C}"/>
              </a:ext>
            </a:extLst>
          </p:cNvPr>
          <p:cNvSpPr>
            <a:spLocks noChangeShapeType="1"/>
          </p:cNvSpPr>
          <p:nvPr/>
        </p:nvSpPr>
        <p:spPr bwMode="auto">
          <a:xfrm flipH="1" flipV="1">
            <a:off x="7569193" y="3028404"/>
            <a:ext cx="158894" cy="356844"/>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1" name="Line 54">
            <a:extLst>
              <a:ext uri="{FF2B5EF4-FFF2-40B4-BE49-F238E27FC236}">
                <a16:creationId xmlns:a16="http://schemas.microsoft.com/office/drawing/2014/main" id="{AD72D293-F93B-E24A-A69A-BA606DE8572A}"/>
              </a:ext>
            </a:extLst>
          </p:cNvPr>
          <p:cNvSpPr>
            <a:spLocks noChangeShapeType="1"/>
          </p:cNvSpPr>
          <p:nvPr/>
        </p:nvSpPr>
        <p:spPr bwMode="auto">
          <a:xfrm flipH="1" flipV="1">
            <a:off x="6670728" y="2997883"/>
            <a:ext cx="220668" cy="377231"/>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2" name="Line 108">
            <a:extLst>
              <a:ext uri="{FF2B5EF4-FFF2-40B4-BE49-F238E27FC236}">
                <a16:creationId xmlns:a16="http://schemas.microsoft.com/office/drawing/2014/main" id="{D983E7FE-A08F-0B43-A6C2-75550F338525}"/>
              </a:ext>
            </a:extLst>
          </p:cNvPr>
          <p:cNvSpPr>
            <a:spLocks noChangeShapeType="1"/>
          </p:cNvSpPr>
          <p:nvPr/>
        </p:nvSpPr>
        <p:spPr bwMode="auto">
          <a:xfrm>
            <a:off x="8000595" y="2705759"/>
            <a:ext cx="448501" cy="0"/>
          </a:xfrm>
          <a:prstGeom prst="line">
            <a:avLst/>
          </a:prstGeom>
          <a:noFill/>
          <a:ln w="38100">
            <a:solidFill>
              <a:srgbClr val="0095C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3" name="Line 108">
            <a:extLst>
              <a:ext uri="{FF2B5EF4-FFF2-40B4-BE49-F238E27FC236}">
                <a16:creationId xmlns:a16="http://schemas.microsoft.com/office/drawing/2014/main" id="{A1445630-C4BC-B54C-B1F7-8D4DEA870748}"/>
              </a:ext>
            </a:extLst>
          </p:cNvPr>
          <p:cNvSpPr>
            <a:spLocks noChangeShapeType="1"/>
          </p:cNvSpPr>
          <p:nvPr/>
        </p:nvSpPr>
        <p:spPr bwMode="auto">
          <a:xfrm>
            <a:off x="8001070" y="2984923"/>
            <a:ext cx="448501" cy="0"/>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4" name="Line 108">
            <a:extLst>
              <a:ext uri="{FF2B5EF4-FFF2-40B4-BE49-F238E27FC236}">
                <a16:creationId xmlns:a16="http://schemas.microsoft.com/office/drawing/2014/main" id="{205B9B6B-AE33-A540-BCAC-A2E7AB630EAE}"/>
              </a:ext>
            </a:extLst>
          </p:cNvPr>
          <p:cNvSpPr>
            <a:spLocks noChangeShapeType="1"/>
          </p:cNvSpPr>
          <p:nvPr/>
        </p:nvSpPr>
        <p:spPr bwMode="auto">
          <a:xfrm>
            <a:off x="8905377" y="2602385"/>
            <a:ext cx="0" cy="787358"/>
          </a:xfrm>
          <a:prstGeom prst="line">
            <a:avLst/>
          </a:prstGeom>
          <a:noFill/>
          <a:ln w="38100">
            <a:solidFill>
              <a:srgbClr val="61B014"/>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5" name="Line 108">
            <a:extLst>
              <a:ext uri="{FF2B5EF4-FFF2-40B4-BE49-F238E27FC236}">
                <a16:creationId xmlns:a16="http://schemas.microsoft.com/office/drawing/2014/main" id="{61408743-A19B-8849-A207-3C72E15A1F4A}"/>
              </a:ext>
            </a:extLst>
          </p:cNvPr>
          <p:cNvSpPr>
            <a:spLocks noChangeShapeType="1"/>
          </p:cNvSpPr>
          <p:nvPr/>
        </p:nvSpPr>
        <p:spPr bwMode="auto">
          <a:xfrm>
            <a:off x="8911932" y="2451235"/>
            <a:ext cx="0" cy="854602"/>
          </a:xfrm>
          <a:prstGeom prst="line">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6" name="Line 108">
            <a:extLst>
              <a:ext uri="{FF2B5EF4-FFF2-40B4-BE49-F238E27FC236}">
                <a16:creationId xmlns:a16="http://schemas.microsoft.com/office/drawing/2014/main" id="{977F610B-A04E-124E-BDB9-43EADCE8487F}"/>
              </a:ext>
            </a:extLst>
          </p:cNvPr>
          <p:cNvSpPr>
            <a:spLocks noChangeShapeType="1"/>
          </p:cNvSpPr>
          <p:nvPr/>
        </p:nvSpPr>
        <p:spPr bwMode="auto">
          <a:xfrm flipH="1" flipV="1">
            <a:off x="8907429" y="3202395"/>
            <a:ext cx="0" cy="20157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7" name="Line 71">
            <a:extLst>
              <a:ext uri="{FF2B5EF4-FFF2-40B4-BE49-F238E27FC236}">
                <a16:creationId xmlns:a16="http://schemas.microsoft.com/office/drawing/2014/main" id="{7A7B5782-8B40-4841-B701-5B7928E817CE}"/>
              </a:ext>
            </a:extLst>
          </p:cNvPr>
          <p:cNvSpPr>
            <a:spLocks noChangeShapeType="1"/>
          </p:cNvSpPr>
          <p:nvPr/>
        </p:nvSpPr>
        <p:spPr bwMode="auto">
          <a:xfrm>
            <a:off x="8749949" y="3403970"/>
            <a:ext cx="3238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8" name="Line 72">
            <a:extLst>
              <a:ext uri="{FF2B5EF4-FFF2-40B4-BE49-F238E27FC236}">
                <a16:creationId xmlns:a16="http://schemas.microsoft.com/office/drawing/2014/main" id="{BE17B00F-9A41-F54E-AAD6-BB66E0733F21}"/>
              </a:ext>
            </a:extLst>
          </p:cNvPr>
          <p:cNvSpPr>
            <a:spLocks noChangeShapeType="1"/>
          </p:cNvSpPr>
          <p:nvPr/>
        </p:nvSpPr>
        <p:spPr bwMode="auto">
          <a:xfrm>
            <a:off x="8805512" y="3467470"/>
            <a:ext cx="21748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9" name="Line 73">
            <a:extLst>
              <a:ext uri="{FF2B5EF4-FFF2-40B4-BE49-F238E27FC236}">
                <a16:creationId xmlns:a16="http://schemas.microsoft.com/office/drawing/2014/main" id="{414AFA37-BEB2-9148-B108-550513577BC2}"/>
              </a:ext>
            </a:extLst>
          </p:cNvPr>
          <p:cNvSpPr>
            <a:spLocks noChangeShapeType="1"/>
          </p:cNvSpPr>
          <p:nvPr/>
        </p:nvSpPr>
        <p:spPr bwMode="auto">
          <a:xfrm>
            <a:off x="8858534" y="3530970"/>
            <a:ext cx="1095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0" name="Oval 31">
            <a:extLst>
              <a:ext uri="{FF2B5EF4-FFF2-40B4-BE49-F238E27FC236}">
                <a16:creationId xmlns:a16="http://schemas.microsoft.com/office/drawing/2014/main" id="{B2603E2D-7F39-4E4D-A236-F5B8AE6B004A}"/>
              </a:ext>
            </a:extLst>
          </p:cNvPr>
          <p:cNvSpPr>
            <a:spLocks noChangeArrowheads="1"/>
          </p:cNvSpPr>
          <p:nvPr/>
        </p:nvSpPr>
        <p:spPr bwMode="auto">
          <a:xfrm>
            <a:off x="7930046" y="2633527"/>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1" name="Oval 31">
            <a:extLst>
              <a:ext uri="{FF2B5EF4-FFF2-40B4-BE49-F238E27FC236}">
                <a16:creationId xmlns:a16="http://schemas.microsoft.com/office/drawing/2014/main" id="{EE07D147-779F-B242-BD6A-70DB3A7D75EB}"/>
              </a:ext>
            </a:extLst>
          </p:cNvPr>
          <p:cNvSpPr>
            <a:spLocks noChangeArrowheads="1"/>
          </p:cNvSpPr>
          <p:nvPr/>
        </p:nvSpPr>
        <p:spPr bwMode="auto">
          <a:xfrm>
            <a:off x="7930047" y="2908462"/>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2" name="Oval 31">
            <a:extLst>
              <a:ext uri="{FF2B5EF4-FFF2-40B4-BE49-F238E27FC236}">
                <a16:creationId xmlns:a16="http://schemas.microsoft.com/office/drawing/2014/main" id="{1E63D9E2-7497-2945-BF70-A64DCAD9397C}"/>
              </a:ext>
            </a:extLst>
          </p:cNvPr>
          <p:cNvSpPr>
            <a:spLocks noChangeArrowheads="1"/>
          </p:cNvSpPr>
          <p:nvPr/>
        </p:nvSpPr>
        <p:spPr bwMode="auto">
          <a:xfrm>
            <a:off x="8835674" y="3112012"/>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3" name="Line 108">
            <a:extLst>
              <a:ext uri="{FF2B5EF4-FFF2-40B4-BE49-F238E27FC236}">
                <a16:creationId xmlns:a16="http://schemas.microsoft.com/office/drawing/2014/main" id="{4881094A-42C8-E042-89B2-075796E78EA9}"/>
              </a:ext>
            </a:extLst>
          </p:cNvPr>
          <p:cNvSpPr>
            <a:spLocks noChangeShapeType="1"/>
          </p:cNvSpPr>
          <p:nvPr/>
        </p:nvSpPr>
        <p:spPr bwMode="auto">
          <a:xfrm rot="5400000">
            <a:off x="8525647" y="2070255"/>
            <a:ext cx="0" cy="787358"/>
          </a:xfrm>
          <a:prstGeom prst="line">
            <a:avLst/>
          </a:prstGeom>
          <a:noFill/>
          <a:ln w="38100">
            <a:solidFill>
              <a:srgbClr val="61B014"/>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4" name="Line 108">
            <a:extLst>
              <a:ext uri="{FF2B5EF4-FFF2-40B4-BE49-F238E27FC236}">
                <a16:creationId xmlns:a16="http://schemas.microsoft.com/office/drawing/2014/main" id="{3528E6AC-8762-6542-96D1-1A763C2C7F49}"/>
              </a:ext>
            </a:extLst>
          </p:cNvPr>
          <p:cNvSpPr>
            <a:spLocks noChangeShapeType="1"/>
          </p:cNvSpPr>
          <p:nvPr/>
        </p:nvSpPr>
        <p:spPr bwMode="auto">
          <a:xfrm rot="5400000">
            <a:off x="8360752" y="2037215"/>
            <a:ext cx="0" cy="854602"/>
          </a:xfrm>
          <a:prstGeom prst="line">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5" name="Oval 31">
            <a:extLst>
              <a:ext uri="{FF2B5EF4-FFF2-40B4-BE49-F238E27FC236}">
                <a16:creationId xmlns:a16="http://schemas.microsoft.com/office/drawing/2014/main" id="{ADA25B1A-F038-0241-84D0-951428D2B037}"/>
              </a:ext>
            </a:extLst>
          </p:cNvPr>
          <p:cNvSpPr>
            <a:spLocks noChangeArrowheads="1"/>
          </p:cNvSpPr>
          <p:nvPr/>
        </p:nvSpPr>
        <p:spPr bwMode="auto">
          <a:xfrm>
            <a:off x="7930047" y="2389164"/>
            <a:ext cx="142875" cy="144463"/>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6" name="Line 54">
            <a:extLst>
              <a:ext uri="{FF2B5EF4-FFF2-40B4-BE49-F238E27FC236}">
                <a16:creationId xmlns:a16="http://schemas.microsoft.com/office/drawing/2014/main" id="{002E9350-62E8-6144-804D-FB6260462D01}"/>
              </a:ext>
            </a:extLst>
          </p:cNvPr>
          <p:cNvSpPr>
            <a:spLocks noChangeShapeType="1"/>
          </p:cNvSpPr>
          <p:nvPr/>
        </p:nvSpPr>
        <p:spPr bwMode="auto">
          <a:xfrm flipH="1" flipV="1">
            <a:off x="7655626" y="2066178"/>
            <a:ext cx="357272" cy="417620"/>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7" name="Geschweifte Klammer rechts 201">
            <a:extLst>
              <a:ext uri="{FF2B5EF4-FFF2-40B4-BE49-F238E27FC236}">
                <a16:creationId xmlns:a16="http://schemas.microsoft.com/office/drawing/2014/main" id="{47E01D8E-9DCA-B34B-B91F-1BF20E49AD5D}"/>
              </a:ext>
            </a:extLst>
          </p:cNvPr>
          <p:cNvSpPr/>
          <p:nvPr/>
        </p:nvSpPr>
        <p:spPr>
          <a:xfrm rot="5400000" flipV="1">
            <a:off x="7408450" y="2022877"/>
            <a:ext cx="310469" cy="3270092"/>
          </a:xfrm>
          <a:prstGeom prst="rightBrace">
            <a:avLst>
              <a:gd name="adj1" fmla="val 71531"/>
              <a:gd name="adj2" fmla="val 4971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8" name="Textfeld 202">
            <a:extLst>
              <a:ext uri="{FF2B5EF4-FFF2-40B4-BE49-F238E27FC236}">
                <a16:creationId xmlns:a16="http://schemas.microsoft.com/office/drawing/2014/main" id="{214C8B04-ACBF-B346-9DCE-A010EC928E43}"/>
              </a:ext>
            </a:extLst>
          </p:cNvPr>
          <p:cNvSpPr txBox="1"/>
          <p:nvPr/>
        </p:nvSpPr>
        <p:spPr>
          <a:xfrm>
            <a:off x="5882918" y="3845254"/>
            <a:ext cx="336881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a:ea typeface="+mn-ea"/>
                <a:cs typeface="+mn-cs"/>
              </a:rPr>
              <a:t>Husteknik</a:t>
            </a:r>
          </a:p>
        </p:txBody>
      </p:sp>
      <p:pic>
        <p:nvPicPr>
          <p:cNvPr id="149" name="Picture 4">
            <a:extLst>
              <a:ext uri="{FF2B5EF4-FFF2-40B4-BE49-F238E27FC236}">
                <a16:creationId xmlns:a16="http://schemas.microsoft.com/office/drawing/2014/main" id="{CB9FC421-B7AB-894F-9108-2DB320A505B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54463" y="2635794"/>
            <a:ext cx="389129" cy="40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 name="Grafik 158">
            <a:extLst>
              <a:ext uri="{FF2B5EF4-FFF2-40B4-BE49-F238E27FC236}">
                <a16:creationId xmlns:a16="http://schemas.microsoft.com/office/drawing/2014/main" id="{9DE3A769-2C06-624C-8C08-96EC621C5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779" y="5101945"/>
            <a:ext cx="384048" cy="384048"/>
          </a:xfrm>
          <a:prstGeom prst="rect">
            <a:avLst/>
          </a:prstGeom>
        </p:spPr>
      </p:pic>
      <p:pic>
        <p:nvPicPr>
          <p:cNvPr id="151" name="Grafik 159">
            <a:extLst>
              <a:ext uri="{FF2B5EF4-FFF2-40B4-BE49-F238E27FC236}">
                <a16:creationId xmlns:a16="http://schemas.microsoft.com/office/drawing/2014/main" id="{88AAE34F-F02E-E34A-9F35-21D34A72A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0087" y="5109834"/>
            <a:ext cx="384048" cy="384048"/>
          </a:xfrm>
          <a:prstGeom prst="rect">
            <a:avLst/>
          </a:prstGeom>
        </p:spPr>
      </p:pic>
      <p:pic>
        <p:nvPicPr>
          <p:cNvPr id="152" name="Grafik 160">
            <a:extLst>
              <a:ext uri="{FF2B5EF4-FFF2-40B4-BE49-F238E27FC236}">
                <a16:creationId xmlns:a16="http://schemas.microsoft.com/office/drawing/2014/main" id="{81057EF9-3666-804C-BDF1-C603558898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0195" y="5109834"/>
            <a:ext cx="384048" cy="384048"/>
          </a:xfrm>
          <a:prstGeom prst="rect">
            <a:avLst/>
          </a:prstGeom>
        </p:spPr>
      </p:pic>
      <p:sp>
        <p:nvSpPr>
          <p:cNvPr id="5" name="Slide Number Placeholder 4">
            <a:extLst>
              <a:ext uri="{FF2B5EF4-FFF2-40B4-BE49-F238E27FC236}">
                <a16:creationId xmlns:a16="http://schemas.microsoft.com/office/drawing/2014/main" id="{F8CC385B-C808-6046-BF66-17E874F54F40}"/>
              </a:ext>
            </a:extLst>
          </p:cNvPr>
          <p:cNvSpPr>
            <a:spLocks noGrp="1"/>
          </p:cNvSpPr>
          <p:nvPr>
            <p:ph type="sldNum" sz="quarter" idx="13"/>
          </p:nvPr>
        </p:nvSpPr>
        <p:spPr/>
        <p:txBody>
          <a:bodyPr/>
          <a:lstStyle/>
          <a:p>
            <a:fld id="{5818BEF9-6AEC-154B-B50F-057E6E327BFC}" type="slidenum">
              <a:rPr lang="en-SE" smtClean="0"/>
              <a:t>60</a:t>
            </a:fld>
            <a:endParaRPr lang="en-SE" dirty="0"/>
          </a:p>
        </p:txBody>
      </p:sp>
    </p:spTree>
    <p:extLst>
      <p:ext uri="{BB962C8B-B14F-4D97-AF65-F5344CB8AC3E}">
        <p14:creationId xmlns:p14="http://schemas.microsoft.com/office/powerpoint/2010/main" val="1375389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EE5CCD-8ED6-0C47-87D0-D4546E0F1205}"/>
              </a:ext>
            </a:extLst>
          </p:cNvPr>
          <p:cNvSpPr>
            <a:spLocks noGrp="1"/>
          </p:cNvSpPr>
          <p:nvPr>
            <p:ph idx="1"/>
          </p:nvPr>
        </p:nvSpPr>
        <p:spPr>
          <a:xfrm>
            <a:off x="392113" y="1275911"/>
            <a:ext cx="4502495" cy="5070914"/>
          </a:xfrm>
        </p:spPr>
        <p:txBody>
          <a:bodyPr>
            <a:normAutofit fontScale="92500" lnSpcReduction="20000"/>
          </a:bodyPr>
          <a:lstStyle/>
          <a:p>
            <a:r>
              <a:rPr lang="en-SE" b="1" dirty="0"/>
              <a:t>Jordfelsbrytare</a:t>
            </a:r>
            <a:r>
              <a:rPr lang="en-SE" dirty="0"/>
              <a:t> (</a:t>
            </a:r>
            <a:r>
              <a:rPr lang="sv-SE" b="1" dirty="0" err="1">
                <a:latin typeface="VWAG TheSans" panose="020B0502050302020203" pitchFamily="34" charset="0"/>
              </a:rPr>
              <a:t>R</a:t>
            </a:r>
            <a:r>
              <a:rPr lang="sv-SE" dirty="0" err="1">
                <a:latin typeface="VWAG TheSans" panose="020B0502050302020203" pitchFamily="34" charset="0"/>
              </a:rPr>
              <a:t>esidual</a:t>
            </a:r>
            <a:r>
              <a:rPr lang="sv-SE" dirty="0">
                <a:latin typeface="VWAG TheSans" panose="020B0502050302020203" pitchFamily="34" charset="0"/>
              </a:rPr>
              <a:t> </a:t>
            </a:r>
            <a:r>
              <a:rPr lang="sv-SE" b="1" dirty="0" err="1">
                <a:latin typeface="VWAG TheSans" panose="020B0502050302020203" pitchFamily="34" charset="0"/>
              </a:rPr>
              <a:t>C</a:t>
            </a:r>
            <a:r>
              <a:rPr lang="sv-SE" dirty="0" err="1">
                <a:latin typeface="VWAG TheSans" panose="020B0502050302020203" pitchFamily="34" charset="0"/>
              </a:rPr>
              <a:t>urrent</a:t>
            </a:r>
            <a:r>
              <a:rPr lang="sv-SE" dirty="0">
                <a:latin typeface="VWAG TheSans" panose="020B0502050302020203" pitchFamily="34" charset="0"/>
              </a:rPr>
              <a:t> </a:t>
            </a:r>
            <a:r>
              <a:rPr lang="sv-SE" dirty="0" err="1">
                <a:latin typeface="VWAG TheSans" panose="020B0502050302020203" pitchFamily="34" charset="0"/>
              </a:rPr>
              <a:t>Protective</a:t>
            </a:r>
            <a:r>
              <a:rPr lang="sv-SE" dirty="0">
                <a:latin typeface="VWAG TheSans" panose="020B0502050302020203" pitchFamily="34" charset="0"/>
              </a:rPr>
              <a:t> </a:t>
            </a:r>
            <a:r>
              <a:rPr lang="sv-SE" b="1" dirty="0" err="1">
                <a:latin typeface="VWAG TheSans" panose="020B0502050302020203" pitchFamily="34" charset="0"/>
              </a:rPr>
              <a:t>D</a:t>
            </a:r>
            <a:r>
              <a:rPr lang="sv-SE" dirty="0" err="1">
                <a:latin typeface="VWAG TheSans" panose="020B0502050302020203" pitchFamily="34" charset="0"/>
              </a:rPr>
              <a:t>evice</a:t>
            </a:r>
            <a:r>
              <a:rPr lang="sv-SE" dirty="0">
                <a:latin typeface="VWAG TheSans" panose="020B0502050302020203" pitchFamily="34" charset="0"/>
              </a:rPr>
              <a:t> </a:t>
            </a:r>
            <a:r>
              <a:rPr lang="en-SE" dirty="0"/>
              <a:t>RCD)</a:t>
            </a:r>
          </a:p>
          <a:p>
            <a:r>
              <a:rPr lang="sv-SE" dirty="0">
                <a:latin typeface="VWAG TheSans" panose="020B0502050302020203" pitchFamily="34" charset="0"/>
              </a:rPr>
              <a:t>FI = jordfelsbrytare (</a:t>
            </a:r>
            <a:r>
              <a:rPr lang="sv-SE" b="1" dirty="0">
                <a:latin typeface="VWAG TheSans" panose="020B0502050302020203" pitchFamily="34" charset="0"/>
              </a:rPr>
              <a:t>F</a:t>
            </a:r>
            <a:r>
              <a:rPr lang="sv-SE" dirty="0">
                <a:latin typeface="VWAG TheSans" panose="020B0502050302020203" pitchFamily="34" charset="0"/>
              </a:rPr>
              <a:t> = fel, </a:t>
            </a:r>
            <a:r>
              <a:rPr lang="sv-SE" b="1" dirty="0">
                <a:latin typeface="VWAG TheSans" panose="020B0502050302020203" pitchFamily="34" charset="0"/>
              </a:rPr>
              <a:t>I</a:t>
            </a:r>
            <a:r>
              <a:rPr lang="sv-SE" dirty="0">
                <a:latin typeface="VWAG TheSans" panose="020B0502050302020203" pitchFamily="34" charset="0"/>
              </a:rPr>
              <a:t> = formeltecken för elektrisk ström)</a:t>
            </a:r>
          </a:p>
          <a:p>
            <a:r>
              <a:rPr lang="sv-SE" dirty="0">
                <a:latin typeface="VWAG TheSans" panose="020B0502050302020203" pitchFamily="34" charset="0"/>
              </a:rPr>
              <a:t>1 = Kontrollknapp</a:t>
            </a:r>
          </a:p>
          <a:p>
            <a:r>
              <a:rPr lang="sv-SE" dirty="0">
                <a:latin typeface="VWAG TheSans" panose="020B0502050302020203" pitchFamily="34" charset="0"/>
              </a:rPr>
              <a:t>2 = Utlösningsspole</a:t>
            </a:r>
          </a:p>
          <a:p>
            <a:r>
              <a:rPr lang="sv-SE" dirty="0">
                <a:latin typeface="VWAG TheSans" panose="020B0502050302020203" pitchFamily="34" charset="0"/>
              </a:rPr>
              <a:t>3 = Summaströmtransformator</a:t>
            </a:r>
          </a:p>
          <a:p>
            <a:r>
              <a:rPr lang="sv-SE" dirty="0">
                <a:latin typeface="VWAG TheSans" panose="020B0502050302020203" pitchFamily="34" charset="0"/>
              </a:rPr>
              <a:t>4 = Utlösningsspole</a:t>
            </a:r>
          </a:p>
          <a:p>
            <a:r>
              <a:rPr lang="sv-SE" dirty="0">
                <a:latin typeface="VWAG TheSans" panose="020B0502050302020203" pitchFamily="34" charset="0"/>
              </a:rPr>
              <a:t>Vid en jordfelsbrytare jämförs strömmen mellan L1 och N. Om strömmen är lika stor uppstår ingen ström i utlösningsspolen. Vid felström (shunt) i L1 eller N är strömmarna olika och en spänning induceras i utlösningsspolen genom summaströmtransformatorn. Brytarlåset öppnar då brytaren. </a:t>
            </a:r>
          </a:p>
          <a:p>
            <a:r>
              <a:rPr lang="sv-SE" dirty="0">
                <a:latin typeface="VWAG TheSans" panose="020B0502050302020203" pitchFamily="34" charset="0"/>
              </a:rPr>
              <a:t>Jordfelsbrytaren utlöser vid en felström på ca 30 mA.</a:t>
            </a:r>
          </a:p>
          <a:p>
            <a:r>
              <a:rPr lang="sv-SE" dirty="0">
                <a:latin typeface="VWAG TheSans" panose="020B0502050302020203" pitchFamily="34" charset="0"/>
              </a:rPr>
              <a:t>Med kontrollknappen skapas en fastställd felström för att testa jordfelsbrytaren. Kontrollknappen måste aktiveras regelbundet. </a:t>
            </a:r>
          </a:p>
          <a:p>
            <a:endParaRPr lang="sv-SE" dirty="0"/>
          </a:p>
          <a:p>
            <a:endParaRPr lang="en-SE" dirty="0"/>
          </a:p>
        </p:txBody>
      </p:sp>
      <p:sp>
        <p:nvSpPr>
          <p:cNvPr id="3" name="Title 2">
            <a:extLst>
              <a:ext uri="{FF2B5EF4-FFF2-40B4-BE49-F238E27FC236}">
                <a16:creationId xmlns:a16="http://schemas.microsoft.com/office/drawing/2014/main" id="{77DAA884-C2A6-A64F-BEBE-3CA2D10052CD}"/>
              </a:ext>
            </a:extLst>
          </p:cNvPr>
          <p:cNvSpPr>
            <a:spLocks noGrp="1"/>
          </p:cNvSpPr>
          <p:nvPr>
            <p:ph type="title"/>
          </p:nvPr>
        </p:nvSpPr>
        <p:spPr/>
        <p:txBody>
          <a:bodyPr/>
          <a:lstStyle/>
          <a:p>
            <a:r>
              <a:rPr lang="en-SE" dirty="0"/>
              <a:t>Laddare och ladduttag</a:t>
            </a:r>
          </a:p>
        </p:txBody>
      </p:sp>
      <p:sp>
        <p:nvSpPr>
          <p:cNvPr id="4" name="Text Placeholder 3">
            <a:extLst>
              <a:ext uri="{FF2B5EF4-FFF2-40B4-BE49-F238E27FC236}">
                <a16:creationId xmlns:a16="http://schemas.microsoft.com/office/drawing/2014/main" id="{60022FDA-3020-6D41-9223-3F888218A5A5}"/>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grpSp>
        <p:nvGrpSpPr>
          <p:cNvPr id="47" name="Group 46">
            <a:extLst>
              <a:ext uri="{FF2B5EF4-FFF2-40B4-BE49-F238E27FC236}">
                <a16:creationId xmlns:a16="http://schemas.microsoft.com/office/drawing/2014/main" id="{45E067E2-C19A-F948-A623-8566DAB6216E}"/>
              </a:ext>
            </a:extLst>
          </p:cNvPr>
          <p:cNvGrpSpPr/>
          <p:nvPr/>
        </p:nvGrpSpPr>
        <p:grpSpPr>
          <a:xfrm>
            <a:off x="5113500" y="1195388"/>
            <a:ext cx="4583829" cy="2564047"/>
            <a:chOff x="1195470" y="1778149"/>
            <a:chExt cx="8136100" cy="4551074"/>
          </a:xfrm>
        </p:grpSpPr>
        <p:pic>
          <p:nvPicPr>
            <p:cNvPr id="6" name="Picture 3">
              <a:extLst>
                <a:ext uri="{FF2B5EF4-FFF2-40B4-BE49-F238E27FC236}">
                  <a16:creationId xmlns:a16="http://schemas.microsoft.com/office/drawing/2014/main" id="{1E8AB2C0-A4E0-3C42-9E47-12131632CE7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95470" y="2575112"/>
              <a:ext cx="7166941" cy="375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id="{34862AD6-8479-154D-8C2F-7BA5D27621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34785" y="2563851"/>
              <a:ext cx="2066544" cy="179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7C15E30F-E394-E44C-981C-C5FC99A7797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54000" y="2198505"/>
              <a:ext cx="1077570" cy="135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108">
              <a:extLst>
                <a:ext uri="{FF2B5EF4-FFF2-40B4-BE49-F238E27FC236}">
                  <a16:creationId xmlns:a16="http://schemas.microsoft.com/office/drawing/2014/main" id="{F16001A7-5BC9-D54C-9517-E0247C2DEF8C}"/>
                </a:ext>
              </a:extLst>
            </p:cNvPr>
            <p:cNvSpPr>
              <a:spLocks noChangeShapeType="1"/>
            </p:cNvSpPr>
            <p:nvPr/>
          </p:nvSpPr>
          <p:spPr bwMode="auto">
            <a:xfrm>
              <a:off x="2796665" y="2410620"/>
              <a:ext cx="3017520" cy="1"/>
            </a:xfrm>
            <a:prstGeom prst="line">
              <a:avLst/>
            </a:prstGeom>
            <a:noFill/>
            <a:ln w="38100">
              <a:solidFill>
                <a:srgbClr val="61B014"/>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Line 108">
              <a:extLst>
                <a:ext uri="{FF2B5EF4-FFF2-40B4-BE49-F238E27FC236}">
                  <a16:creationId xmlns:a16="http://schemas.microsoft.com/office/drawing/2014/main" id="{7A134BF8-1828-704C-A9D1-E6E6511A62D0}"/>
                </a:ext>
              </a:extLst>
            </p:cNvPr>
            <p:cNvSpPr>
              <a:spLocks noChangeShapeType="1"/>
            </p:cNvSpPr>
            <p:nvPr/>
          </p:nvSpPr>
          <p:spPr bwMode="auto">
            <a:xfrm flipV="1">
              <a:off x="2937635" y="2408069"/>
              <a:ext cx="2880360" cy="0"/>
            </a:xfrm>
            <a:prstGeom prst="line">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Line 108">
              <a:extLst>
                <a:ext uri="{FF2B5EF4-FFF2-40B4-BE49-F238E27FC236}">
                  <a16:creationId xmlns:a16="http://schemas.microsoft.com/office/drawing/2014/main" id="{AABEEB5C-A16B-1C44-8B45-A4362A743CF9}"/>
                </a:ext>
              </a:extLst>
            </p:cNvPr>
            <p:cNvSpPr>
              <a:spLocks noChangeShapeType="1"/>
            </p:cNvSpPr>
            <p:nvPr/>
          </p:nvSpPr>
          <p:spPr bwMode="auto">
            <a:xfrm flipV="1">
              <a:off x="2810563" y="1862751"/>
              <a:ext cx="4365653" cy="757"/>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Line 108">
              <a:extLst>
                <a:ext uri="{FF2B5EF4-FFF2-40B4-BE49-F238E27FC236}">
                  <a16:creationId xmlns:a16="http://schemas.microsoft.com/office/drawing/2014/main" id="{8CD124A3-904B-D342-AC03-E33B8B7D670E}"/>
                </a:ext>
              </a:extLst>
            </p:cNvPr>
            <p:cNvSpPr>
              <a:spLocks noChangeShapeType="1"/>
            </p:cNvSpPr>
            <p:nvPr/>
          </p:nvSpPr>
          <p:spPr bwMode="auto">
            <a:xfrm flipV="1">
              <a:off x="2797574" y="2131733"/>
              <a:ext cx="4378643" cy="0"/>
            </a:xfrm>
            <a:prstGeom prst="line">
              <a:avLst/>
            </a:prstGeom>
            <a:noFill/>
            <a:ln w="38100">
              <a:solidFill>
                <a:srgbClr val="0095C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Line 108">
              <a:extLst>
                <a:ext uri="{FF2B5EF4-FFF2-40B4-BE49-F238E27FC236}">
                  <a16:creationId xmlns:a16="http://schemas.microsoft.com/office/drawing/2014/main" id="{82E5356D-B8AD-4E41-B9D9-36C0B5793C2D}"/>
                </a:ext>
              </a:extLst>
            </p:cNvPr>
            <p:cNvSpPr>
              <a:spLocks noChangeShapeType="1"/>
            </p:cNvSpPr>
            <p:nvPr/>
          </p:nvSpPr>
          <p:spPr bwMode="auto">
            <a:xfrm rot="5400000" flipV="1">
              <a:off x="3173588" y="2760984"/>
              <a:ext cx="688792" cy="0"/>
            </a:xfrm>
            <a:prstGeom prst="line">
              <a:avLst/>
            </a:prstGeom>
            <a:noFill/>
            <a:ln w="38100">
              <a:solidFill>
                <a:srgbClr val="61B014"/>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Line 108">
              <a:extLst>
                <a:ext uri="{FF2B5EF4-FFF2-40B4-BE49-F238E27FC236}">
                  <a16:creationId xmlns:a16="http://schemas.microsoft.com/office/drawing/2014/main" id="{AD401500-9B61-E54C-8CF0-A9BA303B5D4D}"/>
                </a:ext>
              </a:extLst>
            </p:cNvPr>
            <p:cNvSpPr>
              <a:spLocks noChangeShapeType="1"/>
            </p:cNvSpPr>
            <p:nvPr/>
          </p:nvSpPr>
          <p:spPr bwMode="auto">
            <a:xfrm rot="5400000">
              <a:off x="3240977" y="2828436"/>
              <a:ext cx="553886" cy="1"/>
            </a:xfrm>
            <a:prstGeom prst="line">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Line 108">
              <a:extLst>
                <a:ext uri="{FF2B5EF4-FFF2-40B4-BE49-F238E27FC236}">
                  <a16:creationId xmlns:a16="http://schemas.microsoft.com/office/drawing/2014/main" id="{B741D3DE-E701-1B48-91FC-4D987E7B9742}"/>
                </a:ext>
              </a:extLst>
            </p:cNvPr>
            <p:cNvSpPr>
              <a:spLocks noChangeShapeType="1"/>
            </p:cNvSpPr>
            <p:nvPr/>
          </p:nvSpPr>
          <p:spPr bwMode="auto">
            <a:xfrm flipV="1">
              <a:off x="3219239" y="3093950"/>
              <a:ext cx="313986" cy="1429"/>
            </a:xfrm>
            <a:prstGeom prst="line">
              <a:avLst/>
            </a:prstGeom>
            <a:noFill/>
            <a:ln w="38100">
              <a:solidFill>
                <a:srgbClr val="61B014"/>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Line 108">
              <a:extLst>
                <a:ext uri="{FF2B5EF4-FFF2-40B4-BE49-F238E27FC236}">
                  <a16:creationId xmlns:a16="http://schemas.microsoft.com/office/drawing/2014/main" id="{CA5EF2B1-18AC-A443-BDA7-BBE5C4651738}"/>
                </a:ext>
              </a:extLst>
            </p:cNvPr>
            <p:cNvSpPr>
              <a:spLocks noChangeShapeType="1"/>
            </p:cNvSpPr>
            <p:nvPr/>
          </p:nvSpPr>
          <p:spPr bwMode="auto">
            <a:xfrm>
              <a:off x="3345603" y="3093950"/>
              <a:ext cx="187622" cy="0"/>
            </a:xfrm>
            <a:prstGeom prst="line">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Oval 42">
              <a:extLst>
                <a:ext uri="{FF2B5EF4-FFF2-40B4-BE49-F238E27FC236}">
                  <a16:creationId xmlns:a16="http://schemas.microsoft.com/office/drawing/2014/main" id="{D1E8527D-7D77-B443-A0D5-6E89E17159BC}"/>
                </a:ext>
              </a:extLst>
            </p:cNvPr>
            <p:cNvSpPr>
              <a:spLocks noChangeArrowheads="1"/>
            </p:cNvSpPr>
            <p:nvPr/>
          </p:nvSpPr>
          <p:spPr bwMode="auto">
            <a:xfrm>
              <a:off x="3471816" y="2363391"/>
              <a:ext cx="92338" cy="92951"/>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Rectangle 144">
              <a:extLst>
                <a:ext uri="{FF2B5EF4-FFF2-40B4-BE49-F238E27FC236}">
                  <a16:creationId xmlns:a16="http://schemas.microsoft.com/office/drawing/2014/main" id="{57CA2A78-2CA5-0440-AF13-2F690C52BA10}"/>
                </a:ext>
              </a:extLst>
            </p:cNvPr>
            <p:cNvSpPr>
              <a:spLocks noChangeArrowheads="1"/>
            </p:cNvSpPr>
            <p:nvPr/>
          </p:nvSpPr>
          <p:spPr bwMode="auto">
            <a:xfrm>
              <a:off x="3211301" y="3077123"/>
              <a:ext cx="144462" cy="36512"/>
            </a:xfrm>
            <a:prstGeom prst="rect">
              <a:avLst/>
            </a:prstGeom>
            <a:solidFill>
              <a:schemeClr val="tx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Textfeld 235">
              <a:extLst>
                <a:ext uri="{FF2B5EF4-FFF2-40B4-BE49-F238E27FC236}">
                  <a16:creationId xmlns:a16="http://schemas.microsoft.com/office/drawing/2014/main" id="{1CD1E4F4-9B0A-E64C-B149-1DAE2A5AB76F}"/>
                </a:ext>
              </a:extLst>
            </p:cNvPr>
            <p:cNvSpPr txBox="1"/>
            <p:nvPr/>
          </p:nvSpPr>
          <p:spPr>
            <a:xfrm>
              <a:off x="2242075" y="2033659"/>
              <a:ext cx="476927" cy="32777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N</a:t>
              </a:r>
            </a:p>
          </p:txBody>
        </p:sp>
        <p:sp>
          <p:nvSpPr>
            <p:cNvPr id="20" name="Textfeld 236">
              <a:extLst>
                <a:ext uri="{FF2B5EF4-FFF2-40B4-BE49-F238E27FC236}">
                  <a16:creationId xmlns:a16="http://schemas.microsoft.com/office/drawing/2014/main" id="{4165570D-691E-6E45-939F-61EBC5AB621E}"/>
                </a:ext>
              </a:extLst>
            </p:cNvPr>
            <p:cNvSpPr txBox="1"/>
            <p:nvPr/>
          </p:nvSpPr>
          <p:spPr>
            <a:xfrm>
              <a:off x="2238456" y="2296309"/>
              <a:ext cx="476927" cy="32777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PE</a:t>
              </a:r>
            </a:p>
          </p:txBody>
        </p:sp>
        <p:sp>
          <p:nvSpPr>
            <p:cNvPr id="21" name="Textfeld 237">
              <a:extLst>
                <a:ext uri="{FF2B5EF4-FFF2-40B4-BE49-F238E27FC236}">
                  <a16:creationId xmlns:a16="http://schemas.microsoft.com/office/drawing/2014/main" id="{CF97A125-3956-7440-B74F-A442BAEA63FC}"/>
                </a:ext>
              </a:extLst>
            </p:cNvPr>
            <p:cNvSpPr txBox="1"/>
            <p:nvPr/>
          </p:nvSpPr>
          <p:spPr>
            <a:xfrm>
              <a:off x="2238456" y="1778149"/>
              <a:ext cx="476927" cy="32777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L1</a:t>
              </a:r>
            </a:p>
          </p:txBody>
        </p:sp>
        <p:sp>
          <p:nvSpPr>
            <p:cNvPr id="22" name="Line 108">
              <a:extLst>
                <a:ext uri="{FF2B5EF4-FFF2-40B4-BE49-F238E27FC236}">
                  <a16:creationId xmlns:a16="http://schemas.microsoft.com/office/drawing/2014/main" id="{1FDEA793-5940-D047-A017-04F912FEB86B}"/>
                </a:ext>
              </a:extLst>
            </p:cNvPr>
            <p:cNvSpPr>
              <a:spLocks noChangeShapeType="1"/>
            </p:cNvSpPr>
            <p:nvPr/>
          </p:nvSpPr>
          <p:spPr bwMode="auto">
            <a:xfrm flipV="1">
              <a:off x="6382660" y="2141382"/>
              <a:ext cx="0" cy="588537"/>
            </a:xfrm>
            <a:prstGeom prst="line">
              <a:avLst/>
            </a:prstGeom>
            <a:noFill/>
            <a:ln w="38100">
              <a:solidFill>
                <a:srgbClr val="0095C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Oval 42">
              <a:extLst>
                <a:ext uri="{FF2B5EF4-FFF2-40B4-BE49-F238E27FC236}">
                  <a16:creationId xmlns:a16="http://schemas.microsoft.com/office/drawing/2014/main" id="{01B87DA8-D46D-8848-89DE-FA3E3A837BCF}"/>
                </a:ext>
              </a:extLst>
            </p:cNvPr>
            <p:cNvSpPr>
              <a:spLocks noChangeArrowheads="1"/>
            </p:cNvSpPr>
            <p:nvPr/>
          </p:nvSpPr>
          <p:spPr bwMode="auto">
            <a:xfrm>
              <a:off x="6334781" y="2085257"/>
              <a:ext cx="92338" cy="92951"/>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Oval 31">
              <a:extLst>
                <a:ext uri="{FF2B5EF4-FFF2-40B4-BE49-F238E27FC236}">
                  <a16:creationId xmlns:a16="http://schemas.microsoft.com/office/drawing/2014/main" id="{ECFEE632-4DC3-3F49-B4B4-969EFB3ED418}"/>
                </a:ext>
              </a:extLst>
            </p:cNvPr>
            <p:cNvSpPr>
              <a:spLocks noChangeArrowheads="1"/>
            </p:cNvSpPr>
            <p:nvPr/>
          </p:nvSpPr>
          <p:spPr bwMode="auto">
            <a:xfrm>
              <a:off x="6309513" y="2683973"/>
              <a:ext cx="142875" cy="14446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Line 108">
              <a:extLst>
                <a:ext uri="{FF2B5EF4-FFF2-40B4-BE49-F238E27FC236}">
                  <a16:creationId xmlns:a16="http://schemas.microsoft.com/office/drawing/2014/main" id="{E0D300B6-6BCC-AE4D-8016-9C1408A4373E}"/>
                </a:ext>
              </a:extLst>
            </p:cNvPr>
            <p:cNvSpPr>
              <a:spLocks noChangeShapeType="1"/>
            </p:cNvSpPr>
            <p:nvPr/>
          </p:nvSpPr>
          <p:spPr bwMode="auto">
            <a:xfrm flipH="1" flipV="1">
              <a:off x="6610884" y="1881038"/>
              <a:ext cx="0" cy="821222"/>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Oval 31">
              <a:extLst>
                <a:ext uri="{FF2B5EF4-FFF2-40B4-BE49-F238E27FC236}">
                  <a16:creationId xmlns:a16="http://schemas.microsoft.com/office/drawing/2014/main" id="{1C08CEC5-8A6C-2D4D-AACD-9D101D894989}"/>
                </a:ext>
              </a:extLst>
            </p:cNvPr>
            <p:cNvSpPr>
              <a:spLocks noChangeArrowheads="1"/>
            </p:cNvSpPr>
            <p:nvPr/>
          </p:nvSpPr>
          <p:spPr bwMode="auto">
            <a:xfrm>
              <a:off x="6536626" y="2683972"/>
              <a:ext cx="142875" cy="14446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Oval 42">
              <a:extLst>
                <a:ext uri="{FF2B5EF4-FFF2-40B4-BE49-F238E27FC236}">
                  <a16:creationId xmlns:a16="http://schemas.microsoft.com/office/drawing/2014/main" id="{D080D223-FB6C-E14A-BB33-C909C4387D43}"/>
                </a:ext>
              </a:extLst>
            </p:cNvPr>
            <p:cNvSpPr>
              <a:spLocks noChangeArrowheads="1"/>
            </p:cNvSpPr>
            <p:nvPr/>
          </p:nvSpPr>
          <p:spPr bwMode="auto">
            <a:xfrm>
              <a:off x="6560333" y="1810937"/>
              <a:ext cx="92338" cy="92951"/>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Line 108">
              <a:extLst>
                <a:ext uri="{FF2B5EF4-FFF2-40B4-BE49-F238E27FC236}">
                  <a16:creationId xmlns:a16="http://schemas.microsoft.com/office/drawing/2014/main" id="{A04394BD-D7DD-514A-972E-E2C253BFF8CC}"/>
                </a:ext>
              </a:extLst>
            </p:cNvPr>
            <p:cNvSpPr>
              <a:spLocks noChangeShapeType="1"/>
            </p:cNvSpPr>
            <p:nvPr/>
          </p:nvSpPr>
          <p:spPr bwMode="auto">
            <a:xfrm flipH="1" flipV="1">
              <a:off x="4592444" y="4173523"/>
              <a:ext cx="1788505" cy="0"/>
            </a:xfrm>
            <a:prstGeom prst="line">
              <a:avLst/>
            </a:prstGeom>
            <a:noFill/>
            <a:ln w="38100">
              <a:solidFill>
                <a:srgbClr val="0095C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Oval 31">
              <a:extLst>
                <a:ext uri="{FF2B5EF4-FFF2-40B4-BE49-F238E27FC236}">
                  <a16:creationId xmlns:a16="http://schemas.microsoft.com/office/drawing/2014/main" id="{3D4E4184-8C08-9044-9205-0328BC64C8DF}"/>
                </a:ext>
              </a:extLst>
            </p:cNvPr>
            <p:cNvSpPr>
              <a:spLocks noChangeArrowheads="1"/>
            </p:cNvSpPr>
            <p:nvPr/>
          </p:nvSpPr>
          <p:spPr bwMode="auto">
            <a:xfrm>
              <a:off x="6309513" y="4101293"/>
              <a:ext cx="142875" cy="14446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Line 108">
              <a:extLst>
                <a:ext uri="{FF2B5EF4-FFF2-40B4-BE49-F238E27FC236}">
                  <a16:creationId xmlns:a16="http://schemas.microsoft.com/office/drawing/2014/main" id="{030FC790-0769-C741-8FFF-554C7581ADF1}"/>
                </a:ext>
              </a:extLst>
            </p:cNvPr>
            <p:cNvSpPr>
              <a:spLocks noChangeShapeType="1"/>
            </p:cNvSpPr>
            <p:nvPr/>
          </p:nvSpPr>
          <p:spPr bwMode="auto">
            <a:xfrm flipH="1" flipV="1">
              <a:off x="3288300" y="3319215"/>
              <a:ext cx="1337164" cy="0"/>
            </a:xfrm>
            <a:prstGeom prst="line">
              <a:avLst/>
            </a:prstGeom>
            <a:noFill/>
            <a:ln w="38100">
              <a:solidFill>
                <a:srgbClr val="0095C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Line 108">
              <a:extLst>
                <a:ext uri="{FF2B5EF4-FFF2-40B4-BE49-F238E27FC236}">
                  <a16:creationId xmlns:a16="http://schemas.microsoft.com/office/drawing/2014/main" id="{498F6673-F30B-284B-B2B6-86E01B1BF0D4}"/>
                </a:ext>
              </a:extLst>
            </p:cNvPr>
            <p:cNvSpPr>
              <a:spLocks noChangeShapeType="1"/>
            </p:cNvSpPr>
            <p:nvPr/>
          </p:nvSpPr>
          <p:spPr bwMode="auto">
            <a:xfrm>
              <a:off x="4608758" y="3319215"/>
              <a:ext cx="1" cy="854308"/>
            </a:xfrm>
            <a:prstGeom prst="line">
              <a:avLst/>
            </a:prstGeom>
            <a:noFill/>
            <a:ln w="38100">
              <a:solidFill>
                <a:srgbClr val="0095C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Rectangle 144">
              <a:extLst>
                <a:ext uri="{FF2B5EF4-FFF2-40B4-BE49-F238E27FC236}">
                  <a16:creationId xmlns:a16="http://schemas.microsoft.com/office/drawing/2014/main" id="{BD001127-9BE9-FA42-9CD5-02C1F4B51CCC}"/>
                </a:ext>
              </a:extLst>
            </p:cNvPr>
            <p:cNvSpPr>
              <a:spLocks noChangeArrowheads="1"/>
            </p:cNvSpPr>
            <p:nvPr/>
          </p:nvSpPr>
          <p:spPr bwMode="auto">
            <a:xfrm>
              <a:off x="3206221" y="3305723"/>
              <a:ext cx="144462" cy="36512"/>
            </a:xfrm>
            <a:prstGeom prst="rect">
              <a:avLst/>
            </a:prstGeom>
            <a:solidFill>
              <a:schemeClr val="tx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Line 108">
              <a:extLst>
                <a:ext uri="{FF2B5EF4-FFF2-40B4-BE49-F238E27FC236}">
                  <a16:creationId xmlns:a16="http://schemas.microsoft.com/office/drawing/2014/main" id="{D93C8B85-C1D2-DF4A-9B33-8553010D882F}"/>
                </a:ext>
              </a:extLst>
            </p:cNvPr>
            <p:cNvSpPr>
              <a:spLocks noChangeShapeType="1"/>
            </p:cNvSpPr>
            <p:nvPr/>
          </p:nvSpPr>
          <p:spPr bwMode="auto">
            <a:xfrm flipV="1">
              <a:off x="6604789" y="4173523"/>
              <a:ext cx="0" cy="357554"/>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Oval 31">
              <a:extLst>
                <a:ext uri="{FF2B5EF4-FFF2-40B4-BE49-F238E27FC236}">
                  <a16:creationId xmlns:a16="http://schemas.microsoft.com/office/drawing/2014/main" id="{CCBE3700-8206-BB4F-A8A5-76E7A2A9DCC2}"/>
                </a:ext>
              </a:extLst>
            </p:cNvPr>
            <p:cNvSpPr>
              <a:spLocks noChangeArrowheads="1"/>
            </p:cNvSpPr>
            <p:nvPr/>
          </p:nvSpPr>
          <p:spPr bwMode="auto">
            <a:xfrm>
              <a:off x="6536626" y="4101292"/>
              <a:ext cx="142875" cy="14446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Line 108">
              <a:extLst>
                <a:ext uri="{FF2B5EF4-FFF2-40B4-BE49-F238E27FC236}">
                  <a16:creationId xmlns:a16="http://schemas.microsoft.com/office/drawing/2014/main" id="{9BFEE9C1-4DA6-7F4A-9D47-F82AA54207B0}"/>
                </a:ext>
              </a:extLst>
            </p:cNvPr>
            <p:cNvSpPr>
              <a:spLocks noChangeShapeType="1"/>
            </p:cNvSpPr>
            <p:nvPr/>
          </p:nvSpPr>
          <p:spPr bwMode="auto">
            <a:xfrm flipV="1">
              <a:off x="4389245" y="4514312"/>
              <a:ext cx="2221639" cy="0"/>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Line 108">
              <a:extLst>
                <a:ext uri="{FF2B5EF4-FFF2-40B4-BE49-F238E27FC236}">
                  <a16:creationId xmlns:a16="http://schemas.microsoft.com/office/drawing/2014/main" id="{4F06ECF6-20AF-D141-B0A6-7132B3329C26}"/>
                </a:ext>
              </a:extLst>
            </p:cNvPr>
            <p:cNvSpPr>
              <a:spLocks noChangeShapeType="1"/>
            </p:cNvSpPr>
            <p:nvPr/>
          </p:nvSpPr>
          <p:spPr bwMode="auto">
            <a:xfrm flipH="1" flipV="1">
              <a:off x="4412105" y="3539403"/>
              <a:ext cx="0" cy="974909"/>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Line 108">
              <a:extLst>
                <a:ext uri="{FF2B5EF4-FFF2-40B4-BE49-F238E27FC236}">
                  <a16:creationId xmlns:a16="http://schemas.microsoft.com/office/drawing/2014/main" id="{85FE3E87-8482-D040-BCD8-318A7CD9F859}"/>
                </a:ext>
              </a:extLst>
            </p:cNvPr>
            <p:cNvSpPr>
              <a:spLocks noChangeShapeType="1"/>
            </p:cNvSpPr>
            <p:nvPr/>
          </p:nvSpPr>
          <p:spPr bwMode="auto">
            <a:xfrm flipH="1" flipV="1">
              <a:off x="3293690" y="3557830"/>
              <a:ext cx="1110794" cy="0"/>
            </a:xfrm>
            <a:prstGeom prst="line">
              <a:avLst/>
            </a:prstGeom>
            <a:noFill/>
            <a:ln w="38100">
              <a:solidFill>
                <a:srgbClr val="B973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Rectangle 144">
              <a:extLst>
                <a:ext uri="{FF2B5EF4-FFF2-40B4-BE49-F238E27FC236}">
                  <a16:creationId xmlns:a16="http://schemas.microsoft.com/office/drawing/2014/main" id="{8F0B9BEE-56D6-914F-BB21-35B945019A77}"/>
                </a:ext>
              </a:extLst>
            </p:cNvPr>
            <p:cNvSpPr>
              <a:spLocks noChangeArrowheads="1"/>
            </p:cNvSpPr>
            <p:nvPr/>
          </p:nvSpPr>
          <p:spPr bwMode="auto">
            <a:xfrm>
              <a:off x="3206221" y="3539403"/>
              <a:ext cx="144462" cy="36512"/>
            </a:xfrm>
            <a:prstGeom prst="rect">
              <a:avLst/>
            </a:prstGeom>
            <a:solidFill>
              <a:schemeClr val="tx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Line 54">
              <a:extLst>
                <a:ext uri="{FF2B5EF4-FFF2-40B4-BE49-F238E27FC236}">
                  <a16:creationId xmlns:a16="http://schemas.microsoft.com/office/drawing/2014/main" id="{31C9E3D6-82E1-6D4C-A509-E67D10EA2FBE}"/>
                </a:ext>
              </a:extLst>
            </p:cNvPr>
            <p:cNvSpPr>
              <a:spLocks noChangeShapeType="1"/>
            </p:cNvSpPr>
            <p:nvPr/>
          </p:nvSpPr>
          <p:spPr bwMode="auto">
            <a:xfrm flipH="1">
              <a:off x="7460106" y="2456342"/>
              <a:ext cx="1013096" cy="299862"/>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Line 54">
              <a:extLst>
                <a:ext uri="{FF2B5EF4-FFF2-40B4-BE49-F238E27FC236}">
                  <a16:creationId xmlns:a16="http://schemas.microsoft.com/office/drawing/2014/main" id="{17D770BF-5CD6-AB4A-A8AA-A478257812BA}"/>
                </a:ext>
              </a:extLst>
            </p:cNvPr>
            <p:cNvSpPr>
              <a:spLocks noChangeShapeType="1"/>
            </p:cNvSpPr>
            <p:nvPr/>
          </p:nvSpPr>
          <p:spPr bwMode="auto">
            <a:xfrm flipH="1" flipV="1">
              <a:off x="5345451" y="3596885"/>
              <a:ext cx="358557" cy="207727"/>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Textfeld 260">
              <a:extLst>
                <a:ext uri="{FF2B5EF4-FFF2-40B4-BE49-F238E27FC236}">
                  <a16:creationId xmlns:a16="http://schemas.microsoft.com/office/drawing/2014/main" id="{5096A64C-64E0-DF47-832D-BED8EE812CD5}"/>
                </a:ext>
              </a:extLst>
            </p:cNvPr>
            <p:cNvSpPr txBox="1"/>
            <p:nvPr/>
          </p:nvSpPr>
          <p:spPr>
            <a:xfrm>
              <a:off x="5039688" y="3461511"/>
              <a:ext cx="238464" cy="32777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1</a:t>
              </a:r>
            </a:p>
          </p:txBody>
        </p:sp>
        <p:sp>
          <p:nvSpPr>
            <p:cNvPr id="42" name="Textfeld 261">
              <a:extLst>
                <a:ext uri="{FF2B5EF4-FFF2-40B4-BE49-F238E27FC236}">
                  <a16:creationId xmlns:a16="http://schemas.microsoft.com/office/drawing/2014/main" id="{5C82079A-22CE-0F43-AC81-E3924B25FEA9}"/>
                </a:ext>
              </a:extLst>
            </p:cNvPr>
            <p:cNvSpPr txBox="1"/>
            <p:nvPr/>
          </p:nvSpPr>
          <p:spPr>
            <a:xfrm>
              <a:off x="6316120" y="3607065"/>
              <a:ext cx="238464" cy="32777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2</a:t>
              </a:r>
            </a:p>
          </p:txBody>
        </p:sp>
        <p:sp>
          <p:nvSpPr>
            <p:cNvPr id="43" name="Textfeld 262">
              <a:extLst>
                <a:ext uri="{FF2B5EF4-FFF2-40B4-BE49-F238E27FC236}">
                  <a16:creationId xmlns:a16="http://schemas.microsoft.com/office/drawing/2014/main" id="{32E3B2FD-30AC-A240-9E9C-49F97015C05B}"/>
                </a:ext>
              </a:extLst>
            </p:cNvPr>
            <p:cNvSpPr txBox="1"/>
            <p:nvPr/>
          </p:nvSpPr>
          <p:spPr>
            <a:xfrm>
              <a:off x="8070877" y="3601770"/>
              <a:ext cx="238464" cy="327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3</a:t>
              </a:r>
            </a:p>
          </p:txBody>
        </p:sp>
        <p:sp>
          <p:nvSpPr>
            <p:cNvPr id="44" name="Line 54">
              <a:extLst>
                <a:ext uri="{FF2B5EF4-FFF2-40B4-BE49-F238E27FC236}">
                  <a16:creationId xmlns:a16="http://schemas.microsoft.com/office/drawing/2014/main" id="{44B62603-3C52-9E4B-838D-435D9AB16486}"/>
                </a:ext>
              </a:extLst>
            </p:cNvPr>
            <p:cNvSpPr>
              <a:spLocks noChangeShapeType="1"/>
            </p:cNvSpPr>
            <p:nvPr/>
          </p:nvSpPr>
          <p:spPr bwMode="auto">
            <a:xfrm flipH="1" flipV="1">
              <a:off x="6996935" y="3697948"/>
              <a:ext cx="1016066" cy="694067"/>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Line 54">
              <a:extLst>
                <a:ext uri="{FF2B5EF4-FFF2-40B4-BE49-F238E27FC236}">
                  <a16:creationId xmlns:a16="http://schemas.microsoft.com/office/drawing/2014/main" id="{A9CE5A89-904B-8B4E-B200-EC76FAC062E2}"/>
                </a:ext>
              </a:extLst>
            </p:cNvPr>
            <p:cNvSpPr>
              <a:spLocks noChangeShapeType="1"/>
            </p:cNvSpPr>
            <p:nvPr/>
          </p:nvSpPr>
          <p:spPr bwMode="auto">
            <a:xfrm flipH="1" flipV="1">
              <a:off x="7453968" y="3271793"/>
              <a:ext cx="535884" cy="412788"/>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Textfeld 265">
              <a:extLst>
                <a:ext uri="{FF2B5EF4-FFF2-40B4-BE49-F238E27FC236}">
                  <a16:creationId xmlns:a16="http://schemas.microsoft.com/office/drawing/2014/main" id="{93A29947-60D5-8147-964C-D140C29E7AB1}"/>
                </a:ext>
              </a:extLst>
            </p:cNvPr>
            <p:cNvSpPr txBox="1"/>
            <p:nvPr/>
          </p:nvSpPr>
          <p:spPr>
            <a:xfrm>
              <a:off x="8072802" y="4298194"/>
              <a:ext cx="238464" cy="327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4</a:t>
              </a:r>
            </a:p>
          </p:txBody>
        </p:sp>
      </p:grpSp>
      <p:sp>
        <p:nvSpPr>
          <p:cNvPr id="5" name="Slide Number Placeholder 4">
            <a:extLst>
              <a:ext uri="{FF2B5EF4-FFF2-40B4-BE49-F238E27FC236}">
                <a16:creationId xmlns:a16="http://schemas.microsoft.com/office/drawing/2014/main" id="{106CC2B9-4CC1-FD44-9806-12A326A4CCCC}"/>
              </a:ext>
            </a:extLst>
          </p:cNvPr>
          <p:cNvSpPr>
            <a:spLocks noGrp="1"/>
          </p:cNvSpPr>
          <p:nvPr>
            <p:ph type="sldNum" sz="quarter" idx="13"/>
          </p:nvPr>
        </p:nvSpPr>
        <p:spPr/>
        <p:txBody>
          <a:bodyPr/>
          <a:lstStyle/>
          <a:p>
            <a:fld id="{5818BEF9-6AEC-154B-B50F-057E6E327BFC}" type="slidenum">
              <a:rPr lang="en-SE" smtClean="0"/>
              <a:t>61</a:t>
            </a:fld>
            <a:endParaRPr lang="en-SE" dirty="0"/>
          </a:p>
        </p:txBody>
      </p:sp>
    </p:spTree>
    <p:extLst>
      <p:ext uri="{BB962C8B-B14F-4D97-AF65-F5344CB8AC3E}">
        <p14:creationId xmlns:p14="http://schemas.microsoft.com/office/powerpoint/2010/main" val="2361674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1622DC-0F74-5748-AD10-A9DB57C94367}"/>
              </a:ext>
            </a:extLst>
          </p:cNvPr>
          <p:cNvSpPr>
            <a:spLocks noGrp="1"/>
          </p:cNvSpPr>
          <p:nvPr>
            <p:ph idx="1"/>
          </p:nvPr>
        </p:nvSpPr>
        <p:spPr>
          <a:xfrm>
            <a:off x="392113" y="1275911"/>
            <a:ext cx="4321531" cy="5070914"/>
          </a:xfrm>
        </p:spPr>
        <p:txBody>
          <a:bodyPr/>
          <a:lstStyle/>
          <a:p>
            <a:r>
              <a:rPr lang="sv-SE" b="1" dirty="0">
                <a:latin typeface="VWAG TheSans" panose="020B0502050302020203" pitchFamily="34" charset="0"/>
              </a:rPr>
              <a:t>AC och DC </a:t>
            </a:r>
            <a:r>
              <a:rPr lang="sv-SE" b="1" dirty="0" err="1">
                <a:latin typeface="VWAG TheSans" panose="020B0502050302020203" pitchFamily="34" charset="0"/>
              </a:rPr>
              <a:t>laddkontakter</a:t>
            </a:r>
            <a:endParaRPr lang="sv-SE" b="1" dirty="0">
              <a:latin typeface="VWAG TheSans" panose="020B0502050302020203" pitchFamily="34" charset="0"/>
            </a:endParaRPr>
          </a:p>
          <a:p>
            <a:endParaRPr lang="sv-SE" dirty="0">
              <a:latin typeface="VWAG TheSans" panose="020B0502050302020203" pitchFamily="34" charset="0"/>
            </a:endParaRPr>
          </a:p>
          <a:p>
            <a:r>
              <a:rPr lang="sv-SE" b="1" dirty="0">
                <a:latin typeface="VWAG TheSans" panose="020B0502050302020203" pitchFamily="34" charset="0"/>
              </a:rPr>
              <a:t>PP</a:t>
            </a:r>
            <a:r>
              <a:rPr lang="sv-SE" dirty="0">
                <a:latin typeface="VWAG TheSans" panose="020B0502050302020203" pitchFamily="34" charset="0"/>
              </a:rPr>
              <a:t> = strömkodning (</a:t>
            </a:r>
            <a:r>
              <a:rPr lang="sv-SE" b="1" dirty="0" err="1">
                <a:latin typeface="VWAG TheSans" panose="020B0502050302020203" pitchFamily="34" charset="0"/>
              </a:rPr>
              <a:t>P</a:t>
            </a:r>
            <a:r>
              <a:rPr lang="sv-SE" dirty="0" err="1">
                <a:latin typeface="VWAG TheSans" panose="020B0502050302020203" pitchFamily="34" charset="0"/>
              </a:rPr>
              <a:t>roximity</a:t>
            </a:r>
            <a:r>
              <a:rPr lang="sv-SE" dirty="0">
                <a:latin typeface="VWAG TheSans" panose="020B0502050302020203" pitchFamily="34" charset="0"/>
              </a:rPr>
              <a:t>-</a:t>
            </a:r>
            <a:r>
              <a:rPr lang="sv-SE" b="1" dirty="0">
                <a:latin typeface="VWAG TheSans" panose="020B0502050302020203" pitchFamily="34" charset="0"/>
              </a:rPr>
              <a:t>P</a:t>
            </a:r>
            <a:r>
              <a:rPr lang="sv-SE" dirty="0">
                <a:latin typeface="VWAG TheSans" panose="020B0502050302020203" pitchFamily="34" charset="0"/>
              </a:rPr>
              <a:t>ilot)</a:t>
            </a:r>
          </a:p>
          <a:p>
            <a:r>
              <a:rPr lang="sv-SE" b="1" dirty="0">
                <a:latin typeface="VWAG TheSans" panose="020B0502050302020203" pitchFamily="34" charset="0"/>
              </a:rPr>
              <a:t>CP</a:t>
            </a:r>
            <a:r>
              <a:rPr lang="sv-SE" dirty="0">
                <a:latin typeface="VWAG TheSans" panose="020B0502050302020203" pitchFamily="34" charset="0"/>
              </a:rPr>
              <a:t> = pilotledare (</a:t>
            </a:r>
            <a:r>
              <a:rPr lang="sv-SE" b="1" dirty="0">
                <a:latin typeface="VWAG TheSans" panose="020B0502050302020203" pitchFamily="34" charset="0"/>
              </a:rPr>
              <a:t>C</a:t>
            </a:r>
            <a:r>
              <a:rPr lang="sv-SE" dirty="0">
                <a:latin typeface="VWAG TheSans" panose="020B0502050302020203" pitchFamily="34" charset="0"/>
              </a:rPr>
              <a:t>ontrol </a:t>
            </a:r>
            <a:r>
              <a:rPr lang="sv-SE" b="1" dirty="0">
                <a:latin typeface="VWAG TheSans" panose="020B0502050302020203" pitchFamily="34" charset="0"/>
              </a:rPr>
              <a:t>P</a:t>
            </a:r>
            <a:r>
              <a:rPr lang="sv-SE" dirty="0">
                <a:latin typeface="VWAG TheSans" panose="020B0502050302020203" pitchFamily="34" charset="0"/>
              </a:rPr>
              <a:t>ilot)</a:t>
            </a:r>
          </a:p>
          <a:p>
            <a:r>
              <a:rPr lang="sv-SE" b="1" dirty="0">
                <a:latin typeface="VWAG TheSans" panose="020B0502050302020203" pitchFamily="34" charset="0"/>
              </a:rPr>
              <a:t>PE</a:t>
            </a:r>
            <a:r>
              <a:rPr lang="sv-SE" dirty="0">
                <a:latin typeface="VWAG TheSans" panose="020B0502050302020203" pitchFamily="34" charset="0"/>
              </a:rPr>
              <a:t> = skyddsledare (</a:t>
            </a:r>
            <a:r>
              <a:rPr lang="sv-SE" b="1" dirty="0" err="1">
                <a:latin typeface="VWAG TheSans" panose="020B0502050302020203" pitchFamily="34" charset="0"/>
              </a:rPr>
              <a:t>P</a:t>
            </a:r>
            <a:r>
              <a:rPr lang="sv-SE" dirty="0" err="1">
                <a:latin typeface="VWAG TheSans" panose="020B0502050302020203" pitchFamily="34" charset="0"/>
              </a:rPr>
              <a:t>rotective</a:t>
            </a:r>
            <a:r>
              <a:rPr lang="sv-SE" dirty="0">
                <a:latin typeface="VWAG TheSans" panose="020B0502050302020203" pitchFamily="34" charset="0"/>
              </a:rPr>
              <a:t> </a:t>
            </a:r>
            <a:r>
              <a:rPr lang="sv-SE" b="1" dirty="0">
                <a:latin typeface="VWAG TheSans" panose="020B0502050302020203" pitchFamily="34" charset="0"/>
              </a:rPr>
              <a:t>E</a:t>
            </a:r>
            <a:r>
              <a:rPr lang="sv-SE" dirty="0">
                <a:latin typeface="VWAG TheSans" panose="020B0502050302020203" pitchFamily="34" charset="0"/>
              </a:rPr>
              <a:t>arth)</a:t>
            </a:r>
          </a:p>
          <a:p>
            <a:r>
              <a:rPr lang="sv-SE" b="1" dirty="0">
                <a:latin typeface="VWAG TheSans" panose="020B0502050302020203" pitchFamily="34" charset="0"/>
              </a:rPr>
              <a:t>PLC</a:t>
            </a:r>
            <a:r>
              <a:rPr lang="sv-SE" dirty="0">
                <a:latin typeface="VWAG TheSans" panose="020B0502050302020203" pitchFamily="34" charset="0"/>
              </a:rPr>
              <a:t> = </a:t>
            </a:r>
            <a:r>
              <a:rPr lang="sv-SE" b="1" dirty="0">
                <a:latin typeface="VWAG TheSans" panose="020B0502050302020203" pitchFamily="34" charset="0"/>
              </a:rPr>
              <a:t>P</a:t>
            </a:r>
            <a:r>
              <a:rPr lang="sv-SE" dirty="0">
                <a:latin typeface="VWAG TheSans" panose="020B0502050302020203" pitchFamily="34" charset="0"/>
              </a:rPr>
              <a:t>ower </a:t>
            </a:r>
            <a:r>
              <a:rPr lang="sv-SE" b="1" dirty="0">
                <a:latin typeface="VWAG TheSans" panose="020B0502050302020203" pitchFamily="34" charset="0"/>
              </a:rPr>
              <a:t>L</a:t>
            </a:r>
            <a:r>
              <a:rPr lang="sv-SE" dirty="0">
                <a:latin typeface="VWAG TheSans" panose="020B0502050302020203" pitchFamily="34" charset="0"/>
              </a:rPr>
              <a:t>ine </a:t>
            </a:r>
            <a:r>
              <a:rPr lang="sv-SE" b="1" dirty="0">
                <a:latin typeface="VWAG TheSans" panose="020B0502050302020203" pitchFamily="34" charset="0"/>
              </a:rPr>
              <a:t>C</a:t>
            </a:r>
            <a:r>
              <a:rPr lang="sv-SE" dirty="0">
                <a:latin typeface="VWAG TheSans" panose="020B0502050302020203" pitchFamily="34" charset="0"/>
              </a:rPr>
              <a:t>ommunication (kommunikation med </a:t>
            </a:r>
            <a:r>
              <a:rPr lang="sv-SE" dirty="0" err="1">
                <a:latin typeface="VWAG TheSans" panose="020B0502050302020203" pitchFamily="34" charset="0"/>
              </a:rPr>
              <a:t>laddstationen</a:t>
            </a:r>
            <a:r>
              <a:rPr lang="sv-SE" dirty="0">
                <a:latin typeface="VWAG TheSans" panose="020B0502050302020203" pitchFamily="34" charset="0"/>
              </a:rPr>
              <a:t>)</a:t>
            </a:r>
          </a:p>
          <a:p>
            <a:r>
              <a:rPr lang="sv-SE" dirty="0">
                <a:latin typeface="VWAG TheSans" panose="020B0502050302020203" pitchFamily="34" charset="0"/>
              </a:rPr>
              <a:t>På offentliga </a:t>
            </a:r>
            <a:r>
              <a:rPr lang="sv-SE" dirty="0" err="1">
                <a:latin typeface="VWAG TheSans" panose="020B0502050302020203" pitchFamily="34" charset="0"/>
              </a:rPr>
              <a:t>laddstationer</a:t>
            </a:r>
            <a:r>
              <a:rPr lang="sv-SE" dirty="0">
                <a:latin typeface="VWAG TheSans" panose="020B0502050302020203" pitchFamily="34" charset="0"/>
              </a:rPr>
              <a:t> finns kontakterna L1 till L3 på en AC-</a:t>
            </a:r>
            <a:r>
              <a:rPr lang="sv-SE" dirty="0" err="1">
                <a:latin typeface="VWAG TheSans" panose="020B0502050302020203" pitchFamily="34" charset="0"/>
              </a:rPr>
              <a:t>laddkontakt</a:t>
            </a:r>
            <a:r>
              <a:rPr lang="sv-SE" dirty="0">
                <a:latin typeface="VWAG TheSans" panose="020B0502050302020203" pitchFamily="34" charset="0"/>
              </a:rPr>
              <a:t>. En laddning med 1 till 3 faser är därmed möjlig beroende på högvoltssystem. </a:t>
            </a:r>
          </a:p>
          <a:p>
            <a:r>
              <a:rPr lang="sv-SE" dirty="0">
                <a:latin typeface="VWAG TheSans" panose="020B0502050302020203" pitchFamily="34" charset="0"/>
              </a:rPr>
              <a:t>Maximal effekt: 3,6 kW vid enfasladdning, 11 kW vid trefasladdning.</a:t>
            </a:r>
          </a:p>
          <a:p>
            <a:endParaRPr lang="sv-SE" dirty="0"/>
          </a:p>
          <a:p>
            <a:endParaRPr lang="en-SE" dirty="0"/>
          </a:p>
        </p:txBody>
      </p:sp>
      <p:sp>
        <p:nvSpPr>
          <p:cNvPr id="3" name="Title 2">
            <a:extLst>
              <a:ext uri="{FF2B5EF4-FFF2-40B4-BE49-F238E27FC236}">
                <a16:creationId xmlns:a16="http://schemas.microsoft.com/office/drawing/2014/main" id="{98AF52D3-F80B-6546-AC6D-0E50D1441F8D}"/>
              </a:ext>
            </a:extLst>
          </p:cNvPr>
          <p:cNvSpPr>
            <a:spLocks noGrp="1"/>
          </p:cNvSpPr>
          <p:nvPr>
            <p:ph type="title"/>
          </p:nvPr>
        </p:nvSpPr>
        <p:spPr/>
        <p:txBody>
          <a:bodyPr/>
          <a:lstStyle/>
          <a:p>
            <a:r>
              <a:rPr lang="en-SE" dirty="0"/>
              <a:t>Laddare och ladduttag</a:t>
            </a:r>
          </a:p>
        </p:txBody>
      </p:sp>
      <p:sp>
        <p:nvSpPr>
          <p:cNvPr id="4" name="Text Placeholder 3">
            <a:extLst>
              <a:ext uri="{FF2B5EF4-FFF2-40B4-BE49-F238E27FC236}">
                <a16:creationId xmlns:a16="http://schemas.microsoft.com/office/drawing/2014/main" id="{3F4B9038-7592-5042-A960-662214DD95CE}"/>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grpSp>
        <p:nvGrpSpPr>
          <p:cNvPr id="50" name="Group 49">
            <a:extLst>
              <a:ext uri="{FF2B5EF4-FFF2-40B4-BE49-F238E27FC236}">
                <a16:creationId xmlns:a16="http://schemas.microsoft.com/office/drawing/2014/main" id="{0A97CA71-1276-5542-9EDB-2F46F2B5628E}"/>
              </a:ext>
            </a:extLst>
          </p:cNvPr>
          <p:cNvGrpSpPr/>
          <p:nvPr/>
        </p:nvGrpSpPr>
        <p:grpSpPr>
          <a:xfrm>
            <a:off x="5014903" y="1150367"/>
            <a:ext cx="4273396" cy="2346837"/>
            <a:chOff x="-1924944" y="2647858"/>
            <a:chExt cx="6701434" cy="3680251"/>
          </a:xfrm>
        </p:grpSpPr>
        <p:pic>
          <p:nvPicPr>
            <p:cNvPr id="6" name="Inhaltsplatzhalter 9">
              <a:extLst>
                <a:ext uri="{FF2B5EF4-FFF2-40B4-BE49-F238E27FC236}">
                  <a16:creationId xmlns:a16="http://schemas.microsoft.com/office/drawing/2014/main" id="{677BDAF7-2342-E34B-8E41-5AE5D8B2DD80}"/>
                </a:ext>
              </a:extLst>
            </p:cNvPr>
            <p:cNvPicPr>
              <a:picLocks noChangeAspect="1"/>
            </p:cNvPicPr>
            <p:nvPr/>
          </p:nvPicPr>
          <p:blipFill rotWithShape="1">
            <a:blip r:embed="rId2" cstate="screen">
              <a:extLst>
                <a:ext uri="{28A0092B-C50C-407E-A947-70E740481C1C}">
                  <a14:useLocalDpi xmlns:a14="http://schemas.microsoft.com/office/drawing/2010/main"/>
                </a:ext>
              </a:extLst>
            </a:blip>
            <a:stretch/>
          </p:blipFill>
          <p:spPr bwMode="auto">
            <a:xfrm>
              <a:off x="745914" y="2745532"/>
              <a:ext cx="4030576" cy="28912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4">
              <a:extLst>
                <a:ext uri="{FF2B5EF4-FFF2-40B4-BE49-F238E27FC236}">
                  <a16:creationId xmlns:a16="http://schemas.microsoft.com/office/drawing/2014/main" id="{14BD42D3-ED40-A44B-82C9-01FB5C7CBAA3}"/>
                </a:ext>
              </a:extLst>
            </p:cNvPr>
            <p:cNvSpPr txBox="1">
              <a:spLocks noChangeArrowheads="1"/>
            </p:cNvSpPr>
            <p:nvPr/>
          </p:nvSpPr>
          <p:spPr bwMode="auto">
            <a:xfrm>
              <a:off x="1337529" y="3109253"/>
              <a:ext cx="547687"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PE </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8" name="Line 16">
              <a:extLst>
                <a:ext uri="{FF2B5EF4-FFF2-40B4-BE49-F238E27FC236}">
                  <a16:creationId xmlns:a16="http://schemas.microsoft.com/office/drawing/2014/main" id="{7A789662-814E-124B-8EA1-22D44946FFB6}"/>
                </a:ext>
              </a:extLst>
            </p:cNvPr>
            <p:cNvSpPr>
              <a:spLocks noChangeShapeType="1"/>
            </p:cNvSpPr>
            <p:nvPr/>
          </p:nvSpPr>
          <p:spPr bwMode="auto">
            <a:xfrm flipH="1">
              <a:off x="1457037" y="5089817"/>
              <a:ext cx="29786" cy="826770"/>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9" name="Text Box 17">
              <a:extLst>
                <a:ext uri="{FF2B5EF4-FFF2-40B4-BE49-F238E27FC236}">
                  <a16:creationId xmlns:a16="http://schemas.microsoft.com/office/drawing/2014/main" id="{BBF723EC-2D97-0E4D-BE99-C975CDF2916D}"/>
                </a:ext>
              </a:extLst>
            </p:cNvPr>
            <p:cNvSpPr txBox="1">
              <a:spLocks noChangeArrowheads="1"/>
            </p:cNvSpPr>
            <p:nvPr/>
          </p:nvSpPr>
          <p:spPr bwMode="auto">
            <a:xfrm>
              <a:off x="1715455" y="5608930"/>
              <a:ext cx="663575"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VWAG TheSans" panose="020B0502050302020203" pitchFamily="34" charset="0"/>
                </a:rPr>
                <a:t>L2 </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10" name="Line 18">
              <a:extLst>
                <a:ext uri="{FF2B5EF4-FFF2-40B4-BE49-F238E27FC236}">
                  <a16:creationId xmlns:a16="http://schemas.microsoft.com/office/drawing/2014/main" id="{9702296A-6B4B-AB47-9654-84FD53D7D68F}"/>
                </a:ext>
              </a:extLst>
            </p:cNvPr>
            <p:cNvSpPr>
              <a:spLocks noChangeShapeType="1"/>
            </p:cNvSpPr>
            <p:nvPr/>
          </p:nvSpPr>
          <p:spPr bwMode="auto">
            <a:xfrm>
              <a:off x="1682067" y="5040493"/>
              <a:ext cx="298949" cy="598917"/>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11" name="Text Box 19">
              <a:extLst>
                <a:ext uri="{FF2B5EF4-FFF2-40B4-BE49-F238E27FC236}">
                  <a16:creationId xmlns:a16="http://schemas.microsoft.com/office/drawing/2014/main" id="{AD684812-1085-0A4A-BA4B-807E9001D6B3}"/>
                </a:ext>
              </a:extLst>
            </p:cNvPr>
            <p:cNvSpPr txBox="1">
              <a:spLocks noChangeArrowheads="1"/>
            </p:cNvSpPr>
            <p:nvPr/>
          </p:nvSpPr>
          <p:spPr bwMode="auto">
            <a:xfrm>
              <a:off x="1165921" y="5893726"/>
              <a:ext cx="663575"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VWAG TheSans" panose="020B0502050302020203" pitchFamily="34" charset="0"/>
                </a:rPr>
                <a:t>L3 </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12" name="Line 20">
              <a:extLst>
                <a:ext uri="{FF2B5EF4-FFF2-40B4-BE49-F238E27FC236}">
                  <a16:creationId xmlns:a16="http://schemas.microsoft.com/office/drawing/2014/main" id="{F4460E22-56E3-7E40-BF9C-8DE3ABF56A60}"/>
                </a:ext>
              </a:extLst>
            </p:cNvPr>
            <p:cNvSpPr>
              <a:spLocks noChangeShapeType="1"/>
            </p:cNvSpPr>
            <p:nvPr/>
          </p:nvSpPr>
          <p:spPr bwMode="auto">
            <a:xfrm flipH="1">
              <a:off x="924144" y="4906937"/>
              <a:ext cx="398246" cy="727626"/>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13" name="Text Box 21">
              <a:extLst>
                <a:ext uri="{FF2B5EF4-FFF2-40B4-BE49-F238E27FC236}">
                  <a16:creationId xmlns:a16="http://schemas.microsoft.com/office/drawing/2014/main" id="{D65444BA-BE0C-B946-BC66-2FD66B2FF1D6}"/>
                </a:ext>
              </a:extLst>
            </p:cNvPr>
            <p:cNvSpPr txBox="1">
              <a:spLocks noChangeArrowheads="1"/>
            </p:cNvSpPr>
            <p:nvPr/>
          </p:nvSpPr>
          <p:spPr bwMode="auto">
            <a:xfrm>
              <a:off x="632520" y="5613288"/>
              <a:ext cx="663575"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N </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14" name="Line 22">
              <a:extLst>
                <a:ext uri="{FF2B5EF4-FFF2-40B4-BE49-F238E27FC236}">
                  <a16:creationId xmlns:a16="http://schemas.microsoft.com/office/drawing/2014/main" id="{B740D544-7C99-BE44-902D-0FC0EEF17315}"/>
                </a:ext>
              </a:extLst>
            </p:cNvPr>
            <p:cNvSpPr>
              <a:spLocks noChangeShapeType="1"/>
            </p:cNvSpPr>
            <p:nvPr/>
          </p:nvSpPr>
          <p:spPr bwMode="auto">
            <a:xfrm flipH="1" flipV="1">
              <a:off x="1758544" y="4834386"/>
              <a:ext cx="740818" cy="1059340"/>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15" name="Line 23">
              <a:extLst>
                <a:ext uri="{FF2B5EF4-FFF2-40B4-BE49-F238E27FC236}">
                  <a16:creationId xmlns:a16="http://schemas.microsoft.com/office/drawing/2014/main" id="{DA81804F-6FC1-7D4A-8354-1DDF0DD88655}"/>
                </a:ext>
              </a:extLst>
            </p:cNvPr>
            <p:cNvSpPr>
              <a:spLocks noChangeShapeType="1"/>
            </p:cNvSpPr>
            <p:nvPr/>
          </p:nvSpPr>
          <p:spPr bwMode="auto">
            <a:xfrm flipH="1" flipV="1">
              <a:off x="1032888" y="3794417"/>
              <a:ext cx="424150" cy="886062"/>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16" name="Line 24">
              <a:extLst>
                <a:ext uri="{FF2B5EF4-FFF2-40B4-BE49-F238E27FC236}">
                  <a16:creationId xmlns:a16="http://schemas.microsoft.com/office/drawing/2014/main" id="{E20F0D1C-C775-9D4C-A72A-2DD245E86768}"/>
                </a:ext>
              </a:extLst>
            </p:cNvPr>
            <p:cNvSpPr>
              <a:spLocks noChangeShapeType="1"/>
            </p:cNvSpPr>
            <p:nvPr/>
          </p:nvSpPr>
          <p:spPr bwMode="auto">
            <a:xfrm flipV="1">
              <a:off x="1617298" y="3821126"/>
              <a:ext cx="389174" cy="832643"/>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grpSp>
          <p:nvGrpSpPr>
            <p:cNvPr id="17" name="Group 25">
              <a:extLst>
                <a:ext uri="{FF2B5EF4-FFF2-40B4-BE49-F238E27FC236}">
                  <a16:creationId xmlns:a16="http://schemas.microsoft.com/office/drawing/2014/main" id="{1D5B7609-7C70-D741-8A5D-53EC742886C9}"/>
                </a:ext>
              </a:extLst>
            </p:cNvPr>
            <p:cNvGrpSpPr>
              <a:grpSpLocks/>
            </p:cNvGrpSpPr>
            <p:nvPr/>
          </p:nvGrpSpPr>
          <p:grpSpPr bwMode="auto">
            <a:xfrm>
              <a:off x="1292444" y="2672690"/>
              <a:ext cx="468312" cy="468313"/>
              <a:chOff x="3651" y="1324"/>
              <a:chExt cx="295" cy="295"/>
            </a:xfrm>
          </p:grpSpPr>
          <p:sp>
            <p:nvSpPr>
              <p:cNvPr id="18" name="Line 26">
                <a:extLst>
                  <a:ext uri="{FF2B5EF4-FFF2-40B4-BE49-F238E27FC236}">
                    <a16:creationId xmlns:a16="http://schemas.microsoft.com/office/drawing/2014/main" id="{9704AA9E-03A3-D742-9845-7F05E7193714}"/>
                  </a:ext>
                </a:extLst>
              </p:cNvPr>
              <p:cNvSpPr>
                <a:spLocks noChangeShapeType="1"/>
              </p:cNvSpPr>
              <p:nvPr/>
            </p:nvSpPr>
            <p:spPr bwMode="auto">
              <a:xfrm rot="5400000">
                <a:off x="3741" y="1430"/>
                <a:ext cx="11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Line 27">
                <a:extLst>
                  <a:ext uri="{FF2B5EF4-FFF2-40B4-BE49-F238E27FC236}">
                    <a16:creationId xmlns:a16="http://schemas.microsoft.com/office/drawing/2014/main" id="{9A84B259-DE07-A241-AE54-3C849A60EACB}"/>
                  </a:ext>
                </a:extLst>
              </p:cNvPr>
              <p:cNvSpPr>
                <a:spLocks noChangeShapeType="1"/>
              </p:cNvSpPr>
              <p:nvPr/>
            </p:nvSpPr>
            <p:spPr bwMode="auto">
              <a:xfrm rot="-5400000">
                <a:off x="3799" y="1402"/>
                <a:ext cx="0" cy="15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Line 28">
                <a:extLst>
                  <a:ext uri="{FF2B5EF4-FFF2-40B4-BE49-F238E27FC236}">
                    <a16:creationId xmlns:a16="http://schemas.microsoft.com/office/drawing/2014/main" id="{08D2A3B5-9DD3-C24F-8FB2-C8FEFD239C47}"/>
                  </a:ext>
                </a:extLst>
              </p:cNvPr>
              <p:cNvSpPr>
                <a:spLocks noChangeShapeType="1"/>
              </p:cNvSpPr>
              <p:nvPr/>
            </p:nvSpPr>
            <p:spPr bwMode="auto">
              <a:xfrm rot="-5400000">
                <a:off x="3800" y="1463"/>
                <a:ext cx="0" cy="9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Line 29">
                <a:extLst>
                  <a:ext uri="{FF2B5EF4-FFF2-40B4-BE49-F238E27FC236}">
                    <a16:creationId xmlns:a16="http://schemas.microsoft.com/office/drawing/2014/main" id="{1092813A-C999-AB48-B2BD-71DC3EE180F6}"/>
                  </a:ext>
                </a:extLst>
              </p:cNvPr>
              <p:cNvSpPr>
                <a:spLocks noChangeShapeType="1"/>
              </p:cNvSpPr>
              <p:nvPr/>
            </p:nvSpPr>
            <p:spPr bwMode="auto">
              <a:xfrm rot="-5400000">
                <a:off x="3800" y="1515"/>
                <a:ext cx="0" cy="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Oval 30">
                <a:extLst>
                  <a:ext uri="{FF2B5EF4-FFF2-40B4-BE49-F238E27FC236}">
                    <a16:creationId xmlns:a16="http://schemas.microsoft.com/office/drawing/2014/main" id="{261BEDBA-4707-4A4A-B61D-A9819A3B620A}"/>
                  </a:ext>
                </a:extLst>
              </p:cNvPr>
              <p:cNvSpPr>
                <a:spLocks noChangeArrowheads="1"/>
              </p:cNvSpPr>
              <p:nvPr/>
            </p:nvSpPr>
            <p:spPr bwMode="auto">
              <a:xfrm>
                <a:off x="3651" y="1324"/>
                <a:ext cx="295" cy="295"/>
              </a:xfrm>
              <a:prstGeom prst="ellipse">
                <a:avLst/>
              </a:prstGeom>
              <a:noFill/>
              <a:ln w="19050">
                <a:solidFill>
                  <a:schemeClr val="tx1"/>
                </a:solidFill>
                <a:round/>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3" name="Line 31">
              <a:extLst>
                <a:ext uri="{FF2B5EF4-FFF2-40B4-BE49-F238E27FC236}">
                  <a16:creationId xmlns:a16="http://schemas.microsoft.com/office/drawing/2014/main" id="{7A025388-25FA-2A45-AF2D-B95646056673}"/>
                </a:ext>
              </a:extLst>
            </p:cNvPr>
            <p:cNvSpPr>
              <a:spLocks noChangeShapeType="1"/>
            </p:cNvSpPr>
            <p:nvPr/>
          </p:nvSpPr>
          <p:spPr bwMode="auto">
            <a:xfrm flipH="1">
              <a:off x="1529498" y="3455009"/>
              <a:ext cx="11390" cy="1320457"/>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24" name="Text Box 32">
              <a:extLst>
                <a:ext uri="{FF2B5EF4-FFF2-40B4-BE49-F238E27FC236}">
                  <a16:creationId xmlns:a16="http://schemas.microsoft.com/office/drawing/2014/main" id="{2504E11C-AF05-AF41-B015-059618E0D275}"/>
                </a:ext>
              </a:extLst>
            </p:cNvPr>
            <p:cNvSpPr txBox="1">
              <a:spLocks noChangeArrowheads="1"/>
            </p:cNvSpPr>
            <p:nvPr/>
          </p:nvSpPr>
          <p:spPr bwMode="auto">
            <a:xfrm>
              <a:off x="2335273" y="5893726"/>
              <a:ext cx="433389"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VWAG TheSans" panose="020B0502050302020203" pitchFamily="34" charset="0"/>
                </a:rPr>
                <a:t>L1 </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25" name="Text Box 32">
              <a:extLst>
                <a:ext uri="{FF2B5EF4-FFF2-40B4-BE49-F238E27FC236}">
                  <a16:creationId xmlns:a16="http://schemas.microsoft.com/office/drawing/2014/main" id="{3F140FEF-B098-F64B-9E37-AC5034766B12}"/>
                </a:ext>
              </a:extLst>
            </p:cNvPr>
            <p:cNvSpPr txBox="1">
              <a:spLocks noChangeArrowheads="1"/>
            </p:cNvSpPr>
            <p:nvPr/>
          </p:nvSpPr>
          <p:spPr bwMode="auto">
            <a:xfrm>
              <a:off x="855260" y="3434677"/>
              <a:ext cx="433389"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CP</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26" name="Text Box 32">
              <a:extLst>
                <a:ext uri="{FF2B5EF4-FFF2-40B4-BE49-F238E27FC236}">
                  <a16:creationId xmlns:a16="http://schemas.microsoft.com/office/drawing/2014/main" id="{77096D89-5324-394F-BD47-609C24D47B66}"/>
                </a:ext>
              </a:extLst>
            </p:cNvPr>
            <p:cNvSpPr txBox="1">
              <a:spLocks noChangeArrowheads="1"/>
            </p:cNvSpPr>
            <p:nvPr/>
          </p:nvSpPr>
          <p:spPr bwMode="auto">
            <a:xfrm>
              <a:off x="1885749" y="3463931"/>
              <a:ext cx="433389"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PP</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27" name="Text Box 17">
              <a:extLst>
                <a:ext uri="{FF2B5EF4-FFF2-40B4-BE49-F238E27FC236}">
                  <a16:creationId xmlns:a16="http://schemas.microsoft.com/office/drawing/2014/main" id="{A7B92C57-438D-4845-8847-FDC89638FF92}"/>
                </a:ext>
              </a:extLst>
            </p:cNvPr>
            <p:cNvSpPr txBox="1">
              <a:spLocks noChangeArrowheads="1"/>
            </p:cNvSpPr>
            <p:nvPr/>
          </p:nvSpPr>
          <p:spPr bwMode="auto">
            <a:xfrm>
              <a:off x="-1924944" y="2647858"/>
              <a:ext cx="3123335" cy="579177"/>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AC-laddkontakt</a:t>
              </a:r>
              <a:r>
                <a:rPr kumimoji="0" lang="de-DE" sz="1600" b="1" i="0" u="none" strike="noStrike" kern="1200" cap="none" spc="0" normalizeH="0" baseline="0" noProof="0" dirty="0">
                  <a:ln>
                    <a:noFill/>
                  </a:ln>
                  <a:solidFill>
                    <a:srgbClr val="000000"/>
                  </a:solidFill>
                  <a:effectLst/>
                  <a:uLnTx/>
                  <a:uFillTx/>
                  <a:latin typeface="Arial"/>
                  <a:ea typeface="+mn-ea"/>
                  <a:cs typeface="+mn-cs"/>
                </a:rPr>
                <a:t> </a:t>
              </a:r>
              <a:r>
                <a:rPr kumimoji="0" sz="1800" b="0" i="0" u="none" strike="noStrike" kern="1200" cap="none" spc="0" normalizeH="0" baseline="0" noProof="0" dirty="0">
                  <a:ln>
                    <a:noFill/>
                  </a:ln>
                  <a:solidFill>
                    <a:srgbClr val="000000"/>
                  </a:solidFill>
                  <a:effectLst/>
                  <a:uLnTx/>
                  <a:uFillTx/>
                  <a:latin typeface="Arial"/>
                  <a:ea typeface="+mn-ea"/>
                  <a:cs typeface="+mn-cs"/>
                </a:rPr>
                <a:t> </a:t>
              </a:r>
              <a:endParaRPr kumimoji="0" lang="sv-S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49" name="Group 48">
            <a:extLst>
              <a:ext uri="{FF2B5EF4-FFF2-40B4-BE49-F238E27FC236}">
                <a16:creationId xmlns:a16="http://schemas.microsoft.com/office/drawing/2014/main" id="{3F1BF8F8-AAE5-564A-8CEC-FE9EAEA547AA}"/>
              </a:ext>
            </a:extLst>
          </p:cNvPr>
          <p:cNvGrpSpPr/>
          <p:nvPr/>
        </p:nvGrpSpPr>
        <p:grpSpPr>
          <a:xfrm>
            <a:off x="5029346" y="3882042"/>
            <a:ext cx="4258953" cy="2339896"/>
            <a:chOff x="2549867" y="2663775"/>
            <a:chExt cx="6678785" cy="3669367"/>
          </a:xfrm>
        </p:grpSpPr>
        <p:pic>
          <p:nvPicPr>
            <p:cNvPr id="5" name="Inhaltsplatzhalter 10">
              <a:extLst>
                <a:ext uri="{FF2B5EF4-FFF2-40B4-BE49-F238E27FC236}">
                  <a16:creationId xmlns:a16="http://schemas.microsoft.com/office/drawing/2014/main" id="{F02D83F9-C3EC-1745-A07A-19CC48C23C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233690" y="2745532"/>
              <a:ext cx="3994962" cy="2889031"/>
            </a:xfrm>
            <a:prstGeom prst="rect">
              <a:avLst/>
            </a:prstGeom>
            <a:ln>
              <a:noFill/>
            </a:ln>
            <a:effectLst>
              <a:softEdge rad="112500"/>
            </a:effectLst>
          </p:spPr>
        </p:pic>
        <p:sp>
          <p:nvSpPr>
            <p:cNvPr id="28" name="Line 16">
              <a:extLst>
                <a:ext uri="{FF2B5EF4-FFF2-40B4-BE49-F238E27FC236}">
                  <a16:creationId xmlns:a16="http://schemas.microsoft.com/office/drawing/2014/main" id="{1677D2BD-D718-A148-B51F-DE3A70777E08}"/>
                </a:ext>
              </a:extLst>
            </p:cNvPr>
            <p:cNvSpPr>
              <a:spLocks noChangeShapeType="1"/>
            </p:cNvSpPr>
            <p:nvPr/>
          </p:nvSpPr>
          <p:spPr bwMode="auto">
            <a:xfrm flipH="1">
              <a:off x="5922330" y="5093849"/>
              <a:ext cx="132638" cy="515081"/>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29" name="Text Box 17">
              <a:extLst>
                <a:ext uri="{FF2B5EF4-FFF2-40B4-BE49-F238E27FC236}">
                  <a16:creationId xmlns:a16="http://schemas.microsoft.com/office/drawing/2014/main" id="{4AB9EBCB-E3C0-1F44-A669-5172E5AB2308}"/>
                </a:ext>
              </a:extLst>
            </p:cNvPr>
            <p:cNvSpPr txBox="1">
              <a:spLocks noChangeArrowheads="1"/>
            </p:cNvSpPr>
            <p:nvPr/>
          </p:nvSpPr>
          <p:spPr bwMode="auto">
            <a:xfrm>
              <a:off x="5753049" y="5583210"/>
              <a:ext cx="542545"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DC+</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30" name="Line 22">
              <a:extLst>
                <a:ext uri="{FF2B5EF4-FFF2-40B4-BE49-F238E27FC236}">
                  <a16:creationId xmlns:a16="http://schemas.microsoft.com/office/drawing/2014/main" id="{612DBC6E-EA79-B24D-9AA0-3B8EB7F282DD}"/>
                </a:ext>
              </a:extLst>
            </p:cNvPr>
            <p:cNvSpPr>
              <a:spLocks noChangeShapeType="1"/>
            </p:cNvSpPr>
            <p:nvPr/>
          </p:nvSpPr>
          <p:spPr bwMode="auto">
            <a:xfrm>
              <a:off x="6043791" y="3455009"/>
              <a:ext cx="0" cy="999117"/>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31" name="Text Box 14">
              <a:extLst>
                <a:ext uri="{FF2B5EF4-FFF2-40B4-BE49-F238E27FC236}">
                  <a16:creationId xmlns:a16="http://schemas.microsoft.com/office/drawing/2014/main" id="{B84DC997-B684-7B4D-9A7A-4A3CD960B0C8}"/>
                </a:ext>
              </a:extLst>
            </p:cNvPr>
            <p:cNvSpPr txBox="1">
              <a:spLocks noChangeArrowheads="1"/>
            </p:cNvSpPr>
            <p:nvPr/>
          </p:nvSpPr>
          <p:spPr bwMode="auto">
            <a:xfrm>
              <a:off x="5856189" y="3113038"/>
              <a:ext cx="547687"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PE </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grpSp>
          <p:nvGrpSpPr>
            <p:cNvPr id="32" name="Group 25">
              <a:extLst>
                <a:ext uri="{FF2B5EF4-FFF2-40B4-BE49-F238E27FC236}">
                  <a16:creationId xmlns:a16="http://schemas.microsoft.com/office/drawing/2014/main" id="{E800E087-5497-7D4F-942D-06D1CCC4A566}"/>
                </a:ext>
              </a:extLst>
            </p:cNvPr>
            <p:cNvGrpSpPr>
              <a:grpSpLocks/>
            </p:cNvGrpSpPr>
            <p:nvPr/>
          </p:nvGrpSpPr>
          <p:grpSpPr bwMode="auto">
            <a:xfrm>
              <a:off x="5861904" y="2663775"/>
              <a:ext cx="468312" cy="468313"/>
              <a:chOff x="3651" y="1324"/>
              <a:chExt cx="295" cy="295"/>
            </a:xfrm>
          </p:grpSpPr>
          <p:sp>
            <p:nvSpPr>
              <p:cNvPr id="33" name="Line 26">
                <a:extLst>
                  <a:ext uri="{FF2B5EF4-FFF2-40B4-BE49-F238E27FC236}">
                    <a16:creationId xmlns:a16="http://schemas.microsoft.com/office/drawing/2014/main" id="{7FEE093E-6F40-804D-B2CB-0AEC57F36B52}"/>
                  </a:ext>
                </a:extLst>
              </p:cNvPr>
              <p:cNvSpPr>
                <a:spLocks noChangeShapeType="1"/>
              </p:cNvSpPr>
              <p:nvPr/>
            </p:nvSpPr>
            <p:spPr bwMode="auto">
              <a:xfrm rot="5400000">
                <a:off x="3741" y="1430"/>
                <a:ext cx="11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Line 27">
                <a:extLst>
                  <a:ext uri="{FF2B5EF4-FFF2-40B4-BE49-F238E27FC236}">
                    <a16:creationId xmlns:a16="http://schemas.microsoft.com/office/drawing/2014/main" id="{56B13136-CB0C-D645-81DA-BA0AA5624CFC}"/>
                  </a:ext>
                </a:extLst>
              </p:cNvPr>
              <p:cNvSpPr>
                <a:spLocks noChangeShapeType="1"/>
              </p:cNvSpPr>
              <p:nvPr/>
            </p:nvSpPr>
            <p:spPr bwMode="auto">
              <a:xfrm rot="-5400000">
                <a:off x="3799" y="1402"/>
                <a:ext cx="0" cy="15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Line 28">
                <a:extLst>
                  <a:ext uri="{FF2B5EF4-FFF2-40B4-BE49-F238E27FC236}">
                    <a16:creationId xmlns:a16="http://schemas.microsoft.com/office/drawing/2014/main" id="{6F1C75C2-DBBF-164C-987E-C7713152C250}"/>
                  </a:ext>
                </a:extLst>
              </p:cNvPr>
              <p:cNvSpPr>
                <a:spLocks noChangeShapeType="1"/>
              </p:cNvSpPr>
              <p:nvPr/>
            </p:nvSpPr>
            <p:spPr bwMode="auto">
              <a:xfrm rot="-5400000">
                <a:off x="3800" y="1463"/>
                <a:ext cx="0" cy="9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Line 29">
                <a:extLst>
                  <a:ext uri="{FF2B5EF4-FFF2-40B4-BE49-F238E27FC236}">
                    <a16:creationId xmlns:a16="http://schemas.microsoft.com/office/drawing/2014/main" id="{5133973A-ADC5-4241-A8EC-EC779CC0A31D}"/>
                  </a:ext>
                </a:extLst>
              </p:cNvPr>
              <p:cNvSpPr>
                <a:spLocks noChangeShapeType="1"/>
              </p:cNvSpPr>
              <p:nvPr/>
            </p:nvSpPr>
            <p:spPr bwMode="auto">
              <a:xfrm rot="-5400000">
                <a:off x="3800" y="1515"/>
                <a:ext cx="0" cy="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Oval 30">
                <a:extLst>
                  <a:ext uri="{FF2B5EF4-FFF2-40B4-BE49-F238E27FC236}">
                    <a16:creationId xmlns:a16="http://schemas.microsoft.com/office/drawing/2014/main" id="{690686E4-5C87-4C40-B578-E2A39B30A0BD}"/>
                  </a:ext>
                </a:extLst>
              </p:cNvPr>
              <p:cNvSpPr>
                <a:spLocks noChangeArrowheads="1"/>
              </p:cNvSpPr>
              <p:nvPr/>
            </p:nvSpPr>
            <p:spPr bwMode="auto">
              <a:xfrm>
                <a:off x="3651" y="1324"/>
                <a:ext cx="295" cy="295"/>
              </a:xfrm>
              <a:prstGeom prst="ellipse">
                <a:avLst/>
              </a:prstGeom>
              <a:noFill/>
              <a:ln w="19050">
                <a:solidFill>
                  <a:schemeClr val="tx1"/>
                </a:solidFill>
                <a:round/>
                <a:headEnd/>
                <a:tailEnd/>
              </a:ln>
              <a:effectLst/>
              <a:extLst>
                <a:ext uri="{909E8E84-426E-40DD-AFC4-6F175D3DCCD1}">
                  <a14:hiddenFill xmlns:a14="http://schemas.microsoft.com/office/drawing/2010/main">
                    <a:solidFill>
                      <a:srgbClr val="0062C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8" name="Line 22">
              <a:extLst>
                <a:ext uri="{FF2B5EF4-FFF2-40B4-BE49-F238E27FC236}">
                  <a16:creationId xmlns:a16="http://schemas.microsoft.com/office/drawing/2014/main" id="{C0BD6D8A-4534-C14D-AB7C-CE9B560D1B8D}"/>
                </a:ext>
              </a:extLst>
            </p:cNvPr>
            <p:cNvSpPr>
              <a:spLocks noChangeShapeType="1"/>
            </p:cNvSpPr>
            <p:nvPr/>
          </p:nvSpPr>
          <p:spPr bwMode="auto">
            <a:xfrm flipH="1">
              <a:off x="5103199" y="5147205"/>
              <a:ext cx="664220" cy="772714"/>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39" name="Text Box 17">
              <a:extLst>
                <a:ext uri="{FF2B5EF4-FFF2-40B4-BE49-F238E27FC236}">
                  <a16:creationId xmlns:a16="http://schemas.microsoft.com/office/drawing/2014/main" id="{97BCB6D3-8402-BC4F-AD9C-68EF00FF4431}"/>
                </a:ext>
              </a:extLst>
            </p:cNvPr>
            <p:cNvSpPr txBox="1">
              <a:spLocks noChangeArrowheads="1"/>
            </p:cNvSpPr>
            <p:nvPr/>
          </p:nvSpPr>
          <p:spPr bwMode="auto">
            <a:xfrm>
              <a:off x="3384486" y="5898759"/>
              <a:ext cx="3360306"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Kontaktlåsning</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40" name="Text Box 17">
              <a:extLst>
                <a:ext uri="{FF2B5EF4-FFF2-40B4-BE49-F238E27FC236}">
                  <a16:creationId xmlns:a16="http://schemas.microsoft.com/office/drawing/2014/main" id="{7E39AC75-5BA4-D049-820F-296A9CEAA171}"/>
                </a:ext>
              </a:extLst>
            </p:cNvPr>
            <p:cNvSpPr txBox="1">
              <a:spLocks noChangeArrowheads="1"/>
            </p:cNvSpPr>
            <p:nvPr/>
          </p:nvSpPr>
          <p:spPr bwMode="auto">
            <a:xfrm>
              <a:off x="2549867" y="2690559"/>
              <a:ext cx="3123335"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DC-laddkontakt </a:t>
              </a:r>
              <a:r>
                <a:rPr kumimoji="0" sz="1200" b="0" i="0" u="none" strike="noStrike" kern="1200" cap="none" spc="0" normalizeH="0" baseline="0" noProof="0" dirty="0">
                  <a:ln>
                    <a:noFill/>
                  </a:ln>
                  <a:solidFill>
                    <a:srgbClr val="000000"/>
                  </a:solidFill>
                  <a:effectLst/>
                  <a:uLnTx/>
                  <a:uFillTx/>
                  <a:latin typeface="Arial"/>
                  <a:ea typeface="+mn-ea"/>
                  <a:cs typeface="+mn-cs"/>
                </a:rPr>
                <a:t> </a:t>
              </a:r>
              <a:endParaRPr kumimoji="0" lang="sv-S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Line 22">
              <a:extLst>
                <a:ext uri="{FF2B5EF4-FFF2-40B4-BE49-F238E27FC236}">
                  <a16:creationId xmlns:a16="http://schemas.microsoft.com/office/drawing/2014/main" id="{D66B5529-F2BB-3645-AA56-639C595DDCE6}"/>
                </a:ext>
              </a:extLst>
            </p:cNvPr>
            <p:cNvSpPr>
              <a:spLocks noChangeShapeType="1"/>
            </p:cNvSpPr>
            <p:nvPr/>
          </p:nvSpPr>
          <p:spPr bwMode="auto">
            <a:xfrm flipH="1">
              <a:off x="7117803" y="3595027"/>
              <a:ext cx="163271" cy="939800"/>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42" name="Line 22">
              <a:extLst>
                <a:ext uri="{FF2B5EF4-FFF2-40B4-BE49-F238E27FC236}">
                  <a16:creationId xmlns:a16="http://schemas.microsoft.com/office/drawing/2014/main" id="{6E409232-7A98-F348-9235-761E5E43334A}"/>
                </a:ext>
              </a:extLst>
            </p:cNvPr>
            <p:cNvSpPr>
              <a:spLocks noChangeShapeType="1"/>
            </p:cNvSpPr>
            <p:nvPr/>
          </p:nvSpPr>
          <p:spPr bwMode="auto">
            <a:xfrm>
              <a:off x="6716484" y="3595027"/>
              <a:ext cx="238046" cy="939800"/>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43" name="Text Box 14">
              <a:extLst>
                <a:ext uri="{FF2B5EF4-FFF2-40B4-BE49-F238E27FC236}">
                  <a16:creationId xmlns:a16="http://schemas.microsoft.com/office/drawing/2014/main" id="{6A10299D-78C5-7549-8979-404F4AF15B9D}"/>
                </a:ext>
              </a:extLst>
            </p:cNvPr>
            <p:cNvSpPr txBox="1">
              <a:spLocks noChangeArrowheads="1"/>
            </p:cNvSpPr>
            <p:nvPr/>
          </p:nvSpPr>
          <p:spPr bwMode="auto">
            <a:xfrm>
              <a:off x="7074203" y="3288980"/>
              <a:ext cx="547687"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CP </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44" name="Text Box 14">
              <a:extLst>
                <a:ext uri="{FF2B5EF4-FFF2-40B4-BE49-F238E27FC236}">
                  <a16:creationId xmlns:a16="http://schemas.microsoft.com/office/drawing/2014/main" id="{18E1755D-63A0-E944-BE1F-B85EFFD43B20}"/>
                </a:ext>
              </a:extLst>
            </p:cNvPr>
            <p:cNvSpPr txBox="1">
              <a:spLocks noChangeArrowheads="1"/>
            </p:cNvSpPr>
            <p:nvPr/>
          </p:nvSpPr>
          <p:spPr bwMode="auto">
            <a:xfrm>
              <a:off x="6508953" y="3290904"/>
              <a:ext cx="547687"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PP </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45" name="Text Box 17">
              <a:extLst>
                <a:ext uri="{FF2B5EF4-FFF2-40B4-BE49-F238E27FC236}">
                  <a16:creationId xmlns:a16="http://schemas.microsoft.com/office/drawing/2014/main" id="{CB8118F9-C55F-9446-B0D8-E8357B6637DE}"/>
                </a:ext>
              </a:extLst>
            </p:cNvPr>
            <p:cNvSpPr txBox="1">
              <a:spLocks noChangeArrowheads="1"/>
            </p:cNvSpPr>
            <p:nvPr/>
          </p:nvSpPr>
          <p:spPr bwMode="auto">
            <a:xfrm>
              <a:off x="6573537" y="5582807"/>
              <a:ext cx="542545"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DC-</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46" name="Line 16">
              <a:extLst>
                <a:ext uri="{FF2B5EF4-FFF2-40B4-BE49-F238E27FC236}">
                  <a16:creationId xmlns:a16="http://schemas.microsoft.com/office/drawing/2014/main" id="{64AE0573-F7C4-2C43-B483-37D520871F1B}"/>
                </a:ext>
              </a:extLst>
            </p:cNvPr>
            <p:cNvSpPr>
              <a:spLocks noChangeShapeType="1"/>
            </p:cNvSpPr>
            <p:nvPr/>
          </p:nvSpPr>
          <p:spPr bwMode="auto">
            <a:xfrm>
              <a:off x="6297468" y="5040493"/>
              <a:ext cx="419015" cy="572795"/>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47" name="Geschweifte Klammer rechts 48">
              <a:extLst>
                <a:ext uri="{FF2B5EF4-FFF2-40B4-BE49-F238E27FC236}">
                  <a16:creationId xmlns:a16="http://schemas.microsoft.com/office/drawing/2014/main" id="{ECF9B041-EE17-704F-8EA7-F4DD64C84B1B}"/>
                </a:ext>
              </a:extLst>
            </p:cNvPr>
            <p:cNvSpPr/>
            <p:nvPr/>
          </p:nvSpPr>
          <p:spPr>
            <a:xfrm rot="16200000">
              <a:off x="6856327" y="2792052"/>
              <a:ext cx="310469" cy="944869"/>
            </a:xfrm>
            <a:prstGeom prst="rightBrace">
              <a:avLst>
                <a:gd name="adj1" fmla="val 71531"/>
                <a:gd name="adj2" fmla="val 4971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48" name="Text Box 14">
              <a:extLst>
                <a:ext uri="{FF2B5EF4-FFF2-40B4-BE49-F238E27FC236}">
                  <a16:creationId xmlns:a16="http://schemas.microsoft.com/office/drawing/2014/main" id="{717112EF-135D-F443-AE6B-D815440EB4B1}"/>
                </a:ext>
              </a:extLst>
            </p:cNvPr>
            <p:cNvSpPr txBox="1">
              <a:spLocks noChangeArrowheads="1"/>
            </p:cNvSpPr>
            <p:nvPr/>
          </p:nvSpPr>
          <p:spPr bwMode="auto">
            <a:xfrm>
              <a:off x="6740453" y="2753918"/>
              <a:ext cx="547687" cy="434383"/>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PLC </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grpSp>
      <p:sp>
        <p:nvSpPr>
          <p:cNvPr id="51" name="Slide Number Placeholder 50">
            <a:extLst>
              <a:ext uri="{FF2B5EF4-FFF2-40B4-BE49-F238E27FC236}">
                <a16:creationId xmlns:a16="http://schemas.microsoft.com/office/drawing/2014/main" id="{16E36CA5-29EA-AF43-BD12-26DCD8463292}"/>
              </a:ext>
            </a:extLst>
          </p:cNvPr>
          <p:cNvSpPr>
            <a:spLocks noGrp="1"/>
          </p:cNvSpPr>
          <p:nvPr>
            <p:ph type="sldNum" sz="quarter" idx="13"/>
          </p:nvPr>
        </p:nvSpPr>
        <p:spPr/>
        <p:txBody>
          <a:bodyPr/>
          <a:lstStyle/>
          <a:p>
            <a:fld id="{5818BEF9-6AEC-154B-B50F-057E6E327BFC}" type="slidenum">
              <a:rPr lang="en-SE" smtClean="0"/>
              <a:t>62</a:t>
            </a:fld>
            <a:endParaRPr lang="en-SE" dirty="0"/>
          </a:p>
        </p:txBody>
      </p:sp>
    </p:spTree>
    <p:extLst>
      <p:ext uri="{BB962C8B-B14F-4D97-AF65-F5344CB8AC3E}">
        <p14:creationId xmlns:p14="http://schemas.microsoft.com/office/powerpoint/2010/main" val="2818192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E01263-BBD3-7749-B5D8-E7C38D985A4D}"/>
              </a:ext>
            </a:extLst>
          </p:cNvPr>
          <p:cNvSpPr>
            <a:spLocks noGrp="1"/>
          </p:cNvSpPr>
          <p:nvPr>
            <p:ph idx="1"/>
          </p:nvPr>
        </p:nvSpPr>
        <p:spPr>
          <a:xfrm>
            <a:off x="392113" y="1275911"/>
            <a:ext cx="4462400" cy="5070914"/>
          </a:xfrm>
        </p:spPr>
        <p:txBody>
          <a:bodyPr/>
          <a:lstStyle/>
          <a:p>
            <a:r>
              <a:rPr lang="sv-SE" b="1" dirty="0">
                <a:latin typeface="VWAG TheSans" panose="020B0502050302020203" pitchFamily="34" charset="0"/>
              </a:rPr>
              <a:t>Laddstyrning</a:t>
            </a:r>
            <a:endParaRPr lang="sv-SE" dirty="0">
              <a:latin typeface="VWAG TheSans" panose="020B0502050302020203" pitchFamily="34" charset="0"/>
            </a:endParaRPr>
          </a:p>
          <a:p>
            <a:r>
              <a:rPr lang="sv-SE" dirty="0">
                <a:latin typeface="VWAG TheSans" panose="020B0502050302020203" pitchFamily="34" charset="0"/>
              </a:rPr>
              <a:t>Beroende på säkringen och effekten hos eluttaget som är ansluten till </a:t>
            </a:r>
            <a:r>
              <a:rPr lang="sv-SE" dirty="0" err="1">
                <a:latin typeface="VWAG TheSans" panose="020B0502050302020203" pitchFamily="34" charset="0"/>
              </a:rPr>
              <a:t>laddkabeln</a:t>
            </a:r>
            <a:r>
              <a:rPr lang="sv-SE" dirty="0">
                <a:latin typeface="VWAG TheSans" panose="020B0502050302020203" pitchFamily="34" charset="0"/>
              </a:rPr>
              <a:t> kan den maximalt tillåtna </a:t>
            </a:r>
            <a:r>
              <a:rPr lang="sv-SE" dirty="0" err="1">
                <a:latin typeface="VWAG TheSans" panose="020B0502050302020203" pitchFamily="34" charset="0"/>
              </a:rPr>
              <a:t>laddströmmen</a:t>
            </a:r>
            <a:r>
              <a:rPr lang="sv-SE" dirty="0">
                <a:latin typeface="VWAG TheSans" panose="020B0502050302020203" pitchFamily="34" charset="0"/>
              </a:rPr>
              <a:t> ställas in med </a:t>
            </a:r>
            <a:r>
              <a:rPr lang="sv-SE" dirty="0" err="1">
                <a:latin typeface="VWAG TheSans" panose="020B0502050302020203" pitchFamily="34" charset="0"/>
              </a:rPr>
              <a:t>laddstyrningen</a:t>
            </a:r>
            <a:r>
              <a:rPr lang="sv-SE" dirty="0">
                <a:latin typeface="VWAG TheSans" panose="020B0502050302020203" pitchFamily="34" charset="0"/>
              </a:rPr>
              <a:t>. Kommunikationen mellan bilen och </a:t>
            </a:r>
            <a:r>
              <a:rPr lang="sv-SE" dirty="0" err="1">
                <a:latin typeface="VWAG TheSans" panose="020B0502050302020203" pitchFamily="34" charset="0"/>
              </a:rPr>
              <a:t>laddstyrningen</a:t>
            </a:r>
            <a:r>
              <a:rPr lang="sv-SE" dirty="0">
                <a:latin typeface="VWAG TheSans" panose="020B0502050302020203" pitchFamily="34" charset="0"/>
              </a:rPr>
              <a:t> sker via kommunikationsgränssnitten PP och CP.</a:t>
            </a:r>
          </a:p>
          <a:p>
            <a:r>
              <a:rPr lang="sv-SE" dirty="0">
                <a:latin typeface="VWAG TheSans" panose="020B0502050302020203" pitchFamily="34" charset="0"/>
              </a:rPr>
              <a:t>Temperaturgivaren i den jordade kontakten övervakar kontaktens temperatur för att förhindra brännskador. Om temperaturen ökar sänks </a:t>
            </a:r>
            <a:r>
              <a:rPr lang="sv-SE" dirty="0" err="1">
                <a:latin typeface="VWAG TheSans" panose="020B0502050302020203" pitchFamily="34" charset="0"/>
              </a:rPr>
              <a:t>laddströmmen</a:t>
            </a:r>
            <a:r>
              <a:rPr lang="sv-SE" dirty="0">
                <a:latin typeface="VWAG TheSans" panose="020B0502050302020203" pitchFamily="34" charset="0"/>
              </a:rPr>
              <a:t>.</a:t>
            </a:r>
          </a:p>
          <a:p>
            <a:r>
              <a:rPr lang="sv-SE" dirty="0">
                <a:latin typeface="VWAG TheSans" panose="020B0502050302020203" pitchFamily="34" charset="0"/>
              </a:rPr>
              <a:t>Tillvalet väggladdare tillåter en högre </a:t>
            </a:r>
            <a:r>
              <a:rPr lang="sv-SE" dirty="0" err="1">
                <a:latin typeface="VWAG TheSans" panose="020B0502050302020203" pitchFamily="34" charset="0"/>
              </a:rPr>
              <a:t>laddeffekt</a:t>
            </a:r>
            <a:r>
              <a:rPr lang="sv-SE" dirty="0">
                <a:latin typeface="VWAG TheSans" panose="020B0502050302020203" pitchFamily="34" charset="0"/>
              </a:rPr>
              <a:t> eftersom </a:t>
            </a:r>
            <a:r>
              <a:rPr lang="sv-SE" dirty="0" err="1">
                <a:latin typeface="VWAG TheSans" panose="020B0502050302020203" pitchFamily="34" charset="0"/>
              </a:rPr>
              <a:t>laddströmmen</a:t>
            </a:r>
            <a:r>
              <a:rPr lang="sv-SE" dirty="0">
                <a:latin typeface="VWAG TheSans" panose="020B0502050302020203" pitchFamily="34" charset="0"/>
              </a:rPr>
              <a:t> inte flödar genom ett vanligt eluttag och eftersom anslutningseffekten är högre. </a:t>
            </a:r>
          </a:p>
          <a:p>
            <a:r>
              <a:rPr lang="sv-SE" b="1" dirty="0">
                <a:latin typeface="VWAG TheSans" panose="020B0502050302020203" pitchFamily="34" charset="0"/>
              </a:rPr>
              <a:t>Väggladdaren får inte anslutas till matarledningen i ett vanligt eluttag!</a:t>
            </a:r>
          </a:p>
          <a:p>
            <a:endParaRPr lang="sv-SE" dirty="0"/>
          </a:p>
          <a:p>
            <a:endParaRPr lang="en-SE" dirty="0"/>
          </a:p>
        </p:txBody>
      </p:sp>
      <p:sp>
        <p:nvSpPr>
          <p:cNvPr id="3" name="Title 2">
            <a:extLst>
              <a:ext uri="{FF2B5EF4-FFF2-40B4-BE49-F238E27FC236}">
                <a16:creationId xmlns:a16="http://schemas.microsoft.com/office/drawing/2014/main" id="{95722083-F611-1048-9F87-3B853D6959C6}"/>
              </a:ext>
            </a:extLst>
          </p:cNvPr>
          <p:cNvSpPr>
            <a:spLocks noGrp="1"/>
          </p:cNvSpPr>
          <p:nvPr>
            <p:ph type="title"/>
          </p:nvPr>
        </p:nvSpPr>
        <p:spPr/>
        <p:txBody>
          <a:bodyPr/>
          <a:lstStyle/>
          <a:p>
            <a:r>
              <a:rPr lang="en-SE" dirty="0"/>
              <a:t>Laddare och ladduttag</a:t>
            </a:r>
          </a:p>
        </p:txBody>
      </p:sp>
      <p:sp>
        <p:nvSpPr>
          <p:cNvPr id="4" name="Text Placeholder 3">
            <a:extLst>
              <a:ext uri="{FF2B5EF4-FFF2-40B4-BE49-F238E27FC236}">
                <a16:creationId xmlns:a16="http://schemas.microsoft.com/office/drawing/2014/main" id="{73995125-69C1-1449-9B68-F428B1E5E327}"/>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grpSp>
        <p:nvGrpSpPr>
          <p:cNvPr id="19" name="Group 18">
            <a:extLst>
              <a:ext uri="{FF2B5EF4-FFF2-40B4-BE49-F238E27FC236}">
                <a16:creationId xmlns:a16="http://schemas.microsoft.com/office/drawing/2014/main" id="{CE0B87A8-622D-6B48-A07A-3A75AAFAF661}"/>
              </a:ext>
            </a:extLst>
          </p:cNvPr>
          <p:cNvGrpSpPr/>
          <p:nvPr/>
        </p:nvGrpSpPr>
        <p:grpSpPr>
          <a:xfrm>
            <a:off x="4868941" y="1357809"/>
            <a:ext cx="5296949" cy="2143125"/>
            <a:chOff x="764127" y="2009003"/>
            <a:chExt cx="8725376" cy="3530253"/>
          </a:xfrm>
        </p:grpSpPr>
        <p:pic>
          <p:nvPicPr>
            <p:cNvPr id="5" name="Picture 6">
              <a:extLst>
                <a:ext uri="{FF2B5EF4-FFF2-40B4-BE49-F238E27FC236}">
                  <a16:creationId xmlns:a16="http://schemas.microsoft.com/office/drawing/2014/main" id="{8D041313-357F-F54A-8C85-C755A34D2E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65571" y="2566646"/>
              <a:ext cx="2997821" cy="204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22">
              <a:extLst>
                <a:ext uri="{FF2B5EF4-FFF2-40B4-BE49-F238E27FC236}">
                  <a16:creationId xmlns:a16="http://schemas.microsoft.com/office/drawing/2014/main" id="{EE4063D0-510E-6847-B204-ED6206E9194C}"/>
                </a:ext>
              </a:extLst>
            </p:cNvPr>
            <p:cNvSpPr>
              <a:spLocks noChangeShapeType="1"/>
            </p:cNvSpPr>
            <p:nvPr/>
          </p:nvSpPr>
          <p:spPr bwMode="auto">
            <a:xfrm flipH="1">
              <a:off x="3846582" y="3739706"/>
              <a:ext cx="904762" cy="1515190"/>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7" name="Text Box 17">
              <a:extLst>
                <a:ext uri="{FF2B5EF4-FFF2-40B4-BE49-F238E27FC236}">
                  <a16:creationId xmlns:a16="http://schemas.microsoft.com/office/drawing/2014/main" id="{697BB74B-AE02-9C45-96D5-EFAACC9ED56D}"/>
                </a:ext>
              </a:extLst>
            </p:cNvPr>
            <p:cNvSpPr txBox="1">
              <a:spLocks noChangeArrowheads="1"/>
            </p:cNvSpPr>
            <p:nvPr/>
          </p:nvSpPr>
          <p:spPr bwMode="auto">
            <a:xfrm>
              <a:off x="764127" y="5262257"/>
              <a:ext cx="4083949" cy="276999"/>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AC-laddning via L1/N (max. 2,3 kW)</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8" name="Line 22">
              <a:extLst>
                <a:ext uri="{FF2B5EF4-FFF2-40B4-BE49-F238E27FC236}">
                  <a16:creationId xmlns:a16="http://schemas.microsoft.com/office/drawing/2014/main" id="{A3107D18-5E04-304A-B251-581A15492EAE}"/>
                </a:ext>
              </a:extLst>
            </p:cNvPr>
            <p:cNvSpPr>
              <a:spLocks noChangeShapeType="1"/>
            </p:cNvSpPr>
            <p:nvPr/>
          </p:nvSpPr>
          <p:spPr bwMode="auto">
            <a:xfrm flipH="1" flipV="1">
              <a:off x="5542274" y="3664951"/>
              <a:ext cx="1030147" cy="1597306"/>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9" name="Text Box 17">
              <a:extLst>
                <a:ext uri="{FF2B5EF4-FFF2-40B4-BE49-F238E27FC236}">
                  <a16:creationId xmlns:a16="http://schemas.microsoft.com/office/drawing/2014/main" id="{FFAA9F70-E77D-374F-9C89-8F83E047A4D7}"/>
                </a:ext>
              </a:extLst>
            </p:cNvPr>
            <p:cNvSpPr txBox="1">
              <a:spLocks noChangeArrowheads="1"/>
            </p:cNvSpPr>
            <p:nvPr/>
          </p:nvSpPr>
          <p:spPr bwMode="auto">
            <a:xfrm>
              <a:off x="5270268" y="5254897"/>
              <a:ext cx="4219235" cy="276999"/>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Jordad kontakt med integrerad temperaturgivare</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10" name="Line 22">
              <a:extLst>
                <a:ext uri="{FF2B5EF4-FFF2-40B4-BE49-F238E27FC236}">
                  <a16:creationId xmlns:a16="http://schemas.microsoft.com/office/drawing/2014/main" id="{1D73949C-C0D6-9944-8D53-9E31B24288B9}"/>
                </a:ext>
              </a:extLst>
            </p:cNvPr>
            <p:cNvSpPr>
              <a:spLocks noChangeShapeType="1"/>
            </p:cNvSpPr>
            <p:nvPr/>
          </p:nvSpPr>
          <p:spPr bwMode="auto">
            <a:xfrm flipH="1">
              <a:off x="5085056" y="2303370"/>
              <a:ext cx="289367" cy="312514"/>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11" name="Text Box 17">
              <a:extLst>
                <a:ext uri="{FF2B5EF4-FFF2-40B4-BE49-F238E27FC236}">
                  <a16:creationId xmlns:a16="http://schemas.microsoft.com/office/drawing/2014/main" id="{E06E6A4C-FBDA-474D-BD2E-5081C03812F1}"/>
                </a:ext>
              </a:extLst>
            </p:cNvPr>
            <p:cNvSpPr txBox="1">
              <a:spLocks noChangeArrowheads="1"/>
            </p:cNvSpPr>
            <p:nvPr/>
          </p:nvSpPr>
          <p:spPr bwMode="auto">
            <a:xfrm>
              <a:off x="3959496" y="2009003"/>
              <a:ext cx="2549254" cy="276999"/>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Laddstyrning</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grpSp>
      <p:grpSp>
        <p:nvGrpSpPr>
          <p:cNvPr id="22" name="Group 21">
            <a:extLst>
              <a:ext uri="{FF2B5EF4-FFF2-40B4-BE49-F238E27FC236}">
                <a16:creationId xmlns:a16="http://schemas.microsoft.com/office/drawing/2014/main" id="{27642A46-3F26-564C-B195-567E5B1FE741}"/>
              </a:ext>
            </a:extLst>
          </p:cNvPr>
          <p:cNvGrpSpPr/>
          <p:nvPr/>
        </p:nvGrpSpPr>
        <p:grpSpPr>
          <a:xfrm>
            <a:off x="5163600" y="4208527"/>
            <a:ext cx="1999932" cy="1728717"/>
            <a:chOff x="764128" y="1786919"/>
            <a:chExt cx="3016586" cy="2607500"/>
          </a:xfrm>
        </p:grpSpPr>
        <p:pic>
          <p:nvPicPr>
            <p:cNvPr id="12" name="Picture 2">
              <a:extLst>
                <a:ext uri="{FF2B5EF4-FFF2-40B4-BE49-F238E27FC236}">
                  <a16:creationId xmlns:a16="http://schemas.microsoft.com/office/drawing/2014/main" id="{F18963A8-10A0-0B4B-AC29-001B123A0D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7232" y="1786919"/>
              <a:ext cx="2133600" cy="21431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Line 22">
              <a:extLst>
                <a:ext uri="{FF2B5EF4-FFF2-40B4-BE49-F238E27FC236}">
                  <a16:creationId xmlns:a16="http://schemas.microsoft.com/office/drawing/2014/main" id="{E1A78547-9E47-154D-9D06-27FEBFE0B9F2}"/>
                </a:ext>
              </a:extLst>
            </p:cNvPr>
            <p:cNvSpPr>
              <a:spLocks noChangeShapeType="1"/>
            </p:cNvSpPr>
            <p:nvPr/>
          </p:nvSpPr>
          <p:spPr bwMode="auto">
            <a:xfrm flipH="1">
              <a:off x="1737306" y="3414535"/>
              <a:ext cx="221254" cy="515509"/>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14" name="Text Box 17">
              <a:extLst>
                <a:ext uri="{FF2B5EF4-FFF2-40B4-BE49-F238E27FC236}">
                  <a16:creationId xmlns:a16="http://schemas.microsoft.com/office/drawing/2014/main" id="{A60E08BA-F5FE-B044-A8CA-83C5636F475C}"/>
                </a:ext>
              </a:extLst>
            </p:cNvPr>
            <p:cNvSpPr txBox="1">
              <a:spLocks noChangeArrowheads="1"/>
            </p:cNvSpPr>
            <p:nvPr/>
          </p:nvSpPr>
          <p:spPr bwMode="auto">
            <a:xfrm>
              <a:off x="764128" y="3932754"/>
              <a:ext cx="3016586" cy="461665"/>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Ladduttag med temperaturgivare för AC-laddning och DC-laddning</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grpSp>
      <p:grpSp>
        <p:nvGrpSpPr>
          <p:cNvPr id="21" name="Group 20">
            <a:extLst>
              <a:ext uri="{FF2B5EF4-FFF2-40B4-BE49-F238E27FC236}">
                <a16:creationId xmlns:a16="http://schemas.microsoft.com/office/drawing/2014/main" id="{8BE66E3F-28B2-F944-8BE4-83BE94451B3A}"/>
              </a:ext>
            </a:extLst>
          </p:cNvPr>
          <p:cNvGrpSpPr/>
          <p:nvPr/>
        </p:nvGrpSpPr>
        <p:grpSpPr>
          <a:xfrm>
            <a:off x="7448662" y="4262287"/>
            <a:ext cx="2065225" cy="2021532"/>
            <a:chOff x="6601342" y="2015762"/>
            <a:chExt cx="2888162" cy="2827059"/>
          </a:xfrm>
        </p:grpSpPr>
        <p:grpSp>
          <p:nvGrpSpPr>
            <p:cNvPr id="20" name="Group 19">
              <a:extLst>
                <a:ext uri="{FF2B5EF4-FFF2-40B4-BE49-F238E27FC236}">
                  <a16:creationId xmlns:a16="http://schemas.microsoft.com/office/drawing/2014/main" id="{2262D98F-6AA5-5A4E-A856-F98D134FFDF1}"/>
                </a:ext>
              </a:extLst>
            </p:cNvPr>
            <p:cNvGrpSpPr/>
            <p:nvPr/>
          </p:nvGrpSpPr>
          <p:grpSpPr>
            <a:xfrm>
              <a:off x="6601342" y="2015762"/>
              <a:ext cx="2888162" cy="2827059"/>
              <a:chOff x="6601342" y="2015762"/>
              <a:chExt cx="2888162" cy="2827059"/>
            </a:xfrm>
          </p:grpSpPr>
          <p:pic>
            <p:nvPicPr>
              <p:cNvPr id="15" name="Grafik 17">
                <a:extLst>
                  <a:ext uri="{FF2B5EF4-FFF2-40B4-BE49-F238E27FC236}">
                    <a16:creationId xmlns:a16="http://schemas.microsoft.com/office/drawing/2014/main" id="{1311DF77-8CE0-B14F-98B5-43BDBD1EB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7248" y="2208377"/>
                <a:ext cx="1313260" cy="2358292"/>
              </a:xfrm>
              <a:prstGeom prst="rect">
                <a:avLst/>
              </a:prstGeom>
            </p:spPr>
          </p:pic>
          <p:sp>
            <p:nvSpPr>
              <p:cNvPr id="16" name="Text Box 17">
                <a:extLst>
                  <a:ext uri="{FF2B5EF4-FFF2-40B4-BE49-F238E27FC236}">
                    <a16:creationId xmlns:a16="http://schemas.microsoft.com/office/drawing/2014/main" id="{0404DB59-AAC0-9742-A6AE-64C4A0565868}"/>
                  </a:ext>
                </a:extLst>
              </p:cNvPr>
              <p:cNvSpPr txBox="1">
                <a:spLocks noChangeArrowheads="1"/>
              </p:cNvSpPr>
              <p:nvPr/>
            </p:nvSpPr>
            <p:spPr bwMode="auto">
              <a:xfrm>
                <a:off x="6940250" y="2015762"/>
                <a:ext cx="2549254" cy="276999"/>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Väggladdare (tillval)</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sp>
            <p:nvSpPr>
              <p:cNvPr id="17" name="Text Box 17">
                <a:extLst>
                  <a:ext uri="{FF2B5EF4-FFF2-40B4-BE49-F238E27FC236}">
                    <a16:creationId xmlns:a16="http://schemas.microsoft.com/office/drawing/2014/main" id="{D6D9F1FF-FF90-4E4A-9609-1647A550153E}"/>
                  </a:ext>
                </a:extLst>
              </p:cNvPr>
              <p:cNvSpPr txBox="1">
                <a:spLocks noChangeArrowheads="1"/>
              </p:cNvSpPr>
              <p:nvPr/>
            </p:nvSpPr>
            <p:spPr bwMode="auto">
              <a:xfrm>
                <a:off x="6601342" y="4565822"/>
                <a:ext cx="2835794" cy="276999"/>
              </a:xfrm>
              <a:prstGeom prst="rect">
                <a:avLst/>
              </a:prstGeom>
              <a:noFill/>
              <a:ln>
                <a:noFill/>
              </a:ln>
              <a:effectLst/>
              <a:extLst>
                <a:ext uri="{909E8E84-426E-40DD-AFC4-6F175D3DCCD1}">
                  <a14:hiddenFill xmlns:a14="http://schemas.microsoft.com/office/drawing/2010/main">
                    <a:solidFill>
                      <a:srgbClr val="0062C4"/>
                    </a:solidFill>
                  </a14:hiddenFill>
                </a:ext>
                <a:ext uri="{91240B29-F687-4F45-9708-019B960494DF}">
                  <a14:hiddenLine xmlns:a14="http://schemas.microsoft.com/office/drawing/2010/main" w="9525">
                    <a:solidFill>
                      <a:srgbClr val="FFA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rPr>
                  <a:t>3,6 kW med 25 A-säkring och FI/RCD</a:t>
                </a:r>
                <a:endParaRPr kumimoji="0" lang="sv-S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grpSp>
        <p:sp>
          <p:nvSpPr>
            <p:cNvPr id="18" name="Line 22">
              <a:extLst>
                <a:ext uri="{FF2B5EF4-FFF2-40B4-BE49-F238E27FC236}">
                  <a16:creationId xmlns:a16="http://schemas.microsoft.com/office/drawing/2014/main" id="{DAB096FB-662B-354B-BA8D-8E21AED237FD}"/>
                </a:ext>
              </a:extLst>
            </p:cNvPr>
            <p:cNvSpPr>
              <a:spLocks noChangeShapeType="1"/>
            </p:cNvSpPr>
            <p:nvPr/>
          </p:nvSpPr>
          <p:spPr bwMode="auto">
            <a:xfrm flipH="1">
              <a:off x="7614122" y="2982111"/>
              <a:ext cx="595176" cy="1275935"/>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000000"/>
                </a:solidFill>
                <a:effectLst/>
                <a:uLnTx/>
                <a:uFillTx/>
                <a:latin typeface="VWAG TheSans" panose="020B0502050302020203" pitchFamily="34" charset="0"/>
              </a:endParaRPr>
            </a:p>
          </p:txBody>
        </p:sp>
      </p:grpSp>
      <p:sp>
        <p:nvSpPr>
          <p:cNvPr id="23" name="Slide Number Placeholder 22">
            <a:extLst>
              <a:ext uri="{FF2B5EF4-FFF2-40B4-BE49-F238E27FC236}">
                <a16:creationId xmlns:a16="http://schemas.microsoft.com/office/drawing/2014/main" id="{1D7B0077-7A79-F446-A132-0376BDFBB43F}"/>
              </a:ext>
            </a:extLst>
          </p:cNvPr>
          <p:cNvSpPr>
            <a:spLocks noGrp="1"/>
          </p:cNvSpPr>
          <p:nvPr>
            <p:ph type="sldNum" sz="quarter" idx="13"/>
          </p:nvPr>
        </p:nvSpPr>
        <p:spPr/>
        <p:txBody>
          <a:bodyPr/>
          <a:lstStyle/>
          <a:p>
            <a:fld id="{5818BEF9-6AEC-154B-B50F-057E6E327BFC}" type="slidenum">
              <a:rPr lang="en-SE" smtClean="0"/>
              <a:t>63</a:t>
            </a:fld>
            <a:endParaRPr lang="en-SE" dirty="0"/>
          </a:p>
        </p:txBody>
      </p:sp>
    </p:spTree>
    <p:extLst>
      <p:ext uri="{BB962C8B-B14F-4D97-AF65-F5344CB8AC3E}">
        <p14:creationId xmlns:p14="http://schemas.microsoft.com/office/powerpoint/2010/main" val="2516742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90E1BF-9C2E-AD45-B1B8-FC0898814E25}"/>
              </a:ext>
            </a:extLst>
          </p:cNvPr>
          <p:cNvSpPr>
            <a:spLocks noGrp="1"/>
          </p:cNvSpPr>
          <p:nvPr>
            <p:ph idx="1"/>
          </p:nvPr>
        </p:nvSpPr>
        <p:spPr>
          <a:xfrm>
            <a:off x="392113" y="1275911"/>
            <a:ext cx="4650133" cy="5070914"/>
          </a:xfrm>
        </p:spPr>
        <p:txBody>
          <a:bodyPr/>
          <a:lstStyle/>
          <a:p>
            <a:r>
              <a:rPr lang="en-SE" b="1" dirty="0"/>
              <a:t>Klimatkompressor, VW</a:t>
            </a:r>
            <a:endParaRPr lang="sv-SE" dirty="0"/>
          </a:p>
          <a:p>
            <a:r>
              <a:rPr lang="sv-SE" dirty="0"/>
              <a:t>Kompressorn är av </a:t>
            </a:r>
            <a:r>
              <a:rPr lang="sv-SE" dirty="0" err="1"/>
              <a:t>scrolltyp</a:t>
            </a:r>
            <a:r>
              <a:rPr lang="sv-SE" dirty="0"/>
              <a:t>.</a:t>
            </a:r>
          </a:p>
          <a:p>
            <a:r>
              <a:rPr lang="sv-SE" dirty="0"/>
              <a:t>I HV fordon drivs klimatkompressorn av en elektrisk motor. </a:t>
            </a:r>
          </a:p>
          <a:p>
            <a:r>
              <a:rPr lang="sv-SE" dirty="0"/>
              <a:t>På grund av den höga effekten levereras VDC (likström) till kompressorn från HV batteriet via fler komponenter. </a:t>
            </a:r>
          </a:p>
          <a:p>
            <a:r>
              <a:rPr lang="sv-SE" dirty="0"/>
              <a:t>Elmotorn är en trefas AC motor (växelström), och därför innehåller kompressorn en DC/AC </a:t>
            </a:r>
            <a:r>
              <a:rPr lang="sv-SE" dirty="0" err="1"/>
              <a:t>inverter</a:t>
            </a:r>
            <a:r>
              <a:rPr lang="sv-SE" dirty="0"/>
              <a:t>.</a:t>
            </a:r>
          </a:p>
          <a:p>
            <a:endParaRPr lang="sv-SE" dirty="0"/>
          </a:p>
          <a:p>
            <a:endParaRPr lang="sv-SE" dirty="0"/>
          </a:p>
          <a:p>
            <a:endParaRPr lang="sv-SE" dirty="0"/>
          </a:p>
          <a:p>
            <a:endParaRPr lang="sv-SE" dirty="0"/>
          </a:p>
        </p:txBody>
      </p:sp>
      <p:sp>
        <p:nvSpPr>
          <p:cNvPr id="3" name="Title 2">
            <a:extLst>
              <a:ext uri="{FF2B5EF4-FFF2-40B4-BE49-F238E27FC236}">
                <a16:creationId xmlns:a16="http://schemas.microsoft.com/office/drawing/2014/main" id="{AB95E23D-275C-EF4E-8578-28A767360F02}"/>
              </a:ext>
            </a:extLst>
          </p:cNvPr>
          <p:cNvSpPr>
            <a:spLocks noGrp="1"/>
          </p:cNvSpPr>
          <p:nvPr>
            <p:ph type="title"/>
          </p:nvPr>
        </p:nvSpPr>
        <p:spPr/>
        <p:txBody>
          <a:bodyPr/>
          <a:lstStyle/>
          <a:p>
            <a:r>
              <a:rPr lang="en-SE" dirty="0"/>
              <a:t>Klimatkompressor</a:t>
            </a:r>
          </a:p>
        </p:txBody>
      </p:sp>
      <p:sp>
        <p:nvSpPr>
          <p:cNvPr id="4" name="Text Placeholder 3">
            <a:extLst>
              <a:ext uri="{FF2B5EF4-FFF2-40B4-BE49-F238E27FC236}">
                <a16:creationId xmlns:a16="http://schemas.microsoft.com/office/drawing/2014/main" id="{646C4220-DDEB-9243-917D-74C22138B8B8}"/>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grpSp>
        <p:nvGrpSpPr>
          <p:cNvPr id="5" name="Grupp 25">
            <a:extLst>
              <a:ext uri="{FF2B5EF4-FFF2-40B4-BE49-F238E27FC236}">
                <a16:creationId xmlns:a16="http://schemas.microsoft.com/office/drawing/2014/main" id="{CA7012B7-EC98-F047-B19C-8E35BA3C083B}"/>
              </a:ext>
            </a:extLst>
          </p:cNvPr>
          <p:cNvGrpSpPr/>
          <p:nvPr/>
        </p:nvGrpSpPr>
        <p:grpSpPr>
          <a:xfrm>
            <a:off x="848544" y="4414388"/>
            <a:ext cx="8256514" cy="1514577"/>
            <a:chOff x="169504" y="4925821"/>
            <a:chExt cx="8583191" cy="1711658"/>
          </a:xfrm>
        </p:grpSpPr>
        <p:pic>
          <p:nvPicPr>
            <p:cNvPr id="6" name="Bildobjekt 26">
              <a:extLst>
                <a:ext uri="{FF2B5EF4-FFF2-40B4-BE49-F238E27FC236}">
                  <a16:creationId xmlns:a16="http://schemas.microsoft.com/office/drawing/2014/main" id="{C6B71DAE-B54A-ED44-ABCA-DEFB30D20055}"/>
                </a:ext>
              </a:extLst>
            </p:cNvPr>
            <p:cNvPicPr>
              <a:picLocks noChangeAspect="1"/>
            </p:cNvPicPr>
            <p:nvPr/>
          </p:nvPicPr>
          <p:blipFill>
            <a:blip r:embed="rId2"/>
            <a:stretch>
              <a:fillRect/>
            </a:stretch>
          </p:blipFill>
          <p:spPr>
            <a:xfrm>
              <a:off x="1158196" y="4925821"/>
              <a:ext cx="6861196" cy="1711658"/>
            </a:xfrm>
            <a:prstGeom prst="rect">
              <a:avLst/>
            </a:prstGeom>
          </p:spPr>
        </p:pic>
        <p:sp>
          <p:nvSpPr>
            <p:cNvPr id="7" name="textruta 27">
              <a:extLst>
                <a:ext uri="{FF2B5EF4-FFF2-40B4-BE49-F238E27FC236}">
                  <a16:creationId xmlns:a16="http://schemas.microsoft.com/office/drawing/2014/main" id="{A0C91FDC-5E79-E548-8ED5-FACA5C7E2F8C}"/>
                </a:ext>
              </a:extLst>
            </p:cNvPr>
            <p:cNvSpPr txBox="1"/>
            <p:nvPr/>
          </p:nvSpPr>
          <p:spPr>
            <a:xfrm>
              <a:off x="1345315" y="4971390"/>
              <a:ext cx="356472" cy="347826"/>
            </a:xfrm>
            <a:prstGeom prst="rect">
              <a:avLst/>
            </a:prstGeom>
            <a:noFill/>
          </p:spPr>
          <p:txBody>
            <a:bodyPr wrap="square" rtlCol="0">
              <a:spAutoFit/>
            </a:bodyPr>
            <a:lstStyle/>
            <a:p>
              <a:r>
                <a:rPr lang="sv-SE" sz="1400" b="1" dirty="0">
                  <a:latin typeface="VWAG TheSans" panose="020B0502050302020203" pitchFamily="34" charset="0"/>
                </a:rPr>
                <a:t>1</a:t>
              </a:r>
            </a:p>
          </p:txBody>
        </p:sp>
        <p:sp>
          <p:nvSpPr>
            <p:cNvPr id="8" name="textruta 28">
              <a:extLst>
                <a:ext uri="{FF2B5EF4-FFF2-40B4-BE49-F238E27FC236}">
                  <a16:creationId xmlns:a16="http://schemas.microsoft.com/office/drawing/2014/main" id="{6B1C7884-9480-6E4A-82CA-DCC45607F4CF}"/>
                </a:ext>
              </a:extLst>
            </p:cNvPr>
            <p:cNvSpPr txBox="1"/>
            <p:nvPr/>
          </p:nvSpPr>
          <p:spPr>
            <a:xfrm>
              <a:off x="3032232" y="4966140"/>
              <a:ext cx="356472" cy="347826"/>
            </a:xfrm>
            <a:prstGeom prst="rect">
              <a:avLst/>
            </a:prstGeom>
            <a:noFill/>
          </p:spPr>
          <p:txBody>
            <a:bodyPr wrap="square" rtlCol="0">
              <a:spAutoFit/>
            </a:bodyPr>
            <a:lstStyle/>
            <a:p>
              <a:r>
                <a:rPr lang="sv-SE" sz="1400" b="1" dirty="0">
                  <a:latin typeface="VWAG TheSans" panose="020B0502050302020203" pitchFamily="34" charset="0"/>
                </a:rPr>
                <a:t>2</a:t>
              </a:r>
            </a:p>
          </p:txBody>
        </p:sp>
        <p:sp>
          <p:nvSpPr>
            <p:cNvPr id="9" name="textruta 29">
              <a:extLst>
                <a:ext uri="{FF2B5EF4-FFF2-40B4-BE49-F238E27FC236}">
                  <a16:creationId xmlns:a16="http://schemas.microsoft.com/office/drawing/2014/main" id="{B41CF3D0-D1A7-A74A-8E99-00E4C8060478}"/>
                </a:ext>
              </a:extLst>
            </p:cNvPr>
            <p:cNvSpPr txBox="1"/>
            <p:nvPr/>
          </p:nvSpPr>
          <p:spPr>
            <a:xfrm>
              <a:off x="4745402" y="4966140"/>
              <a:ext cx="356472" cy="347826"/>
            </a:xfrm>
            <a:prstGeom prst="rect">
              <a:avLst/>
            </a:prstGeom>
            <a:noFill/>
          </p:spPr>
          <p:txBody>
            <a:bodyPr wrap="square" rtlCol="0">
              <a:spAutoFit/>
            </a:bodyPr>
            <a:lstStyle/>
            <a:p>
              <a:r>
                <a:rPr lang="sv-SE" sz="1400" b="1" dirty="0">
                  <a:latin typeface="VWAG TheSans" panose="020B0502050302020203" pitchFamily="34" charset="0"/>
                </a:rPr>
                <a:t>3</a:t>
              </a:r>
            </a:p>
          </p:txBody>
        </p:sp>
        <p:sp>
          <p:nvSpPr>
            <p:cNvPr id="10" name="textruta 30">
              <a:extLst>
                <a:ext uri="{FF2B5EF4-FFF2-40B4-BE49-F238E27FC236}">
                  <a16:creationId xmlns:a16="http://schemas.microsoft.com/office/drawing/2014/main" id="{88A4FD74-6942-4D47-90AA-A4DF5929F8A3}"/>
                </a:ext>
              </a:extLst>
            </p:cNvPr>
            <p:cNvSpPr txBox="1"/>
            <p:nvPr/>
          </p:nvSpPr>
          <p:spPr>
            <a:xfrm>
              <a:off x="6458584" y="4966140"/>
              <a:ext cx="356472" cy="347826"/>
            </a:xfrm>
            <a:prstGeom prst="rect">
              <a:avLst/>
            </a:prstGeom>
            <a:noFill/>
          </p:spPr>
          <p:txBody>
            <a:bodyPr wrap="square" rtlCol="0">
              <a:spAutoFit/>
            </a:bodyPr>
            <a:lstStyle/>
            <a:p>
              <a:r>
                <a:rPr lang="sv-SE" sz="1400" b="1" dirty="0">
                  <a:latin typeface="VWAG TheSans" panose="020B0502050302020203" pitchFamily="34" charset="0"/>
                </a:rPr>
                <a:t>4</a:t>
              </a:r>
            </a:p>
          </p:txBody>
        </p:sp>
        <p:sp>
          <p:nvSpPr>
            <p:cNvPr id="11" name="textruta 31">
              <a:extLst>
                <a:ext uri="{FF2B5EF4-FFF2-40B4-BE49-F238E27FC236}">
                  <a16:creationId xmlns:a16="http://schemas.microsoft.com/office/drawing/2014/main" id="{FEC7EBB4-9482-3340-AC30-65BD83C7F447}"/>
                </a:ext>
              </a:extLst>
            </p:cNvPr>
            <p:cNvSpPr txBox="1"/>
            <p:nvPr/>
          </p:nvSpPr>
          <p:spPr>
            <a:xfrm>
              <a:off x="169504" y="5485998"/>
              <a:ext cx="1005330" cy="591303"/>
            </a:xfrm>
            <a:prstGeom prst="rect">
              <a:avLst/>
            </a:prstGeom>
            <a:noFill/>
          </p:spPr>
          <p:txBody>
            <a:bodyPr wrap="square" rtlCol="0">
              <a:spAutoFit/>
            </a:bodyPr>
            <a:lstStyle/>
            <a:p>
              <a:pPr algn="ctr"/>
              <a:r>
                <a:rPr lang="sv-SE" sz="1400" b="1" dirty="0">
                  <a:latin typeface="VWAG TheSans" panose="020B0502050302020203" pitchFamily="34" charset="0"/>
                </a:rPr>
                <a:t>Insug i ytterkant</a:t>
              </a:r>
            </a:p>
          </p:txBody>
        </p:sp>
        <p:sp>
          <p:nvSpPr>
            <p:cNvPr id="12" name="textruta 32">
              <a:extLst>
                <a:ext uri="{FF2B5EF4-FFF2-40B4-BE49-F238E27FC236}">
                  <a16:creationId xmlns:a16="http://schemas.microsoft.com/office/drawing/2014/main" id="{1762BBE6-2BBD-A04B-8CEE-37FD2DF34A10}"/>
                </a:ext>
              </a:extLst>
            </p:cNvPr>
            <p:cNvSpPr txBox="1"/>
            <p:nvPr/>
          </p:nvSpPr>
          <p:spPr>
            <a:xfrm>
              <a:off x="7794490" y="5452859"/>
              <a:ext cx="958205" cy="591303"/>
            </a:xfrm>
            <a:prstGeom prst="rect">
              <a:avLst/>
            </a:prstGeom>
            <a:noFill/>
          </p:spPr>
          <p:txBody>
            <a:bodyPr wrap="square" rtlCol="0">
              <a:spAutoFit/>
            </a:bodyPr>
            <a:lstStyle/>
            <a:p>
              <a:pPr algn="ctr"/>
              <a:r>
                <a:rPr lang="sv-SE" sz="1400" b="1" dirty="0">
                  <a:latin typeface="VWAG TheSans" panose="020B0502050302020203" pitchFamily="34" charset="0"/>
                </a:rPr>
                <a:t>Utblås i centrum</a:t>
              </a:r>
            </a:p>
          </p:txBody>
        </p:sp>
      </p:grpSp>
      <p:sp>
        <p:nvSpPr>
          <p:cNvPr id="13" name="textruta 33">
            <a:extLst>
              <a:ext uri="{FF2B5EF4-FFF2-40B4-BE49-F238E27FC236}">
                <a16:creationId xmlns:a16="http://schemas.microsoft.com/office/drawing/2014/main" id="{9E6BA602-2693-9D4B-8FD2-2B9D957E27EE}"/>
              </a:ext>
            </a:extLst>
          </p:cNvPr>
          <p:cNvSpPr txBox="1"/>
          <p:nvPr/>
        </p:nvSpPr>
        <p:spPr>
          <a:xfrm>
            <a:off x="2970314" y="5775076"/>
            <a:ext cx="4197282" cy="307777"/>
          </a:xfrm>
          <a:prstGeom prst="rect">
            <a:avLst/>
          </a:prstGeom>
          <a:noFill/>
        </p:spPr>
        <p:txBody>
          <a:bodyPr wrap="square" rtlCol="0">
            <a:spAutoFit/>
          </a:bodyPr>
          <a:lstStyle/>
          <a:p>
            <a:pPr algn="ctr"/>
            <a:r>
              <a:rPr lang="sv-SE" sz="1400" b="1" dirty="0" err="1">
                <a:latin typeface="VWAG TheSans" panose="020B0502050302020203" pitchFamily="34" charset="0"/>
              </a:rPr>
              <a:t>Scrollens</a:t>
            </a:r>
            <a:r>
              <a:rPr lang="sv-SE" sz="1400" b="1" dirty="0">
                <a:latin typeface="VWAG TheSans" panose="020B0502050302020203" pitchFamily="34" charset="0"/>
              </a:rPr>
              <a:t> delar:              Fast del.             Rörlig del.</a:t>
            </a:r>
          </a:p>
        </p:txBody>
      </p:sp>
      <p:sp>
        <p:nvSpPr>
          <p:cNvPr id="14" name="Rektangel 34">
            <a:extLst>
              <a:ext uri="{FF2B5EF4-FFF2-40B4-BE49-F238E27FC236}">
                <a16:creationId xmlns:a16="http://schemas.microsoft.com/office/drawing/2014/main" id="{D70918C5-AA5D-0444-95D2-F2E08C65AC35}"/>
              </a:ext>
            </a:extLst>
          </p:cNvPr>
          <p:cNvSpPr/>
          <p:nvPr/>
        </p:nvSpPr>
        <p:spPr bwMode="auto">
          <a:xfrm>
            <a:off x="4588830" y="5803956"/>
            <a:ext cx="304800" cy="338554"/>
          </a:xfrm>
          <a:prstGeom prst="rect">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600" b="1" i="0" u="none" strike="noStrike" cap="none" normalizeH="0" baseline="0">
              <a:ln>
                <a:noFill/>
              </a:ln>
              <a:effectLst/>
              <a:latin typeface="VWAG TheSans" panose="020B0502050302020203" pitchFamily="34" charset="0"/>
            </a:endParaRPr>
          </a:p>
        </p:txBody>
      </p:sp>
      <p:sp>
        <p:nvSpPr>
          <p:cNvPr id="15" name="Rektangel 35">
            <a:extLst>
              <a:ext uri="{FF2B5EF4-FFF2-40B4-BE49-F238E27FC236}">
                <a16:creationId xmlns:a16="http://schemas.microsoft.com/office/drawing/2014/main" id="{5ED62992-BD11-044C-A0BA-9DB4846CD465}"/>
              </a:ext>
            </a:extLst>
          </p:cNvPr>
          <p:cNvSpPr/>
          <p:nvPr/>
        </p:nvSpPr>
        <p:spPr bwMode="auto">
          <a:xfrm>
            <a:off x="5747640" y="5803956"/>
            <a:ext cx="304800" cy="338554"/>
          </a:xfrm>
          <a:prstGeom prst="rect">
            <a:avLst/>
          </a:prstGeom>
          <a:solidFill>
            <a:schemeClr val="tx1">
              <a:lumMod val="50000"/>
              <a:lumOff val="50000"/>
            </a:schemeClr>
          </a:solidFill>
          <a:ln w="25400" cap="flat" cmpd="sng" algn="ctr">
            <a:solidFill>
              <a:schemeClr val="tx1"/>
            </a:solid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600" b="1" i="0" u="none" strike="noStrike" cap="none" normalizeH="0" baseline="0" dirty="0">
              <a:ln>
                <a:noFill/>
              </a:ln>
              <a:effectLst/>
              <a:latin typeface="VWAG TheSans" panose="020B0502050302020203" pitchFamily="34" charset="0"/>
            </a:endParaRPr>
          </a:p>
        </p:txBody>
      </p:sp>
      <p:pic>
        <p:nvPicPr>
          <p:cNvPr id="16" name="Bildobjekt 36">
            <a:extLst>
              <a:ext uri="{FF2B5EF4-FFF2-40B4-BE49-F238E27FC236}">
                <a16:creationId xmlns:a16="http://schemas.microsoft.com/office/drawing/2014/main" id="{FB338ACA-3906-A644-AF71-B6496C99A1D2}"/>
              </a:ext>
            </a:extLst>
          </p:cNvPr>
          <p:cNvPicPr>
            <a:picLocks noChangeAspect="1"/>
          </p:cNvPicPr>
          <p:nvPr/>
        </p:nvPicPr>
        <p:blipFill>
          <a:blip r:embed="rId3"/>
          <a:stretch>
            <a:fillRect/>
          </a:stretch>
        </p:blipFill>
        <p:spPr>
          <a:xfrm>
            <a:off x="6088737" y="1686323"/>
            <a:ext cx="3016321" cy="2556402"/>
          </a:xfrm>
          <a:prstGeom prst="rect">
            <a:avLst/>
          </a:prstGeom>
        </p:spPr>
      </p:pic>
      <p:sp>
        <p:nvSpPr>
          <p:cNvPr id="17" name="Slide Number Placeholder 16">
            <a:extLst>
              <a:ext uri="{FF2B5EF4-FFF2-40B4-BE49-F238E27FC236}">
                <a16:creationId xmlns:a16="http://schemas.microsoft.com/office/drawing/2014/main" id="{8DC7812D-A593-FF4C-8E6C-33F449923AB7}"/>
              </a:ext>
            </a:extLst>
          </p:cNvPr>
          <p:cNvSpPr>
            <a:spLocks noGrp="1"/>
          </p:cNvSpPr>
          <p:nvPr>
            <p:ph type="sldNum" sz="quarter" idx="13"/>
          </p:nvPr>
        </p:nvSpPr>
        <p:spPr/>
        <p:txBody>
          <a:bodyPr/>
          <a:lstStyle/>
          <a:p>
            <a:fld id="{5818BEF9-6AEC-154B-B50F-057E6E327BFC}" type="slidenum">
              <a:rPr lang="en-SE" smtClean="0"/>
              <a:t>64</a:t>
            </a:fld>
            <a:endParaRPr lang="en-SE" dirty="0"/>
          </a:p>
        </p:txBody>
      </p:sp>
    </p:spTree>
    <p:extLst>
      <p:ext uri="{BB962C8B-B14F-4D97-AF65-F5344CB8AC3E}">
        <p14:creationId xmlns:p14="http://schemas.microsoft.com/office/powerpoint/2010/main" val="40798074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43B068-9868-2C47-9B64-CF78A0EEF2C5}"/>
              </a:ext>
            </a:extLst>
          </p:cNvPr>
          <p:cNvSpPr>
            <a:spLocks noGrp="1"/>
          </p:cNvSpPr>
          <p:nvPr>
            <p:ph idx="1"/>
          </p:nvPr>
        </p:nvSpPr>
        <p:spPr>
          <a:xfrm>
            <a:off x="392113" y="1275911"/>
            <a:ext cx="4786624" cy="5070914"/>
          </a:xfrm>
        </p:spPr>
        <p:txBody>
          <a:bodyPr/>
          <a:lstStyle/>
          <a:p>
            <a:r>
              <a:rPr lang="en-GB" b="1" dirty="0" err="1"/>
              <a:t>Värmare</a:t>
            </a:r>
            <a:r>
              <a:rPr lang="en-GB" b="1" dirty="0"/>
              <a:t> (PTC), VW</a:t>
            </a:r>
          </a:p>
          <a:p>
            <a:r>
              <a:rPr lang="sv-SE" dirty="0"/>
              <a:t>Högvoltsvärmaren är installerad i kylkretsen uppströms hos värmeväxlaren till värmaren.</a:t>
            </a:r>
          </a:p>
          <a:p>
            <a:r>
              <a:rPr lang="sv-SE" dirty="0"/>
              <a:t>Högvoltsvärmaren får ström från högvoltsbatteriet.</a:t>
            </a:r>
          </a:p>
          <a:p>
            <a:r>
              <a:rPr lang="sv-SE" dirty="0"/>
              <a:t>Den aktiveras av </a:t>
            </a:r>
            <a:r>
              <a:rPr lang="sv-SE" dirty="0" err="1"/>
              <a:t>Climatronic</a:t>
            </a:r>
            <a:r>
              <a:rPr lang="sv-SE" dirty="0"/>
              <a:t> styrenheten via en LIN-buss eller CAN-nätet/Car-Net.</a:t>
            </a:r>
          </a:p>
          <a:p>
            <a:r>
              <a:rPr lang="sv-SE" dirty="0"/>
              <a:t>Högvoltsvärmaren innehåller tre PTC-värmeelement som kan aktiveras individuellt av IGBT-transistorerna.</a:t>
            </a:r>
          </a:p>
          <a:p>
            <a:r>
              <a:rPr lang="sv-SE" dirty="0"/>
              <a:t>IGBT = </a:t>
            </a:r>
            <a:r>
              <a:rPr lang="sv-SE" dirty="0" err="1"/>
              <a:t>Insulated</a:t>
            </a:r>
            <a:r>
              <a:rPr lang="sv-SE" dirty="0"/>
              <a:t>-Gate </a:t>
            </a:r>
            <a:r>
              <a:rPr lang="sv-SE" dirty="0" err="1"/>
              <a:t>Bipolar</a:t>
            </a:r>
            <a:r>
              <a:rPr lang="sv-SE" dirty="0"/>
              <a:t> Transistor (isolerad bipolär grindtransistor)</a:t>
            </a:r>
          </a:p>
          <a:p>
            <a:r>
              <a:rPr lang="sv-SE" dirty="0"/>
              <a:t>NTC = Negative </a:t>
            </a:r>
            <a:r>
              <a:rPr lang="sv-SE" dirty="0" err="1"/>
              <a:t>Temperature</a:t>
            </a:r>
            <a:r>
              <a:rPr lang="sv-SE" dirty="0"/>
              <a:t> </a:t>
            </a:r>
            <a:r>
              <a:rPr lang="sv-SE" dirty="0" err="1"/>
              <a:t>Coefficient</a:t>
            </a:r>
            <a:r>
              <a:rPr lang="sv-SE" dirty="0"/>
              <a:t> (negativ temperaturkoefficient)</a:t>
            </a:r>
          </a:p>
          <a:p>
            <a:r>
              <a:rPr lang="sv-SE" dirty="0"/>
              <a:t>PTC = Positive </a:t>
            </a:r>
            <a:r>
              <a:rPr lang="sv-SE" dirty="0" err="1"/>
              <a:t>Temperature</a:t>
            </a:r>
            <a:r>
              <a:rPr lang="sv-SE" dirty="0"/>
              <a:t> </a:t>
            </a:r>
            <a:r>
              <a:rPr lang="sv-SE" dirty="0" err="1"/>
              <a:t>Coefficient</a:t>
            </a:r>
            <a:r>
              <a:rPr lang="sv-SE" dirty="0"/>
              <a:t> (positiv temperaturkoefficient)</a:t>
            </a:r>
          </a:p>
        </p:txBody>
      </p:sp>
      <p:sp>
        <p:nvSpPr>
          <p:cNvPr id="3" name="Title 2">
            <a:extLst>
              <a:ext uri="{FF2B5EF4-FFF2-40B4-BE49-F238E27FC236}">
                <a16:creationId xmlns:a16="http://schemas.microsoft.com/office/drawing/2014/main" id="{0F2F3D79-BF75-C648-8705-9711A6A535FB}"/>
              </a:ext>
            </a:extLst>
          </p:cNvPr>
          <p:cNvSpPr>
            <a:spLocks noGrp="1"/>
          </p:cNvSpPr>
          <p:nvPr>
            <p:ph type="title"/>
          </p:nvPr>
        </p:nvSpPr>
        <p:spPr/>
        <p:txBody>
          <a:bodyPr/>
          <a:lstStyle/>
          <a:p>
            <a:r>
              <a:rPr lang="en-SE" dirty="0"/>
              <a:t>Värmare</a:t>
            </a:r>
          </a:p>
        </p:txBody>
      </p:sp>
      <p:sp>
        <p:nvSpPr>
          <p:cNvPr id="4" name="Text Placeholder 3">
            <a:extLst>
              <a:ext uri="{FF2B5EF4-FFF2-40B4-BE49-F238E27FC236}">
                <a16:creationId xmlns:a16="http://schemas.microsoft.com/office/drawing/2014/main" id="{8DF71B97-DC02-0440-8F78-55C467C20A4F}"/>
              </a:ext>
            </a:extLst>
          </p:cNvPr>
          <p:cNvSpPr>
            <a:spLocks noGrp="1"/>
          </p:cNvSpPr>
          <p:nvPr>
            <p:ph type="body" sz="quarter" idx="10"/>
          </p:nvPr>
        </p:nvSpPr>
        <p:spPr/>
        <p:txBody>
          <a:bodyPr>
            <a:normAutofit lnSpcReduction="10000"/>
          </a:bodyPr>
          <a:lstStyle/>
          <a:p>
            <a:r>
              <a:rPr lang="en-SE" dirty="0"/>
              <a:t>5 Uppbyggnad och funktion</a:t>
            </a:r>
          </a:p>
          <a:p>
            <a:endParaRPr lang="en-SE" dirty="0"/>
          </a:p>
        </p:txBody>
      </p:sp>
      <p:grpSp>
        <p:nvGrpSpPr>
          <p:cNvPr id="14" name="Group 13">
            <a:extLst>
              <a:ext uri="{FF2B5EF4-FFF2-40B4-BE49-F238E27FC236}">
                <a16:creationId xmlns:a16="http://schemas.microsoft.com/office/drawing/2014/main" id="{BA2A5647-95D4-CF4A-957B-5AC85FCB0DB1}"/>
              </a:ext>
            </a:extLst>
          </p:cNvPr>
          <p:cNvGrpSpPr/>
          <p:nvPr/>
        </p:nvGrpSpPr>
        <p:grpSpPr>
          <a:xfrm>
            <a:off x="6493435" y="815891"/>
            <a:ext cx="3125105" cy="1981410"/>
            <a:chOff x="848544" y="2254654"/>
            <a:chExt cx="4048909" cy="2567129"/>
          </a:xfrm>
        </p:grpSpPr>
        <p:pic>
          <p:nvPicPr>
            <p:cNvPr id="5" name="Picture 2">
              <a:extLst>
                <a:ext uri="{FF2B5EF4-FFF2-40B4-BE49-F238E27FC236}">
                  <a16:creationId xmlns:a16="http://schemas.microsoft.com/office/drawing/2014/main" id="{8546E6EB-148E-B04B-A3A1-F8B41F7927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3812" y="2579527"/>
              <a:ext cx="2512791" cy="148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106">
              <a:extLst>
                <a:ext uri="{FF2B5EF4-FFF2-40B4-BE49-F238E27FC236}">
                  <a16:creationId xmlns:a16="http://schemas.microsoft.com/office/drawing/2014/main" id="{8C80F013-DC66-4645-A053-E4814229DC95}"/>
                </a:ext>
              </a:extLst>
            </p:cNvPr>
            <p:cNvSpPr>
              <a:spLocks noChangeShapeType="1"/>
            </p:cNvSpPr>
            <p:nvPr/>
          </p:nvSpPr>
          <p:spPr bwMode="auto">
            <a:xfrm flipH="1" flipV="1">
              <a:off x="1119523" y="3581489"/>
              <a:ext cx="235871" cy="1007089"/>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200" b="1" dirty="0">
                <a:latin typeface="VWAG TheSans" panose="020B0502050302020203" pitchFamily="34" charset="0"/>
              </a:endParaRPr>
            </a:p>
          </p:txBody>
        </p:sp>
        <p:sp>
          <p:nvSpPr>
            <p:cNvPr id="7" name="Line 106">
              <a:extLst>
                <a:ext uri="{FF2B5EF4-FFF2-40B4-BE49-F238E27FC236}">
                  <a16:creationId xmlns:a16="http://schemas.microsoft.com/office/drawing/2014/main" id="{176ED3F7-F212-B347-8819-0AE391227767}"/>
                </a:ext>
              </a:extLst>
            </p:cNvPr>
            <p:cNvSpPr>
              <a:spLocks noChangeShapeType="1"/>
            </p:cNvSpPr>
            <p:nvPr/>
          </p:nvSpPr>
          <p:spPr bwMode="auto">
            <a:xfrm flipV="1">
              <a:off x="1345870" y="3652608"/>
              <a:ext cx="312134" cy="945495"/>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200" b="1" dirty="0">
                <a:latin typeface="VWAG TheSans" panose="020B0502050302020203" pitchFamily="34" charset="0"/>
              </a:endParaRPr>
            </a:p>
          </p:txBody>
        </p:sp>
        <p:sp>
          <p:nvSpPr>
            <p:cNvPr id="8" name="Textfeld 3">
              <a:extLst>
                <a:ext uri="{FF2B5EF4-FFF2-40B4-BE49-F238E27FC236}">
                  <a16:creationId xmlns:a16="http://schemas.microsoft.com/office/drawing/2014/main" id="{0DD7B799-1030-ED44-967E-3F087D773755}"/>
                </a:ext>
              </a:extLst>
            </p:cNvPr>
            <p:cNvSpPr txBox="1"/>
            <p:nvPr/>
          </p:nvSpPr>
          <p:spPr>
            <a:xfrm>
              <a:off x="848544" y="4637117"/>
              <a:ext cx="4048909" cy="184666"/>
            </a:xfrm>
            <a:prstGeom prst="rect">
              <a:avLst/>
            </a:prstGeom>
            <a:noFill/>
          </p:spPr>
          <p:txBody>
            <a:bodyPr wrap="square" lIns="0" tIns="0" rIns="0" bIns="0" rtlCol="0">
              <a:spAutoFit/>
            </a:bodyPr>
            <a:lstStyle/>
            <a:p>
              <a:r>
                <a:rPr lang="de-DE" sz="1200" b="1" dirty="0">
                  <a:latin typeface="VWAG TheSans" panose="020B0502050302020203" pitchFamily="34" charset="0"/>
                </a:rPr>
                <a:t>Kylanslutningar</a:t>
              </a:r>
            </a:p>
          </p:txBody>
        </p:sp>
        <p:sp>
          <p:nvSpPr>
            <p:cNvPr id="9" name="Line 106">
              <a:extLst>
                <a:ext uri="{FF2B5EF4-FFF2-40B4-BE49-F238E27FC236}">
                  <a16:creationId xmlns:a16="http://schemas.microsoft.com/office/drawing/2014/main" id="{D68D7479-E525-5E40-8969-AC761629DBEC}"/>
                </a:ext>
              </a:extLst>
            </p:cNvPr>
            <p:cNvSpPr>
              <a:spLocks noChangeShapeType="1"/>
            </p:cNvSpPr>
            <p:nvPr/>
          </p:nvSpPr>
          <p:spPr bwMode="auto">
            <a:xfrm flipV="1">
              <a:off x="2768269" y="2500875"/>
              <a:ext cx="487681" cy="795942"/>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200" b="1" dirty="0">
                <a:latin typeface="VWAG TheSans" panose="020B0502050302020203" pitchFamily="34" charset="0"/>
              </a:endParaRPr>
            </a:p>
          </p:txBody>
        </p:sp>
        <p:sp>
          <p:nvSpPr>
            <p:cNvPr id="10" name="Textfeld 14">
              <a:extLst>
                <a:ext uri="{FF2B5EF4-FFF2-40B4-BE49-F238E27FC236}">
                  <a16:creationId xmlns:a16="http://schemas.microsoft.com/office/drawing/2014/main" id="{F639D292-C7BD-4744-B2E4-EFA845013A11}"/>
                </a:ext>
              </a:extLst>
            </p:cNvPr>
            <p:cNvSpPr txBox="1"/>
            <p:nvPr/>
          </p:nvSpPr>
          <p:spPr>
            <a:xfrm>
              <a:off x="1471456" y="2254654"/>
              <a:ext cx="2246517" cy="184666"/>
            </a:xfrm>
            <a:prstGeom prst="rect">
              <a:avLst/>
            </a:prstGeom>
            <a:noFill/>
          </p:spPr>
          <p:txBody>
            <a:bodyPr wrap="square" lIns="0" tIns="0" rIns="0" bIns="0" rtlCol="0">
              <a:spAutoFit/>
            </a:bodyPr>
            <a:lstStyle/>
            <a:p>
              <a:pPr algn="r"/>
              <a:r>
                <a:rPr lang="de-DE" sz="1200" b="1" dirty="0">
                  <a:latin typeface="VWAG TheSans" panose="020B0502050302020203" pitchFamily="34" charset="0"/>
                </a:rPr>
                <a:t>HV+/-</a:t>
              </a:r>
            </a:p>
          </p:txBody>
        </p:sp>
        <p:sp>
          <p:nvSpPr>
            <p:cNvPr id="11" name="Line 106">
              <a:extLst>
                <a:ext uri="{FF2B5EF4-FFF2-40B4-BE49-F238E27FC236}">
                  <a16:creationId xmlns:a16="http://schemas.microsoft.com/office/drawing/2014/main" id="{1F89C6E9-066B-CF43-9DBB-5E2D4771B606}"/>
                </a:ext>
              </a:extLst>
            </p:cNvPr>
            <p:cNvSpPr>
              <a:spLocks noChangeShapeType="1"/>
            </p:cNvSpPr>
            <p:nvPr/>
          </p:nvSpPr>
          <p:spPr bwMode="auto">
            <a:xfrm flipH="1" flipV="1">
              <a:off x="2768269" y="3610153"/>
              <a:ext cx="101601" cy="397971"/>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200" b="1" dirty="0">
                <a:latin typeface="VWAG TheSans" panose="020B0502050302020203" pitchFamily="34" charset="0"/>
              </a:endParaRPr>
            </a:p>
          </p:txBody>
        </p:sp>
        <p:sp>
          <p:nvSpPr>
            <p:cNvPr id="12" name="Textfeld 16">
              <a:extLst>
                <a:ext uri="{FF2B5EF4-FFF2-40B4-BE49-F238E27FC236}">
                  <a16:creationId xmlns:a16="http://schemas.microsoft.com/office/drawing/2014/main" id="{27976DF4-58D1-5640-BB99-A76A60F6B032}"/>
                </a:ext>
              </a:extLst>
            </p:cNvPr>
            <p:cNvSpPr txBox="1"/>
            <p:nvPr/>
          </p:nvSpPr>
          <p:spPr>
            <a:xfrm>
              <a:off x="2356327" y="4018042"/>
              <a:ext cx="2382983" cy="184666"/>
            </a:xfrm>
            <a:prstGeom prst="rect">
              <a:avLst/>
            </a:prstGeom>
            <a:noFill/>
          </p:spPr>
          <p:txBody>
            <a:bodyPr wrap="square" lIns="0" tIns="0" rIns="0" bIns="0" rtlCol="0">
              <a:spAutoFit/>
            </a:bodyPr>
            <a:lstStyle/>
            <a:p>
              <a:r>
                <a:rPr lang="de-DE" sz="1200" b="1" dirty="0">
                  <a:latin typeface="VWAG TheSans" panose="020B0502050302020203" pitchFamily="34" charset="0"/>
                </a:rPr>
                <a:t>Lågspänning/LIN-buss</a:t>
              </a:r>
            </a:p>
          </p:txBody>
        </p:sp>
      </p:grpSp>
      <p:grpSp>
        <p:nvGrpSpPr>
          <p:cNvPr id="25" name="Group 24">
            <a:extLst>
              <a:ext uri="{FF2B5EF4-FFF2-40B4-BE49-F238E27FC236}">
                <a16:creationId xmlns:a16="http://schemas.microsoft.com/office/drawing/2014/main" id="{57DDFF9D-7A77-FA4C-9678-A3CD7E627E4B}"/>
              </a:ext>
            </a:extLst>
          </p:cNvPr>
          <p:cNvGrpSpPr/>
          <p:nvPr/>
        </p:nvGrpSpPr>
        <p:grpSpPr>
          <a:xfrm>
            <a:off x="6330894" y="3079654"/>
            <a:ext cx="3020606" cy="1544660"/>
            <a:chOff x="4337482" y="2119522"/>
            <a:chExt cx="5281058" cy="2700597"/>
          </a:xfrm>
        </p:grpSpPr>
        <p:pic>
          <p:nvPicPr>
            <p:cNvPr id="15" name="Picture 2">
              <a:extLst>
                <a:ext uri="{FF2B5EF4-FFF2-40B4-BE49-F238E27FC236}">
                  <a16:creationId xmlns:a16="http://schemas.microsoft.com/office/drawing/2014/main" id="{2FAD3074-D019-E649-8373-014B99EA8B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74970" y="2227461"/>
              <a:ext cx="2679700" cy="2222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feld 19">
              <a:extLst>
                <a:ext uri="{FF2B5EF4-FFF2-40B4-BE49-F238E27FC236}">
                  <a16:creationId xmlns:a16="http://schemas.microsoft.com/office/drawing/2014/main" id="{9351CA71-6A65-9841-A194-C2928EBB6495}"/>
                </a:ext>
              </a:extLst>
            </p:cNvPr>
            <p:cNvSpPr txBox="1"/>
            <p:nvPr/>
          </p:nvSpPr>
          <p:spPr>
            <a:xfrm>
              <a:off x="5794561" y="4450787"/>
              <a:ext cx="1347589" cy="184666"/>
            </a:xfrm>
            <a:prstGeom prst="rect">
              <a:avLst/>
            </a:prstGeom>
            <a:noFill/>
          </p:spPr>
          <p:txBody>
            <a:bodyPr wrap="square" lIns="0" tIns="0" rIns="0" bIns="0" rtlCol="0">
              <a:spAutoFit/>
            </a:bodyPr>
            <a:lstStyle/>
            <a:p>
              <a:pPr algn="r"/>
              <a:r>
                <a:rPr lang="de-DE" sz="1200" b="1" dirty="0">
                  <a:latin typeface="VWAG TheSans" panose="020B0502050302020203" pitchFamily="34" charset="0"/>
                </a:rPr>
                <a:t>HV+/-</a:t>
              </a:r>
            </a:p>
          </p:txBody>
        </p:sp>
        <p:sp>
          <p:nvSpPr>
            <p:cNvPr id="17" name="Line 106">
              <a:extLst>
                <a:ext uri="{FF2B5EF4-FFF2-40B4-BE49-F238E27FC236}">
                  <a16:creationId xmlns:a16="http://schemas.microsoft.com/office/drawing/2014/main" id="{C7EF8B89-145A-3543-A48D-B21A76FD70DD}"/>
                </a:ext>
              </a:extLst>
            </p:cNvPr>
            <p:cNvSpPr>
              <a:spLocks noChangeShapeType="1"/>
            </p:cNvSpPr>
            <p:nvPr/>
          </p:nvSpPr>
          <p:spPr bwMode="auto">
            <a:xfrm flipV="1">
              <a:off x="7766989" y="3156019"/>
              <a:ext cx="487681" cy="293198"/>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200" b="1" dirty="0">
                <a:latin typeface="VWAG TheSans" panose="020B0502050302020203" pitchFamily="34" charset="0"/>
              </a:endParaRPr>
            </a:p>
          </p:txBody>
        </p:sp>
        <p:sp>
          <p:nvSpPr>
            <p:cNvPr id="18" name="Line 106">
              <a:extLst>
                <a:ext uri="{FF2B5EF4-FFF2-40B4-BE49-F238E27FC236}">
                  <a16:creationId xmlns:a16="http://schemas.microsoft.com/office/drawing/2014/main" id="{34D75989-21E1-5845-86B7-9C00BB5E1BD6}"/>
                </a:ext>
              </a:extLst>
            </p:cNvPr>
            <p:cNvSpPr>
              <a:spLocks noChangeShapeType="1"/>
            </p:cNvSpPr>
            <p:nvPr/>
          </p:nvSpPr>
          <p:spPr bwMode="auto">
            <a:xfrm flipV="1">
              <a:off x="6968413" y="2224626"/>
              <a:ext cx="487681" cy="273076"/>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200" b="1" dirty="0">
                <a:latin typeface="VWAG TheSans" panose="020B0502050302020203" pitchFamily="34" charset="0"/>
              </a:endParaRPr>
            </a:p>
          </p:txBody>
        </p:sp>
        <p:sp>
          <p:nvSpPr>
            <p:cNvPr id="19" name="Textfeld 22">
              <a:extLst>
                <a:ext uri="{FF2B5EF4-FFF2-40B4-BE49-F238E27FC236}">
                  <a16:creationId xmlns:a16="http://schemas.microsoft.com/office/drawing/2014/main" id="{DFB6BDCB-E49C-4040-A362-3DCA0998E69C}"/>
                </a:ext>
              </a:extLst>
            </p:cNvPr>
            <p:cNvSpPr txBox="1"/>
            <p:nvPr/>
          </p:nvSpPr>
          <p:spPr>
            <a:xfrm>
              <a:off x="7517053" y="2119522"/>
              <a:ext cx="2081607" cy="184666"/>
            </a:xfrm>
            <a:prstGeom prst="rect">
              <a:avLst/>
            </a:prstGeom>
            <a:noFill/>
          </p:spPr>
          <p:txBody>
            <a:bodyPr wrap="square" lIns="0" tIns="0" rIns="0" bIns="0" rtlCol="0" anchor="ctr">
              <a:spAutoFit/>
            </a:bodyPr>
            <a:lstStyle/>
            <a:p>
              <a:r>
                <a:rPr lang="de-DE" sz="1200" b="1" dirty="0">
                  <a:latin typeface="VWAG TheSans" panose="020B0502050302020203" pitchFamily="34" charset="0"/>
                </a:rPr>
                <a:t>LIN-buss</a:t>
              </a:r>
            </a:p>
          </p:txBody>
        </p:sp>
        <p:sp>
          <p:nvSpPr>
            <p:cNvPr id="20" name="Textfeld 23">
              <a:extLst>
                <a:ext uri="{FF2B5EF4-FFF2-40B4-BE49-F238E27FC236}">
                  <a16:creationId xmlns:a16="http://schemas.microsoft.com/office/drawing/2014/main" id="{A9D82062-7B88-FF44-8B10-26D6825A5D9F}"/>
                </a:ext>
              </a:extLst>
            </p:cNvPr>
            <p:cNvSpPr txBox="1"/>
            <p:nvPr/>
          </p:nvSpPr>
          <p:spPr>
            <a:xfrm>
              <a:off x="8320422" y="3010398"/>
              <a:ext cx="1298118" cy="184666"/>
            </a:xfrm>
            <a:prstGeom prst="rect">
              <a:avLst/>
            </a:prstGeom>
            <a:noFill/>
          </p:spPr>
          <p:txBody>
            <a:bodyPr wrap="square" lIns="0" tIns="0" rIns="0" bIns="0" rtlCol="0">
              <a:spAutoFit/>
            </a:bodyPr>
            <a:lstStyle/>
            <a:p>
              <a:r>
                <a:rPr lang="de-DE" sz="1200" b="1" dirty="0">
                  <a:latin typeface="VWAG TheSans" panose="020B0502050302020203" pitchFamily="34" charset="0"/>
                </a:rPr>
                <a:t>NTC</a:t>
              </a:r>
            </a:p>
          </p:txBody>
        </p:sp>
        <p:sp>
          <p:nvSpPr>
            <p:cNvPr id="21" name="Line 106">
              <a:extLst>
                <a:ext uri="{FF2B5EF4-FFF2-40B4-BE49-F238E27FC236}">
                  <a16:creationId xmlns:a16="http://schemas.microsoft.com/office/drawing/2014/main" id="{BE3045C5-2E90-9E41-8B00-A639D410371C}"/>
                </a:ext>
              </a:extLst>
            </p:cNvPr>
            <p:cNvSpPr>
              <a:spLocks noChangeShapeType="1"/>
            </p:cNvSpPr>
            <p:nvPr/>
          </p:nvSpPr>
          <p:spPr bwMode="auto">
            <a:xfrm flipH="1" flipV="1">
              <a:off x="5574970" y="3153386"/>
              <a:ext cx="474979" cy="301632"/>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200" b="1" dirty="0">
                <a:latin typeface="VWAG TheSans" panose="020B0502050302020203" pitchFamily="34" charset="0"/>
              </a:endParaRPr>
            </a:p>
          </p:txBody>
        </p:sp>
        <p:sp>
          <p:nvSpPr>
            <p:cNvPr id="22" name="Textfeld 25">
              <a:extLst>
                <a:ext uri="{FF2B5EF4-FFF2-40B4-BE49-F238E27FC236}">
                  <a16:creationId xmlns:a16="http://schemas.microsoft.com/office/drawing/2014/main" id="{559B5293-8F05-2E43-AC57-48737BF30919}"/>
                </a:ext>
              </a:extLst>
            </p:cNvPr>
            <p:cNvSpPr txBox="1"/>
            <p:nvPr/>
          </p:nvSpPr>
          <p:spPr>
            <a:xfrm>
              <a:off x="4337482" y="3028834"/>
              <a:ext cx="1173988" cy="184666"/>
            </a:xfrm>
            <a:prstGeom prst="rect">
              <a:avLst/>
            </a:prstGeom>
            <a:noFill/>
          </p:spPr>
          <p:txBody>
            <a:bodyPr wrap="square" lIns="0" tIns="0" rIns="0" bIns="0" rtlCol="0">
              <a:spAutoFit/>
            </a:bodyPr>
            <a:lstStyle/>
            <a:p>
              <a:pPr algn="r"/>
              <a:r>
                <a:rPr lang="de-DE" sz="1200" b="1" dirty="0">
                  <a:latin typeface="VWAG TheSans" panose="020B0502050302020203" pitchFamily="34" charset="0"/>
                </a:rPr>
                <a:t>NTC</a:t>
              </a:r>
            </a:p>
          </p:txBody>
        </p:sp>
        <p:sp>
          <p:nvSpPr>
            <p:cNvPr id="23" name="Line 106">
              <a:extLst>
                <a:ext uri="{FF2B5EF4-FFF2-40B4-BE49-F238E27FC236}">
                  <a16:creationId xmlns:a16="http://schemas.microsoft.com/office/drawing/2014/main" id="{C2850E22-B756-224E-8651-8B0C0301BAF2}"/>
                </a:ext>
              </a:extLst>
            </p:cNvPr>
            <p:cNvSpPr>
              <a:spLocks noChangeShapeType="1"/>
            </p:cNvSpPr>
            <p:nvPr/>
          </p:nvSpPr>
          <p:spPr bwMode="auto">
            <a:xfrm flipH="1" flipV="1">
              <a:off x="7392340" y="3936992"/>
              <a:ext cx="689610" cy="491406"/>
            </a:xfrm>
            <a:prstGeom prst="line">
              <a:avLst/>
            </a:prstGeom>
            <a:noFill/>
            <a:ln w="19050">
              <a:solidFill>
                <a:schemeClr val="tx1"/>
              </a:solidFill>
              <a:round/>
              <a:headEnd/>
              <a:tailEnd/>
            </a:ln>
            <a:effectLst>
              <a:outerShdw dist="12700" dir="54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de-DE" sz="1200" b="1" dirty="0">
                <a:latin typeface="VWAG TheSans" panose="020B0502050302020203" pitchFamily="34" charset="0"/>
              </a:endParaRPr>
            </a:p>
          </p:txBody>
        </p:sp>
        <p:sp>
          <p:nvSpPr>
            <p:cNvPr id="24" name="Textfeld 27">
              <a:extLst>
                <a:ext uri="{FF2B5EF4-FFF2-40B4-BE49-F238E27FC236}">
                  <a16:creationId xmlns:a16="http://schemas.microsoft.com/office/drawing/2014/main" id="{01E52D12-CD23-9D44-9E74-A6A648C54155}"/>
                </a:ext>
              </a:extLst>
            </p:cNvPr>
            <p:cNvSpPr txBox="1"/>
            <p:nvPr/>
          </p:nvSpPr>
          <p:spPr>
            <a:xfrm>
              <a:off x="7572561" y="4450787"/>
              <a:ext cx="2036039" cy="369332"/>
            </a:xfrm>
            <a:prstGeom prst="rect">
              <a:avLst/>
            </a:prstGeom>
            <a:noFill/>
          </p:spPr>
          <p:txBody>
            <a:bodyPr wrap="square" lIns="0" tIns="0" rIns="0" bIns="0" rtlCol="0">
              <a:spAutoFit/>
            </a:bodyPr>
            <a:lstStyle/>
            <a:p>
              <a:r>
                <a:rPr lang="de-DE" sz="1200" b="1" dirty="0">
                  <a:latin typeface="VWAG TheSans" panose="020B0502050302020203" pitchFamily="34" charset="0"/>
                </a:rPr>
                <a:t>Värmeelement </a:t>
              </a:r>
              <a:br>
                <a:rPr sz="1200" b="1">
                  <a:latin typeface="VWAG TheSans" panose="020B0502050302020203" pitchFamily="34" charset="0"/>
                </a:rPr>
              </a:br>
              <a:r>
                <a:rPr lang="de-DE" sz="1200" b="1" dirty="0">
                  <a:latin typeface="VWAG TheSans" panose="020B0502050302020203" pitchFamily="34" charset="0"/>
                </a:rPr>
                <a:t>med IGBT</a:t>
              </a:r>
            </a:p>
          </p:txBody>
        </p:sp>
      </p:grpSp>
      <p:pic>
        <p:nvPicPr>
          <p:cNvPr id="26" name="Picture 4">
            <a:extLst>
              <a:ext uri="{FF2B5EF4-FFF2-40B4-BE49-F238E27FC236}">
                <a16:creationId xmlns:a16="http://schemas.microsoft.com/office/drawing/2014/main" id="{B8D95B9A-D734-0E41-A933-F54608829EE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07063" y="4933387"/>
            <a:ext cx="2322276" cy="148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feld 17">
            <a:extLst>
              <a:ext uri="{FF2B5EF4-FFF2-40B4-BE49-F238E27FC236}">
                <a16:creationId xmlns:a16="http://schemas.microsoft.com/office/drawing/2014/main" id="{92D79DA2-9597-DE46-A8A5-03241F2988FC}"/>
              </a:ext>
            </a:extLst>
          </p:cNvPr>
          <p:cNvSpPr txBox="1"/>
          <p:nvPr/>
        </p:nvSpPr>
        <p:spPr>
          <a:xfrm>
            <a:off x="3779286" y="5961632"/>
            <a:ext cx="2834124" cy="184666"/>
          </a:xfrm>
          <a:prstGeom prst="rect">
            <a:avLst/>
          </a:prstGeom>
          <a:noFill/>
        </p:spPr>
        <p:txBody>
          <a:bodyPr wrap="square" lIns="0" tIns="0" rIns="0" bIns="0" rtlCol="0">
            <a:spAutoFit/>
          </a:bodyPr>
          <a:lstStyle/>
          <a:p>
            <a:pPr algn="r"/>
            <a:r>
              <a:rPr lang="de-DE" sz="1200" b="1" dirty="0">
                <a:latin typeface="VWAG TheSans" panose="020B0502050302020203" pitchFamily="34" charset="0"/>
              </a:rPr>
              <a:t>kartor + mer/e-Manager</a:t>
            </a:r>
          </a:p>
        </p:txBody>
      </p:sp>
      <p:sp>
        <p:nvSpPr>
          <p:cNvPr id="28" name="Textfeld 18">
            <a:extLst>
              <a:ext uri="{FF2B5EF4-FFF2-40B4-BE49-F238E27FC236}">
                <a16:creationId xmlns:a16="http://schemas.microsoft.com/office/drawing/2014/main" id="{D6DC4F1F-1BBB-404C-8CCB-9E07868FF275}"/>
              </a:ext>
            </a:extLst>
          </p:cNvPr>
          <p:cNvSpPr txBox="1"/>
          <p:nvPr/>
        </p:nvSpPr>
        <p:spPr>
          <a:xfrm>
            <a:off x="8789282" y="5668855"/>
            <a:ext cx="3415824" cy="184666"/>
          </a:xfrm>
          <a:prstGeom prst="rect">
            <a:avLst/>
          </a:prstGeom>
          <a:noFill/>
        </p:spPr>
        <p:txBody>
          <a:bodyPr wrap="square" lIns="0" tIns="0" rIns="0" bIns="0" rtlCol="0">
            <a:spAutoFit/>
          </a:bodyPr>
          <a:lstStyle/>
          <a:p>
            <a:r>
              <a:rPr lang="de-DE" sz="1200" b="1" dirty="0">
                <a:latin typeface="VWAG TheSans" panose="020B0502050302020203" pitchFamily="34" charset="0"/>
              </a:rPr>
              <a:t>Mobiltelefon</a:t>
            </a:r>
          </a:p>
        </p:txBody>
      </p:sp>
      <p:sp>
        <p:nvSpPr>
          <p:cNvPr id="13" name="Slide Number Placeholder 12">
            <a:extLst>
              <a:ext uri="{FF2B5EF4-FFF2-40B4-BE49-F238E27FC236}">
                <a16:creationId xmlns:a16="http://schemas.microsoft.com/office/drawing/2014/main" id="{F3957BA5-9F24-8840-8BB8-2ADD5A521E81}"/>
              </a:ext>
            </a:extLst>
          </p:cNvPr>
          <p:cNvSpPr>
            <a:spLocks noGrp="1"/>
          </p:cNvSpPr>
          <p:nvPr>
            <p:ph type="sldNum" sz="quarter" idx="13"/>
          </p:nvPr>
        </p:nvSpPr>
        <p:spPr/>
        <p:txBody>
          <a:bodyPr/>
          <a:lstStyle/>
          <a:p>
            <a:fld id="{5818BEF9-6AEC-154B-B50F-057E6E327BFC}" type="slidenum">
              <a:rPr lang="en-SE" smtClean="0"/>
              <a:t>65</a:t>
            </a:fld>
            <a:endParaRPr lang="en-SE" dirty="0"/>
          </a:p>
        </p:txBody>
      </p:sp>
    </p:spTree>
    <p:extLst>
      <p:ext uri="{BB962C8B-B14F-4D97-AF65-F5344CB8AC3E}">
        <p14:creationId xmlns:p14="http://schemas.microsoft.com/office/powerpoint/2010/main" val="1222994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73" name="Freeform: Shape 72">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1766306" y="2300932"/>
            <a:ext cx="3590240"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26" name="Picture 2" descr="Praktik under studierna? – Lundastudent">
            <a:extLst>
              <a:ext uri="{FF2B5EF4-FFF2-40B4-BE49-F238E27FC236}">
                <a16:creationId xmlns:a16="http://schemas.microsoft.com/office/drawing/2014/main" id="{ECB195B9-C15B-42CB-8981-2E2AAA40D5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13" r="10221" b="-1"/>
          <a:stretch/>
        </p:blipFill>
        <p:spPr bwMode="auto">
          <a:xfrm>
            <a:off x="1913094" y="544297"/>
            <a:ext cx="6306563"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2" name="Platshållare för bildnummer 1">
            <a:extLst>
              <a:ext uri="{FF2B5EF4-FFF2-40B4-BE49-F238E27FC236}">
                <a16:creationId xmlns:a16="http://schemas.microsoft.com/office/drawing/2014/main" id="{E691F2C6-3CCB-4069-9FA2-14089F31DB6F}"/>
              </a:ext>
            </a:extLst>
          </p:cNvPr>
          <p:cNvSpPr>
            <a:spLocks noGrp="1"/>
          </p:cNvSpPr>
          <p:nvPr>
            <p:ph type="sldNum" sz="quarter" idx="12"/>
          </p:nvPr>
        </p:nvSpPr>
        <p:spPr>
          <a:xfrm>
            <a:off x="6996112" y="6387172"/>
            <a:ext cx="2228850" cy="365125"/>
          </a:xfrm>
        </p:spPr>
        <p:txBody>
          <a:bodyPr>
            <a:normAutofit/>
          </a:bodyPr>
          <a:lstStyle/>
          <a:p>
            <a:pPr>
              <a:spcAft>
                <a:spcPts val="600"/>
              </a:spcAft>
            </a:pPr>
            <a:fld id="{F13764DC-5BFE-42A9-8438-1CE161F66BFD}" type="slidenum">
              <a:rPr lang="sv-SE" smtClean="0"/>
              <a:pPr>
                <a:spcAft>
                  <a:spcPts val="600"/>
                </a:spcAft>
              </a:pPr>
              <a:t>66</a:t>
            </a:fld>
            <a:endParaRPr lang="sv-SE"/>
          </a:p>
        </p:txBody>
      </p:sp>
    </p:spTree>
    <p:extLst>
      <p:ext uri="{BB962C8B-B14F-4D97-AF65-F5344CB8AC3E}">
        <p14:creationId xmlns:p14="http://schemas.microsoft.com/office/powerpoint/2010/main" val="330456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38" y="0"/>
            <a:ext cx="990352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A2459814-16D7-4428-87F4-3A0F6A0C75D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166"/>
          <a:stretch/>
        </p:blipFill>
        <p:spPr bwMode="auto">
          <a:xfrm>
            <a:off x="20" y="1282"/>
            <a:ext cx="9905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Platshållare för bildnummer 3">
            <a:extLst>
              <a:ext uri="{FF2B5EF4-FFF2-40B4-BE49-F238E27FC236}">
                <a16:creationId xmlns:a16="http://schemas.microsoft.com/office/drawing/2014/main" id="{F36C5F55-7CD5-4FD7-9CD3-BBBA9926FCE3}"/>
              </a:ext>
            </a:extLst>
          </p:cNvPr>
          <p:cNvSpPr>
            <a:spLocks noGrp="1"/>
          </p:cNvSpPr>
          <p:nvPr>
            <p:ph type="sldNum" sz="quarter" idx="12"/>
          </p:nvPr>
        </p:nvSpPr>
        <p:spPr>
          <a:xfrm>
            <a:off x="6996112" y="6356350"/>
            <a:ext cx="2228850" cy="365125"/>
          </a:xfrm>
        </p:spPr>
        <p:txBody>
          <a:bodyPr vert="horz" lIns="91440" tIns="45720" rIns="91440" bIns="45720" rtlCol="0" anchor="ctr">
            <a:normAutofit/>
          </a:bodyPr>
          <a:lstStyle/>
          <a:p>
            <a:pPr defTabSz="914400">
              <a:spcAft>
                <a:spcPts val="600"/>
              </a:spcAft>
            </a:pPr>
            <a:fld id="{8396BD98-F185-41B9-8BC4-7B2EB0D91B18}" type="slidenum">
              <a:rPr lang="en-US">
                <a:solidFill>
                  <a:srgbClr val="FFFFFF"/>
                </a:solidFill>
              </a:rPr>
              <a:pPr defTabSz="914400">
                <a:spcAft>
                  <a:spcPts val="600"/>
                </a:spcAft>
              </a:pPr>
              <a:t>67</a:t>
            </a:fld>
            <a:endParaRPr lang="en-US">
              <a:solidFill>
                <a:srgbClr val="FFFFFF"/>
              </a:solidFill>
            </a:endParaRPr>
          </a:p>
        </p:txBody>
      </p:sp>
    </p:spTree>
    <p:extLst>
      <p:ext uri="{BB962C8B-B14F-4D97-AF65-F5344CB8AC3E}">
        <p14:creationId xmlns:p14="http://schemas.microsoft.com/office/powerpoint/2010/main" val="7711459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62A1440-BE2A-4483-8238-D23BC4117089}"/>
              </a:ext>
            </a:extLst>
          </p:cNvPr>
          <p:cNvPicPr>
            <a:picLocks noChangeAspect="1"/>
          </p:cNvPicPr>
          <p:nvPr/>
        </p:nvPicPr>
        <p:blipFill>
          <a:blip r:embed="rId2"/>
          <a:stretch>
            <a:fillRect/>
          </a:stretch>
        </p:blipFill>
        <p:spPr>
          <a:xfrm>
            <a:off x="2141741" y="619789"/>
            <a:ext cx="5622519" cy="5572125"/>
          </a:xfrm>
          <a:prstGeom prst="rect">
            <a:avLst/>
          </a:prstGeom>
        </p:spPr>
      </p:pic>
    </p:spTree>
    <p:extLst>
      <p:ext uri="{BB962C8B-B14F-4D97-AF65-F5344CB8AC3E}">
        <p14:creationId xmlns:p14="http://schemas.microsoft.com/office/powerpoint/2010/main" val="2034655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542A62-8428-DB49-BF44-047D2A5567B2}"/>
              </a:ext>
            </a:extLst>
          </p:cNvPr>
          <p:cNvSpPr>
            <a:spLocks noGrp="1"/>
          </p:cNvSpPr>
          <p:nvPr>
            <p:ph idx="1"/>
          </p:nvPr>
        </p:nvSpPr>
        <p:spPr/>
        <p:txBody>
          <a:bodyPr>
            <a:normAutofit/>
          </a:bodyPr>
          <a:lstStyle/>
          <a:p>
            <a:pPr marL="0" lvl="1" indent="0">
              <a:lnSpc>
                <a:spcPct val="100000"/>
              </a:lnSpc>
              <a:buClr>
                <a:schemeClr val="tx1"/>
              </a:buClr>
              <a:buSzPct val="100000"/>
              <a:buNone/>
            </a:pPr>
            <a:r>
              <a:rPr lang="sv-SE" altLang="sv-SE" sz="1800" i="1" dirty="0">
                <a:solidFill>
                  <a:srgbClr val="FF0000"/>
                </a:solidFill>
                <a:ea typeface="Arial Unicode MS" panose="020B0604020202020204" pitchFamily="34" charset="-128"/>
                <a:cs typeface="Arial Unicode MS" panose="020B0604020202020204" pitchFamily="34" charset="-128"/>
              </a:rPr>
              <a:t>Följande beskrivning är en utgångspunkt. Frånkoppling av högvoltssystem skiljer sig från bilmodell till bilmodell och beskrivningen behöver anpassas av instruktören/tränaren. </a:t>
            </a:r>
          </a:p>
          <a:p>
            <a:pPr marL="0" lvl="1" indent="0">
              <a:lnSpc>
                <a:spcPct val="100000"/>
              </a:lnSpc>
              <a:buClr>
                <a:schemeClr val="tx1"/>
              </a:buClr>
              <a:buSzPct val="100000"/>
              <a:buNone/>
            </a:pPr>
            <a:r>
              <a:rPr lang="sv-SE" altLang="sv-SE" sz="1800" i="1" dirty="0">
                <a:solidFill>
                  <a:srgbClr val="FF0000"/>
                </a:solidFill>
                <a:ea typeface="Arial Unicode MS" panose="020B0604020202020204" pitchFamily="34" charset="-128"/>
                <a:cs typeface="Arial Unicode MS" panose="020B0604020202020204" pitchFamily="34" charset="-128"/>
              </a:rPr>
              <a:t>Börja alltid med en riskbedömning.</a:t>
            </a:r>
          </a:p>
          <a:p>
            <a:pPr marL="0" lvl="1" indent="0">
              <a:lnSpc>
                <a:spcPct val="100000"/>
              </a:lnSpc>
              <a:buClr>
                <a:schemeClr val="tx1"/>
              </a:buClr>
              <a:buSzPct val="100000"/>
              <a:buNone/>
            </a:pPr>
            <a:endParaRPr lang="sv-SE" altLang="sv-SE" sz="1800" dirty="0">
              <a:solidFill>
                <a:srgbClr val="000000"/>
              </a:solidFill>
              <a:ea typeface="Arial Unicode MS" panose="020B0604020202020204" pitchFamily="34" charset="-128"/>
              <a:cs typeface="Arial Unicode MS" panose="020B0604020202020204" pitchFamily="34" charset="-128"/>
            </a:endParaRPr>
          </a:p>
          <a:p>
            <a:pPr marL="342900" lvl="1" indent="-342900">
              <a:lnSpc>
                <a:spcPct val="100000"/>
              </a:lnSpc>
              <a:buClr>
                <a:schemeClr val="tx1"/>
              </a:buClr>
              <a:buSzPct val="100000"/>
              <a:buFont typeface="+mj-lt"/>
              <a:buAutoNum type="arabicPeriod"/>
            </a:pPr>
            <a:r>
              <a:rPr lang="sv-SE" altLang="sv-SE" sz="1800" dirty="0">
                <a:solidFill>
                  <a:srgbClr val="000000"/>
                </a:solidFill>
                <a:ea typeface="Arial Unicode MS" panose="020B0604020202020204" pitchFamily="34" charset="-128"/>
                <a:cs typeface="Arial Unicode MS" panose="020B0604020202020204" pitchFamily="34" charset="-128"/>
              </a:rPr>
              <a:t>Tändning frånslagen.</a:t>
            </a:r>
          </a:p>
          <a:p>
            <a:pPr marL="342900" lvl="1" indent="-342900">
              <a:lnSpc>
                <a:spcPct val="100000"/>
              </a:lnSpc>
              <a:buClr>
                <a:schemeClr val="tx1"/>
              </a:buClr>
              <a:buSzPct val="100000"/>
              <a:buFont typeface="+mj-lt"/>
              <a:buAutoNum type="arabicPeriod"/>
            </a:pPr>
            <a:r>
              <a:rPr lang="sv-SE" altLang="sv-SE" sz="1800" dirty="0">
                <a:solidFill>
                  <a:srgbClr val="000000"/>
                </a:solidFill>
                <a:ea typeface="Arial Unicode MS" panose="020B0604020202020204" pitchFamily="34" charset="-128"/>
                <a:cs typeface="Arial Unicode MS" panose="020B0604020202020204" pitchFamily="34" charset="-128"/>
              </a:rPr>
              <a:t>Ta bort nyckel</a:t>
            </a:r>
          </a:p>
          <a:p>
            <a:pPr marL="342900" lvl="1" indent="-342900">
              <a:lnSpc>
                <a:spcPct val="100000"/>
              </a:lnSpc>
              <a:buClr>
                <a:schemeClr val="tx1"/>
              </a:buClr>
              <a:buSzPct val="100000"/>
              <a:buFont typeface="+mj-lt"/>
              <a:buAutoNum type="arabicPeriod"/>
            </a:pPr>
            <a:r>
              <a:rPr lang="sv-SE" altLang="sv-SE" sz="1800" dirty="0">
                <a:solidFill>
                  <a:srgbClr val="000000"/>
                </a:solidFill>
                <a:ea typeface="Arial Unicode MS" panose="020B0604020202020204" pitchFamily="34" charset="-128"/>
                <a:cs typeface="Arial Unicode MS" panose="020B0604020202020204" pitchFamily="34" charset="-128"/>
              </a:rPr>
              <a:t>Ta bort / Koppla ur servicebrytaren. </a:t>
            </a:r>
          </a:p>
          <a:p>
            <a:pPr marL="342900" lvl="1" indent="-342900">
              <a:lnSpc>
                <a:spcPct val="100000"/>
              </a:lnSpc>
              <a:buClr>
                <a:schemeClr val="tx1"/>
              </a:buClr>
              <a:buSzPct val="100000"/>
              <a:buFont typeface="+mj-lt"/>
              <a:buAutoNum type="arabicPeriod"/>
            </a:pPr>
            <a:r>
              <a:rPr lang="sv-SE" altLang="sv-SE" sz="1800" dirty="0">
                <a:solidFill>
                  <a:srgbClr val="000000"/>
                </a:solidFill>
                <a:ea typeface="Arial Unicode MS" panose="020B0604020202020204" pitchFamily="34" charset="-128"/>
                <a:cs typeface="Arial Unicode MS" panose="020B0604020202020204" pitchFamily="34" charset="-128"/>
              </a:rPr>
              <a:t>Säkerställ att HV systemet inte går att aktivera igen. </a:t>
            </a:r>
            <a:r>
              <a:rPr lang="sv-SE" altLang="sv-SE" sz="1800" dirty="0">
                <a:solidFill>
                  <a:srgbClr val="000000"/>
                </a:solidFill>
                <a:latin typeface="VWAG TheSans" panose="020B0502050302020203" pitchFamily="34" charset="0"/>
                <a:ea typeface="Arial Unicode MS" panose="020B0604020202020204" pitchFamily="34" charset="-128"/>
                <a:cs typeface="Arial Unicode MS" panose="020B0604020202020204" pitchFamily="34" charset="-128"/>
              </a:rPr>
              <a:t>Servicebrytare och nyckeln förvaras på en säker plats av teknikern (HVT). Systemet är på så sätt säkrat mot återinkoppling av tredje part.</a:t>
            </a:r>
          </a:p>
          <a:p>
            <a:pPr marL="342900" lvl="1" indent="-342900">
              <a:lnSpc>
                <a:spcPct val="100000"/>
              </a:lnSpc>
              <a:buClr>
                <a:schemeClr val="tx1"/>
              </a:buClr>
              <a:buSzPct val="100000"/>
              <a:buFont typeface="+mj-lt"/>
              <a:buAutoNum type="arabicPeriod" startAt="4"/>
            </a:pPr>
            <a:r>
              <a:rPr lang="sv-SE" altLang="sv-SE" sz="1800" dirty="0">
                <a:solidFill>
                  <a:srgbClr val="000000"/>
                </a:solidFill>
                <a:ea typeface="Arial Unicode MS" panose="020B0604020202020204" pitchFamily="34" charset="-128"/>
                <a:cs typeface="Arial Unicode MS" panose="020B0604020202020204" pitchFamily="34" charset="-128"/>
              </a:rPr>
              <a:t>Fastställ spänningsfrihet. </a:t>
            </a:r>
          </a:p>
          <a:p>
            <a:pPr marL="342900" lvl="1" indent="-342900">
              <a:lnSpc>
                <a:spcPct val="100000"/>
              </a:lnSpc>
              <a:buClr>
                <a:schemeClr val="tx1"/>
              </a:buClr>
              <a:buSzPct val="100000"/>
              <a:buFont typeface="+mj-lt"/>
              <a:buAutoNum type="arabicPeriod" startAt="4"/>
            </a:pPr>
            <a:r>
              <a:rPr lang="sv-SE" altLang="sv-SE" sz="1800" dirty="0">
                <a:solidFill>
                  <a:srgbClr val="000000"/>
                </a:solidFill>
                <a:ea typeface="Arial Unicode MS" panose="020B0604020202020204" pitchFamily="34" charset="-128"/>
                <a:cs typeface="Arial Unicode MS" panose="020B0604020202020204" pitchFamily="34" charset="-128"/>
              </a:rPr>
              <a:t>Efter frånkoppling av HV systemet, skall fordonet märkas med dokumentet samt föreskrivna skyltar. </a:t>
            </a:r>
            <a:r>
              <a:rPr lang="sv-SE" altLang="sv-SE" sz="1800" dirty="0">
                <a:latin typeface="VWAG TheSans" panose="020B0502050302020203" pitchFamily="34" charset="0"/>
              </a:rPr>
              <a:t>Avspärrning används på bil som inte är säker, t ex när HVT inte kan frånkoppla HV spänningen eller vid karantän.</a:t>
            </a:r>
            <a:endParaRPr lang="sv-SE" altLang="sv-SE" sz="1800" dirty="0">
              <a:solidFill>
                <a:srgbClr val="000000"/>
              </a:solidFill>
              <a:latin typeface="VWAG TheSans" panose="020B0502050302020203" pitchFamily="34" charset="0"/>
              <a:ea typeface="Arial Unicode MS" panose="020B0604020202020204" pitchFamily="34" charset="-128"/>
              <a:cs typeface="Arial Unicode MS" panose="020B0604020202020204" pitchFamily="34" charset="-128"/>
            </a:endParaRPr>
          </a:p>
        </p:txBody>
      </p:sp>
      <p:sp>
        <p:nvSpPr>
          <p:cNvPr id="3" name="Title 2">
            <a:extLst>
              <a:ext uri="{FF2B5EF4-FFF2-40B4-BE49-F238E27FC236}">
                <a16:creationId xmlns:a16="http://schemas.microsoft.com/office/drawing/2014/main" id="{586321B9-AA1C-F548-A790-6DFD4134F488}"/>
              </a:ext>
            </a:extLst>
          </p:cNvPr>
          <p:cNvSpPr>
            <a:spLocks noGrp="1"/>
          </p:cNvSpPr>
          <p:nvPr>
            <p:ph type="title"/>
          </p:nvPr>
        </p:nvSpPr>
        <p:spPr/>
        <p:txBody>
          <a:bodyPr/>
          <a:lstStyle/>
          <a:p>
            <a:r>
              <a:rPr lang="en-SE" dirty="0"/>
              <a:t>Frånkoppling av högvoltssystem</a:t>
            </a:r>
          </a:p>
        </p:txBody>
      </p:sp>
      <p:sp>
        <p:nvSpPr>
          <p:cNvPr id="4" name="Text Placeholder 3">
            <a:extLst>
              <a:ext uri="{FF2B5EF4-FFF2-40B4-BE49-F238E27FC236}">
                <a16:creationId xmlns:a16="http://schemas.microsoft.com/office/drawing/2014/main" id="{6CA57A99-0437-104A-BB7D-FFE36BF7971A}"/>
              </a:ext>
            </a:extLst>
          </p:cNvPr>
          <p:cNvSpPr>
            <a:spLocks noGrp="1"/>
          </p:cNvSpPr>
          <p:nvPr>
            <p:ph type="body" sz="quarter" idx="10"/>
          </p:nvPr>
        </p:nvSpPr>
        <p:spPr/>
        <p:txBody>
          <a:bodyPr>
            <a:normAutofit lnSpcReduction="10000"/>
          </a:bodyPr>
          <a:lstStyle/>
          <a:p>
            <a:r>
              <a:rPr lang="en-SE" dirty="0"/>
              <a:t>6 Frånkoppling och mätning</a:t>
            </a:r>
          </a:p>
        </p:txBody>
      </p:sp>
      <p:sp>
        <p:nvSpPr>
          <p:cNvPr id="5" name="Slide Number Placeholder 4">
            <a:extLst>
              <a:ext uri="{FF2B5EF4-FFF2-40B4-BE49-F238E27FC236}">
                <a16:creationId xmlns:a16="http://schemas.microsoft.com/office/drawing/2014/main" id="{58D2D021-59BF-4C45-B977-182E24CE46BC}"/>
              </a:ext>
            </a:extLst>
          </p:cNvPr>
          <p:cNvSpPr>
            <a:spLocks noGrp="1"/>
          </p:cNvSpPr>
          <p:nvPr>
            <p:ph type="sldNum" sz="quarter" idx="13"/>
          </p:nvPr>
        </p:nvSpPr>
        <p:spPr/>
        <p:txBody>
          <a:bodyPr/>
          <a:lstStyle/>
          <a:p>
            <a:fld id="{5818BEF9-6AEC-154B-B50F-057E6E327BFC}" type="slidenum">
              <a:rPr lang="en-SE" smtClean="0"/>
              <a:t>69</a:t>
            </a:fld>
            <a:endParaRPr lang="en-SE" dirty="0"/>
          </a:p>
        </p:txBody>
      </p:sp>
    </p:spTree>
    <p:extLst>
      <p:ext uri="{BB962C8B-B14F-4D97-AF65-F5344CB8AC3E}">
        <p14:creationId xmlns:p14="http://schemas.microsoft.com/office/powerpoint/2010/main" val="2629329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stretch>
            <a:fillRect/>
          </a:stretch>
        </p:blipFill>
        <p:spPr>
          <a:xfrm>
            <a:off x="4664351" y="2073230"/>
            <a:ext cx="4993200" cy="2711539"/>
          </a:xfrm>
          <a:prstGeom prst="rect">
            <a:avLst/>
          </a:prstGeom>
        </p:spPr>
      </p:pic>
      <p:sp>
        <p:nvSpPr>
          <p:cNvPr id="2" name="Platshållare för innehåll 1"/>
          <p:cNvSpPr>
            <a:spLocks noGrp="1"/>
          </p:cNvSpPr>
          <p:nvPr>
            <p:ph idx="1"/>
          </p:nvPr>
        </p:nvSpPr>
        <p:spPr>
          <a:xfrm>
            <a:off x="392113" y="1275911"/>
            <a:ext cx="4050795" cy="5070914"/>
          </a:xfrm>
        </p:spPr>
        <p:txBody>
          <a:bodyPr>
            <a:normAutofit/>
          </a:bodyPr>
          <a:lstStyle/>
          <a:p>
            <a:r>
              <a:rPr lang="sv-SE" b="1" dirty="0"/>
              <a:t>Kallas också Range </a:t>
            </a:r>
            <a:r>
              <a:rPr lang="sv-SE" b="1" dirty="0" err="1"/>
              <a:t>Extended</a:t>
            </a:r>
            <a:r>
              <a:rPr lang="sv-SE" b="1" dirty="0"/>
              <a:t> </a:t>
            </a:r>
            <a:r>
              <a:rPr lang="sv-SE" b="1" dirty="0" err="1"/>
              <a:t>Electrical</a:t>
            </a:r>
            <a:r>
              <a:rPr lang="sv-SE" b="1" dirty="0"/>
              <a:t> </a:t>
            </a:r>
            <a:r>
              <a:rPr lang="sv-SE" b="1" dirty="0" err="1"/>
              <a:t>Vehicle</a:t>
            </a:r>
            <a:r>
              <a:rPr lang="sv-SE" b="1" dirty="0"/>
              <a:t>, REEW, eller </a:t>
            </a:r>
            <a:r>
              <a:rPr lang="sv-SE" b="1" dirty="0">
                <a:solidFill>
                  <a:srgbClr val="FF0000"/>
                </a:solidFill>
              </a:rPr>
              <a:t>seriehybrid</a:t>
            </a:r>
            <a:r>
              <a:rPr lang="sv-SE" b="1" dirty="0"/>
              <a:t>.</a:t>
            </a:r>
          </a:p>
          <a:p>
            <a:r>
              <a:rPr lang="sv-SE" dirty="0"/>
              <a:t>Räckviddsförlängaren brukas som en elbil, där elmotorn står för framdriften. </a:t>
            </a:r>
          </a:p>
          <a:p>
            <a:r>
              <a:rPr lang="sv-SE" dirty="0"/>
              <a:t>En förbränningsmotor är monterad enbart för laddning av högvoltsbatteriet via en e-maskin. Detta är för att förlänga räckvidden vid behov. Man kan se det som att ha ett elverk med sig i bilen.</a:t>
            </a:r>
          </a:p>
          <a:p>
            <a:r>
              <a:rPr lang="sv-SE" dirty="0"/>
              <a:t>Namnet seriehybrid talar om att förbränningsmotorn laddar batteriet som i sin tur ger energi till eldriften. </a:t>
            </a:r>
          </a:p>
          <a:p>
            <a:endParaRPr lang="sv-SE" b="1" dirty="0"/>
          </a:p>
        </p:txBody>
      </p:sp>
      <p:sp>
        <p:nvSpPr>
          <p:cNvPr id="3" name="Rubrik 2"/>
          <p:cNvSpPr>
            <a:spLocks noGrp="1"/>
          </p:cNvSpPr>
          <p:nvPr>
            <p:ph type="title"/>
          </p:nvPr>
        </p:nvSpPr>
        <p:spPr/>
        <p:txBody>
          <a:bodyPr/>
          <a:lstStyle/>
          <a:p>
            <a:r>
              <a:rPr lang="sv-SE" dirty="0"/>
              <a:t>EREV (</a:t>
            </a:r>
            <a:r>
              <a:rPr lang="sv-SE" dirty="0" err="1"/>
              <a:t>Extended</a:t>
            </a:r>
            <a:r>
              <a:rPr lang="sv-SE" dirty="0"/>
              <a:t> Range </a:t>
            </a:r>
            <a:r>
              <a:rPr lang="sv-SE" dirty="0" err="1"/>
              <a:t>Battery</a:t>
            </a:r>
            <a:r>
              <a:rPr lang="sv-SE" dirty="0"/>
              <a:t> Electric </a:t>
            </a:r>
            <a:r>
              <a:rPr lang="sv-SE" dirty="0" err="1"/>
              <a:t>Vehicle</a:t>
            </a:r>
            <a:r>
              <a:rPr lang="sv-SE" dirty="0"/>
              <a:t>)</a:t>
            </a:r>
          </a:p>
        </p:txBody>
      </p:sp>
      <p:sp>
        <p:nvSpPr>
          <p:cNvPr id="4" name="Text Placeholder 3">
            <a:extLst>
              <a:ext uri="{FF2B5EF4-FFF2-40B4-BE49-F238E27FC236}">
                <a16:creationId xmlns:a16="http://schemas.microsoft.com/office/drawing/2014/main" id="{3EC819A0-79B6-0D44-B55B-7085FDA9F405}"/>
              </a:ext>
            </a:extLst>
          </p:cNvPr>
          <p:cNvSpPr>
            <a:spLocks noGrp="1"/>
          </p:cNvSpPr>
          <p:nvPr>
            <p:ph type="body" sz="quarter" idx="10"/>
          </p:nvPr>
        </p:nvSpPr>
        <p:spPr/>
        <p:txBody>
          <a:bodyPr>
            <a:normAutofit lnSpcReduction="10000"/>
          </a:bodyPr>
          <a:lstStyle/>
          <a:p>
            <a:r>
              <a:rPr lang="en-SE" dirty="0"/>
              <a:t>1 Drivkoncept</a:t>
            </a:r>
          </a:p>
          <a:p>
            <a:endParaRPr lang="en-SE" dirty="0"/>
          </a:p>
        </p:txBody>
      </p:sp>
      <p:sp>
        <p:nvSpPr>
          <p:cNvPr id="5" name="Slide Number Placeholder 4">
            <a:extLst>
              <a:ext uri="{FF2B5EF4-FFF2-40B4-BE49-F238E27FC236}">
                <a16:creationId xmlns:a16="http://schemas.microsoft.com/office/drawing/2014/main" id="{92FABD50-0831-B746-924E-893B5FB0A545}"/>
              </a:ext>
            </a:extLst>
          </p:cNvPr>
          <p:cNvSpPr>
            <a:spLocks noGrp="1"/>
          </p:cNvSpPr>
          <p:nvPr>
            <p:ph type="sldNum" sz="quarter" idx="13"/>
          </p:nvPr>
        </p:nvSpPr>
        <p:spPr/>
        <p:txBody>
          <a:bodyPr/>
          <a:lstStyle/>
          <a:p>
            <a:fld id="{5818BEF9-6AEC-154B-B50F-057E6E327BFC}" type="slidenum">
              <a:rPr lang="en-SE" smtClean="0"/>
              <a:t>7</a:t>
            </a:fld>
            <a:endParaRPr lang="en-SE" dirty="0"/>
          </a:p>
        </p:txBody>
      </p:sp>
    </p:spTree>
    <p:extLst>
      <p:ext uri="{BB962C8B-B14F-4D97-AF65-F5344CB8AC3E}">
        <p14:creationId xmlns:p14="http://schemas.microsoft.com/office/powerpoint/2010/main" val="12786705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F222E9-D885-164A-802F-952E6BE7387B}"/>
              </a:ext>
            </a:extLst>
          </p:cNvPr>
          <p:cNvSpPr>
            <a:spLocks noGrp="1"/>
          </p:cNvSpPr>
          <p:nvPr>
            <p:ph idx="1"/>
          </p:nvPr>
        </p:nvSpPr>
        <p:spPr>
          <a:xfrm>
            <a:off x="392114" y="1275911"/>
            <a:ext cx="5460046" cy="5070914"/>
          </a:xfrm>
        </p:spPr>
        <p:txBody>
          <a:bodyPr>
            <a:normAutofit fontScale="92500" lnSpcReduction="10000"/>
          </a:bodyPr>
          <a:lstStyle/>
          <a:p>
            <a:r>
              <a:rPr lang="sv-SE" altLang="sv-SE" dirty="0">
                <a:latin typeface="VWAG TheSans" panose="020B0502050302020203" pitchFamily="34" charset="0"/>
              </a:rPr>
              <a:t>De interna elektroniken genererar en mätspänning på upp till 1000 V för att kontrollera isolationsmotståndet. Var försiktiga när ni handskas med mätinstrument i samband med isolationsmätning </a:t>
            </a:r>
            <a:r>
              <a:rPr lang="sv-SE" altLang="sv-SE" dirty="0" err="1">
                <a:latin typeface="VWAG TheSans" panose="020B0502050302020203" pitchFamily="34" charset="0"/>
              </a:rPr>
              <a:t>pga</a:t>
            </a:r>
            <a:r>
              <a:rPr lang="sv-SE" altLang="sv-SE" dirty="0">
                <a:latin typeface="VWAG TheSans" panose="020B0502050302020203" pitchFamily="34" charset="0"/>
              </a:rPr>
              <a:t> höga spänningar.</a:t>
            </a:r>
          </a:p>
          <a:p>
            <a:r>
              <a:rPr lang="sv-SE" altLang="sv-SE" dirty="0">
                <a:latin typeface="VWAG TheSans" panose="020B0502050302020203" pitchFamily="34" charset="0"/>
              </a:rPr>
              <a:t>Instrumentet är strömbegränsat för att undvika personskada.</a:t>
            </a:r>
          </a:p>
          <a:p>
            <a:r>
              <a:rPr lang="sv-SE" dirty="0">
                <a:latin typeface="VWAG TheSans" panose="020B0502050302020203" pitchFamily="34" charset="0"/>
              </a:rPr>
              <a:t>Ett </a:t>
            </a:r>
            <a:r>
              <a:rPr lang="sv-SE" dirty="0" err="1">
                <a:latin typeface="VWAG TheSans" panose="020B0502050302020203" pitchFamily="34" charset="0"/>
              </a:rPr>
              <a:t>isoleringstest</a:t>
            </a:r>
            <a:r>
              <a:rPr lang="sv-SE" dirty="0">
                <a:latin typeface="VWAG TheSans" panose="020B0502050302020203" pitchFamily="34" charset="0"/>
              </a:rPr>
              <a:t> utförs vanligtvis med en testspänning på 500 V. </a:t>
            </a:r>
          </a:p>
          <a:p>
            <a:r>
              <a:rPr lang="sv-SE" dirty="0">
                <a:latin typeface="VWAG TheSans" panose="020B0502050302020203" pitchFamily="34" charset="0"/>
              </a:rPr>
              <a:t>Fordonet måste kopplas loss från alla externa anslutningar när </a:t>
            </a:r>
            <a:r>
              <a:rPr lang="sv-SE" dirty="0" err="1">
                <a:latin typeface="VWAG TheSans" panose="020B0502050302020203" pitchFamily="34" charset="0"/>
              </a:rPr>
              <a:t>isoleringsmotståndet</a:t>
            </a:r>
            <a:r>
              <a:rPr lang="sv-SE" dirty="0">
                <a:latin typeface="VWAG TheSans" panose="020B0502050302020203" pitchFamily="34" charset="0"/>
              </a:rPr>
              <a:t> testas:</a:t>
            </a:r>
          </a:p>
          <a:p>
            <a:pPr marL="285750" indent="-285750">
              <a:spcBef>
                <a:spcPts val="0"/>
              </a:spcBef>
              <a:buFont typeface="Arial" panose="020B0604020202020204" pitchFamily="34" charset="0"/>
              <a:buChar char="•"/>
            </a:pPr>
            <a:r>
              <a:rPr lang="sv-SE" dirty="0">
                <a:latin typeface="VWAG TheSans" panose="020B0502050302020203" pitchFamily="34" charset="0"/>
              </a:rPr>
              <a:t>HV batteriet och 12 V-batteriet till bilens elsystem får inte laddas!</a:t>
            </a:r>
          </a:p>
          <a:p>
            <a:pPr marL="285750" indent="-285750">
              <a:spcBef>
                <a:spcPts val="0"/>
              </a:spcBef>
              <a:buFont typeface="Arial" panose="020B0604020202020204" pitchFamily="34" charset="0"/>
              <a:buChar char="•"/>
            </a:pPr>
            <a:r>
              <a:rPr lang="sv-SE" dirty="0">
                <a:latin typeface="VWAG TheSans" panose="020B0502050302020203" pitchFamily="34" charset="0"/>
              </a:rPr>
              <a:t>Inga kablar från verkstadens elsystem får ligga direkt intill HV komponenter!</a:t>
            </a:r>
          </a:p>
          <a:p>
            <a:pPr marL="285750" indent="-285750">
              <a:spcBef>
                <a:spcPts val="0"/>
              </a:spcBef>
              <a:buFont typeface="Arial" panose="020B0604020202020204" pitchFamily="34" charset="0"/>
              <a:buChar char="•"/>
            </a:pPr>
            <a:r>
              <a:rPr lang="sv-SE" dirty="0">
                <a:latin typeface="VWAG TheSans" panose="020B0502050302020203" pitchFamily="34" charset="0"/>
              </a:rPr>
              <a:t>Bilens diagnosinstrument måste kopplas loss från alla enheter som drivs med elsystemet (t.ex. extern skrivare via USB).</a:t>
            </a:r>
          </a:p>
          <a:p>
            <a:pPr marL="285750" indent="-285750">
              <a:spcBef>
                <a:spcPts val="0"/>
              </a:spcBef>
              <a:buFont typeface="Arial" panose="020B0604020202020204" pitchFamily="34" charset="0"/>
              <a:buChar char="•"/>
            </a:pPr>
            <a:r>
              <a:rPr lang="sv-SE" dirty="0">
                <a:latin typeface="VWAG TheSans" panose="020B0502050302020203" pitchFamily="34" charset="0"/>
              </a:rPr>
              <a:t>Finns det en LAN-anslutning mellan bilen och bilens diagnosinstrument måste den frånkopplas! </a:t>
            </a:r>
          </a:p>
          <a:p>
            <a:r>
              <a:rPr lang="sv-SE" dirty="0">
                <a:latin typeface="VWAG TheSans" panose="020B0502050302020203" pitchFamily="34" charset="0"/>
              </a:rPr>
              <a:t>På grund av så kallade ”jordöglor” eller parasitiska elektriska kretsar blir mätningen felaktig eller misslyckas.</a:t>
            </a:r>
          </a:p>
          <a:p>
            <a:endParaRPr lang="en-US" altLang="sv-SE" dirty="0">
              <a:latin typeface="VWAG TheSans" panose="020B0502050302020203" pitchFamily="34" charset="0"/>
            </a:endParaRPr>
          </a:p>
          <a:p>
            <a:endParaRPr lang="en-SE" dirty="0"/>
          </a:p>
        </p:txBody>
      </p:sp>
      <p:sp>
        <p:nvSpPr>
          <p:cNvPr id="3" name="Title 2">
            <a:extLst>
              <a:ext uri="{FF2B5EF4-FFF2-40B4-BE49-F238E27FC236}">
                <a16:creationId xmlns:a16="http://schemas.microsoft.com/office/drawing/2014/main" id="{9C5E1A29-3AC5-384C-938C-D4F6AC98FE44}"/>
              </a:ext>
            </a:extLst>
          </p:cNvPr>
          <p:cNvSpPr>
            <a:spLocks noGrp="1"/>
          </p:cNvSpPr>
          <p:nvPr>
            <p:ph type="title"/>
          </p:nvPr>
        </p:nvSpPr>
        <p:spPr/>
        <p:txBody>
          <a:bodyPr/>
          <a:lstStyle/>
          <a:p>
            <a:r>
              <a:rPr lang="en-SE" dirty="0"/>
              <a:t>Anslutning av högvoltsbatteri – isolationsmätning</a:t>
            </a:r>
          </a:p>
        </p:txBody>
      </p:sp>
      <p:sp>
        <p:nvSpPr>
          <p:cNvPr id="4" name="Text Placeholder 3">
            <a:extLst>
              <a:ext uri="{FF2B5EF4-FFF2-40B4-BE49-F238E27FC236}">
                <a16:creationId xmlns:a16="http://schemas.microsoft.com/office/drawing/2014/main" id="{DFC8B1DC-529C-3049-8B9F-1159CE107136}"/>
              </a:ext>
            </a:extLst>
          </p:cNvPr>
          <p:cNvSpPr>
            <a:spLocks noGrp="1"/>
          </p:cNvSpPr>
          <p:nvPr>
            <p:ph type="body" sz="quarter" idx="10"/>
          </p:nvPr>
        </p:nvSpPr>
        <p:spPr/>
        <p:txBody>
          <a:bodyPr>
            <a:normAutofit lnSpcReduction="10000"/>
          </a:bodyPr>
          <a:lstStyle/>
          <a:p>
            <a:r>
              <a:rPr lang="en-SE" dirty="0"/>
              <a:t>6 Frånkoppling och mätning</a:t>
            </a:r>
          </a:p>
          <a:p>
            <a:endParaRPr lang="en-SE" dirty="0"/>
          </a:p>
        </p:txBody>
      </p:sp>
      <p:pic>
        <p:nvPicPr>
          <p:cNvPr id="5" name="Picture 4">
            <a:extLst>
              <a:ext uri="{FF2B5EF4-FFF2-40B4-BE49-F238E27FC236}">
                <a16:creationId xmlns:a16="http://schemas.microsoft.com/office/drawing/2014/main" id="{7DE9E134-BBC5-C049-93DC-D45A1B79C87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49660" y="3429000"/>
            <a:ext cx="2871363" cy="2889284"/>
          </a:xfrm>
          <a:prstGeom prst="rect">
            <a:avLst/>
          </a:prstGeom>
        </p:spPr>
      </p:pic>
      <p:pic>
        <p:nvPicPr>
          <p:cNvPr id="6" name="Picture 5">
            <a:extLst>
              <a:ext uri="{FF2B5EF4-FFF2-40B4-BE49-F238E27FC236}">
                <a16:creationId xmlns:a16="http://schemas.microsoft.com/office/drawing/2014/main" id="{99D3E1ED-8984-D24F-8CFD-18D14E76BBDB}"/>
              </a:ext>
            </a:extLst>
          </p:cNvPr>
          <p:cNvPicPr>
            <a:picLocks noChangeAspect="1"/>
          </p:cNvPicPr>
          <p:nvPr/>
        </p:nvPicPr>
        <p:blipFill rotWithShape="1">
          <a:blip r:embed="rId4"/>
          <a:srcRect l="5066" r="4255"/>
          <a:stretch/>
        </p:blipFill>
        <p:spPr>
          <a:xfrm>
            <a:off x="5852161" y="1275911"/>
            <a:ext cx="3497580" cy="1993845"/>
          </a:xfrm>
          <a:prstGeom prst="rect">
            <a:avLst/>
          </a:prstGeom>
        </p:spPr>
      </p:pic>
      <p:sp>
        <p:nvSpPr>
          <p:cNvPr id="7" name="Slide Number Placeholder 6">
            <a:extLst>
              <a:ext uri="{FF2B5EF4-FFF2-40B4-BE49-F238E27FC236}">
                <a16:creationId xmlns:a16="http://schemas.microsoft.com/office/drawing/2014/main" id="{BED5334E-2B85-0D48-A822-FC546BA049A3}"/>
              </a:ext>
            </a:extLst>
          </p:cNvPr>
          <p:cNvSpPr>
            <a:spLocks noGrp="1"/>
          </p:cNvSpPr>
          <p:nvPr>
            <p:ph type="sldNum" sz="quarter" idx="13"/>
          </p:nvPr>
        </p:nvSpPr>
        <p:spPr/>
        <p:txBody>
          <a:bodyPr/>
          <a:lstStyle/>
          <a:p>
            <a:fld id="{5818BEF9-6AEC-154B-B50F-057E6E327BFC}" type="slidenum">
              <a:rPr lang="en-SE" smtClean="0"/>
              <a:t>70</a:t>
            </a:fld>
            <a:endParaRPr lang="en-SE" dirty="0"/>
          </a:p>
        </p:txBody>
      </p:sp>
    </p:spTree>
    <p:extLst>
      <p:ext uri="{BB962C8B-B14F-4D97-AF65-F5344CB8AC3E}">
        <p14:creationId xmlns:p14="http://schemas.microsoft.com/office/powerpoint/2010/main" val="22954156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F222E9-D885-164A-802F-952E6BE7387B}"/>
              </a:ext>
            </a:extLst>
          </p:cNvPr>
          <p:cNvSpPr>
            <a:spLocks noGrp="1"/>
          </p:cNvSpPr>
          <p:nvPr>
            <p:ph idx="1"/>
          </p:nvPr>
        </p:nvSpPr>
        <p:spPr>
          <a:xfrm>
            <a:off x="392114" y="1275911"/>
            <a:ext cx="4637086" cy="5070914"/>
          </a:xfrm>
        </p:spPr>
        <p:txBody>
          <a:bodyPr>
            <a:normAutofit/>
          </a:bodyPr>
          <a:lstStyle/>
          <a:p>
            <a:r>
              <a:rPr lang="sv-SE" dirty="0" err="1">
                <a:latin typeface="VWAG TheSans" panose="020B0502050302020203" pitchFamily="34" charset="0"/>
              </a:rPr>
              <a:t>Isoleringsmotståndet</a:t>
            </a:r>
            <a:r>
              <a:rPr lang="sv-SE" dirty="0">
                <a:latin typeface="VWAG TheSans" panose="020B0502050302020203" pitchFamily="34" charset="0"/>
              </a:rPr>
              <a:t> testas med en testspänning på 500 V.</a:t>
            </a:r>
          </a:p>
          <a:p>
            <a:r>
              <a:rPr lang="sv-SE" dirty="0">
                <a:latin typeface="VWAG TheSans" panose="020B0502050302020203" pitchFamily="34" charset="0"/>
              </a:rPr>
              <a:t>Ett </a:t>
            </a:r>
            <a:r>
              <a:rPr lang="sv-SE" dirty="0" err="1">
                <a:latin typeface="VWAG TheSans" panose="020B0502050302020203" pitchFamily="34" charset="0"/>
              </a:rPr>
              <a:t>isoleringstest</a:t>
            </a:r>
            <a:r>
              <a:rPr lang="sv-SE" dirty="0">
                <a:latin typeface="VWAG TheSans" panose="020B0502050302020203" pitchFamily="34" charset="0"/>
              </a:rPr>
              <a:t> kan utföras vid båda kontaktdonen på laddningskabeln.</a:t>
            </a:r>
          </a:p>
          <a:p>
            <a:r>
              <a:rPr lang="sv-SE" dirty="0">
                <a:latin typeface="VWAG TheSans" panose="020B0502050302020203" pitchFamily="34" charset="0"/>
              </a:rPr>
              <a:t>Om det finns ett </a:t>
            </a:r>
            <a:r>
              <a:rPr lang="sv-SE" dirty="0" err="1">
                <a:latin typeface="VWAG TheSans" panose="020B0502050302020203" pitchFamily="34" charset="0"/>
              </a:rPr>
              <a:t>isoleringsfel</a:t>
            </a:r>
            <a:r>
              <a:rPr lang="sv-SE" dirty="0">
                <a:latin typeface="VWAG TheSans" panose="020B0502050302020203" pitchFamily="34" charset="0"/>
              </a:rPr>
              <a:t> kan felet finnas i laddningsuttaget, laddningskabeln till laddningsenheten eller i laddningsenheten själv. I så fall måste mätningen göras om utan laddningsenheten. </a:t>
            </a:r>
          </a:p>
          <a:p>
            <a:r>
              <a:rPr lang="sv-SE" dirty="0">
                <a:latin typeface="VWAG TheSans" panose="020B0502050302020203" pitchFamily="34" charset="0"/>
              </a:rPr>
              <a:t>Om det finns ett </a:t>
            </a:r>
            <a:r>
              <a:rPr lang="sv-SE" dirty="0" err="1">
                <a:latin typeface="VWAG TheSans" panose="020B0502050302020203" pitchFamily="34" charset="0"/>
              </a:rPr>
              <a:t>isoleringsfel</a:t>
            </a:r>
            <a:r>
              <a:rPr lang="sv-SE" dirty="0">
                <a:latin typeface="VWAG TheSans" panose="020B0502050302020203" pitchFamily="34" charset="0"/>
              </a:rPr>
              <a:t> i bilens laddningsteknik utlöses åtminstone jordfelsbrytaren (FI/RCD) i laddningskabeln om felströmmen är &gt;30 mA.</a:t>
            </a:r>
          </a:p>
          <a:p>
            <a:r>
              <a:rPr lang="sv-SE" dirty="0">
                <a:latin typeface="VWAG TheSans" panose="020B0502050302020203" pitchFamily="34" charset="0"/>
              </a:rPr>
              <a:t>FI = felström (F = fel, I = symbol för elektrisk ström)</a:t>
            </a:r>
          </a:p>
          <a:p>
            <a:r>
              <a:rPr lang="sv-SE" dirty="0">
                <a:latin typeface="VWAG TheSans" panose="020B0502050302020203" pitchFamily="34" charset="0"/>
              </a:rPr>
              <a:t>Internationell beteckning: RCD = </a:t>
            </a:r>
            <a:r>
              <a:rPr lang="sv-SE" dirty="0" err="1">
                <a:latin typeface="VWAG TheSans" panose="020B0502050302020203" pitchFamily="34" charset="0"/>
              </a:rPr>
              <a:t>Residual</a:t>
            </a:r>
            <a:r>
              <a:rPr lang="sv-SE" dirty="0">
                <a:latin typeface="VWAG TheSans" panose="020B0502050302020203" pitchFamily="34" charset="0"/>
              </a:rPr>
              <a:t> </a:t>
            </a:r>
            <a:r>
              <a:rPr lang="sv-SE" dirty="0" err="1">
                <a:latin typeface="VWAG TheSans" panose="020B0502050302020203" pitchFamily="34" charset="0"/>
              </a:rPr>
              <a:t>Current</a:t>
            </a:r>
            <a:r>
              <a:rPr lang="sv-SE" dirty="0">
                <a:latin typeface="VWAG TheSans" panose="020B0502050302020203" pitchFamily="34" charset="0"/>
              </a:rPr>
              <a:t> </a:t>
            </a:r>
            <a:r>
              <a:rPr lang="sv-SE" dirty="0" err="1">
                <a:latin typeface="VWAG TheSans" panose="020B0502050302020203" pitchFamily="34" charset="0"/>
              </a:rPr>
              <a:t>Protective</a:t>
            </a:r>
            <a:r>
              <a:rPr lang="sv-SE" dirty="0">
                <a:latin typeface="VWAG TheSans" panose="020B0502050302020203" pitchFamily="34" charset="0"/>
              </a:rPr>
              <a:t> </a:t>
            </a:r>
            <a:r>
              <a:rPr lang="sv-SE" dirty="0" err="1">
                <a:latin typeface="VWAG TheSans" panose="020B0502050302020203" pitchFamily="34" charset="0"/>
              </a:rPr>
              <a:t>Device</a:t>
            </a:r>
            <a:r>
              <a:rPr lang="sv-SE" dirty="0">
                <a:latin typeface="VWAG TheSans" panose="020B0502050302020203" pitchFamily="34" charset="0"/>
              </a:rPr>
              <a:t> (skyddsbrytare för felström)</a:t>
            </a:r>
          </a:p>
          <a:p>
            <a:endParaRPr lang="en-SE" dirty="0"/>
          </a:p>
        </p:txBody>
      </p:sp>
      <p:sp>
        <p:nvSpPr>
          <p:cNvPr id="3" name="Title 2">
            <a:extLst>
              <a:ext uri="{FF2B5EF4-FFF2-40B4-BE49-F238E27FC236}">
                <a16:creationId xmlns:a16="http://schemas.microsoft.com/office/drawing/2014/main" id="{9C5E1A29-3AC5-384C-938C-D4F6AC98FE44}"/>
              </a:ext>
            </a:extLst>
          </p:cNvPr>
          <p:cNvSpPr>
            <a:spLocks noGrp="1"/>
          </p:cNvSpPr>
          <p:nvPr>
            <p:ph type="title"/>
          </p:nvPr>
        </p:nvSpPr>
        <p:spPr/>
        <p:txBody>
          <a:bodyPr/>
          <a:lstStyle/>
          <a:p>
            <a:r>
              <a:rPr lang="en-SE" dirty="0"/>
              <a:t>Anslutning av högvoltsbatteri – isolationsmätning</a:t>
            </a:r>
          </a:p>
        </p:txBody>
      </p:sp>
      <p:sp>
        <p:nvSpPr>
          <p:cNvPr id="4" name="Text Placeholder 3">
            <a:extLst>
              <a:ext uri="{FF2B5EF4-FFF2-40B4-BE49-F238E27FC236}">
                <a16:creationId xmlns:a16="http://schemas.microsoft.com/office/drawing/2014/main" id="{DFC8B1DC-529C-3049-8B9F-1159CE107136}"/>
              </a:ext>
            </a:extLst>
          </p:cNvPr>
          <p:cNvSpPr>
            <a:spLocks noGrp="1"/>
          </p:cNvSpPr>
          <p:nvPr>
            <p:ph type="body" sz="quarter" idx="10"/>
          </p:nvPr>
        </p:nvSpPr>
        <p:spPr/>
        <p:txBody>
          <a:bodyPr>
            <a:normAutofit lnSpcReduction="10000"/>
          </a:bodyPr>
          <a:lstStyle/>
          <a:p>
            <a:r>
              <a:rPr lang="en-SE" dirty="0"/>
              <a:t>6 Frånkoppling och mätning</a:t>
            </a:r>
          </a:p>
          <a:p>
            <a:endParaRPr lang="en-SE" dirty="0"/>
          </a:p>
        </p:txBody>
      </p:sp>
      <p:grpSp>
        <p:nvGrpSpPr>
          <p:cNvPr id="28" name="Group 27">
            <a:extLst>
              <a:ext uri="{FF2B5EF4-FFF2-40B4-BE49-F238E27FC236}">
                <a16:creationId xmlns:a16="http://schemas.microsoft.com/office/drawing/2014/main" id="{6089457C-35ED-C344-BAF9-F8EB7DA0923B}"/>
              </a:ext>
            </a:extLst>
          </p:cNvPr>
          <p:cNvGrpSpPr/>
          <p:nvPr/>
        </p:nvGrpSpPr>
        <p:grpSpPr>
          <a:xfrm>
            <a:off x="6294962" y="1310430"/>
            <a:ext cx="2791514" cy="2901793"/>
            <a:chOff x="3256683" y="4255913"/>
            <a:chExt cx="2014104" cy="2093671"/>
          </a:xfrm>
        </p:grpSpPr>
        <p:pic>
          <p:nvPicPr>
            <p:cNvPr id="17" name="Picture 2">
              <a:extLst>
                <a:ext uri="{FF2B5EF4-FFF2-40B4-BE49-F238E27FC236}">
                  <a16:creationId xmlns:a16="http://schemas.microsoft.com/office/drawing/2014/main" id="{7B148473-B740-2443-BAC3-3829789CC40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27372" y="4759924"/>
              <a:ext cx="1504269" cy="12728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Line 4">
              <a:extLst>
                <a:ext uri="{FF2B5EF4-FFF2-40B4-BE49-F238E27FC236}">
                  <a16:creationId xmlns:a16="http://schemas.microsoft.com/office/drawing/2014/main" id="{67B1162F-8879-4148-B38D-7368A1191C17}"/>
                </a:ext>
              </a:extLst>
            </p:cNvPr>
            <p:cNvSpPr>
              <a:spLocks noChangeShapeType="1"/>
            </p:cNvSpPr>
            <p:nvPr/>
          </p:nvSpPr>
          <p:spPr bwMode="auto">
            <a:xfrm flipV="1">
              <a:off x="3482967" y="5441335"/>
              <a:ext cx="519954" cy="681218"/>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400" b="1" dirty="0">
                <a:latin typeface="VWAG TheSans" panose="020B0502050302020203" pitchFamily="34" charset="0"/>
              </a:endParaRPr>
            </a:p>
          </p:txBody>
        </p:sp>
        <p:sp>
          <p:nvSpPr>
            <p:cNvPr id="19" name="Line 4">
              <a:extLst>
                <a:ext uri="{FF2B5EF4-FFF2-40B4-BE49-F238E27FC236}">
                  <a16:creationId xmlns:a16="http://schemas.microsoft.com/office/drawing/2014/main" id="{085775AE-C215-0149-81D8-646F46A2F8C8}"/>
                </a:ext>
              </a:extLst>
            </p:cNvPr>
            <p:cNvSpPr>
              <a:spLocks noChangeShapeType="1"/>
            </p:cNvSpPr>
            <p:nvPr/>
          </p:nvSpPr>
          <p:spPr bwMode="auto">
            <a:xfrm flipV="1">
              <a:off x="4270129" y="5441335"/>
              <a:ext cx="0" cy="692805"/>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400" b="1" dirty="0">
                <a:latin typeface="VWAG TheSans" panose="020B0502050302020203" pitchFamily="34" charset="0"/>
              </a:endParaRPr>
            </a:p>
          </p:txBody>
        </p:sp>
        <p:sp>
          <p:nvSpPr>
            <p:cNvPr id="20" name="Line 4">
              <a:extLst>
                <a:ext uri="{FF2B5EF4-FFF2-40B4-BE49-F238E27FC236}">
                  <a16:creationId xmlns:a16="http://schemas.microsoft.com/office/drawing/2014/main" id="{F1704AD0-6C87-EE4E-9EC2-BF0E66E9474A}"/>
                </a:ext>
              </a:extLst>
            </p:cNvPr>
            <p:cNvSpPr>
              <a:spLocks noChangeShapeType="1"/>
            </p:cNvSpPr>
            <p:nvPr/>
          </p:nvSpPr>
          <p:spPr bwMode="auto">
            <a:xfrm flipH="1" flipV="1">
              <a:off x="4507410" y="5441335"/>
              <a:ext cx="518905" cy="713706"/>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400" b="1" dirty="0">
                <a:latin typeface="VWAG TheSans" panose="020B0502050302020203" pitchFamily="34" charset="0"/>
              </a:endParaRPr>
            </a:p>
          </p:txBody>
        </p:sp>
        <p:sp>
          <p:nvSpPr>
            <p:cNvPr id="21" name="Textfeld 16">
              <a:extLst>
                <a:ext uri="{FF2B5EF4-FFF2-40B4-BE49-F238E27FC236}">
                  <a16:creationId xmlns:a16="http://schemas.microsoft.com/office/drawing/2014/main" id="{83F126FC-F38B-5E4E-8EE4-9177B07D175B}"/>
                </a:ext>
              </a:extLst>
            </p:cNvPr>
            <p:cNvSpPr txBox="1"/>
            <p:nvPr/>
          </p:nvSpPr>
          <p:spPr>
            <a:xfrm>
              <a:off x="3256683" y="6134140"/>
              <a:ext cx="488943" cy="215444"/>
            </a:xfrm>
            <a:prstGeom prst="rect">
              <a:avLst/>
            </a:prstGeom>
            <a:noFill/>
          </p:spPr>
          <p:txBody>
            <a:bodyPr wrap="square" lIns="0" tIns="0" rIns="0" bIns="0" rtlCol="0">
              <a:spAutoFit/>
            </a:bodyPr>
            <a:lstStyle/>
            <a:p>
              <a:pPr algn="ctr"/>
              <a:r>
                <a:rPr lang="de-DE" sz="1400" b="1" dirty="0">
                  <a:latin typeface="VWAG TheSans" panose="020B0502050302020203" pitchFamily="34" charset="0"/>
                </a:rPr>
                <a:t>L1</a:t>
              </a:r>
            </a:p>
          </p:txBody>
        </p:sp>
        <p:sp>
          <p:nvSpPr>
            <p:cNvPr id="22" name="Textfeld 17">
              <a:extLst>
                <a:ext uri="{FF2B5EF4-FFF2-40B4-BE49-F238E27FC236}">
                  <a16:creationId xmlns:a16="http://schemas.microsoft.com/office/drawing/2014/main" id="{E33145D3-DB5D-2642-A0E2-D1F4A9694089}"/>
                </a:ext>
              </a:extLst>
            </p:cNvPr>
            <p:cNvSpPr txBox="1"/>
            <p:nvPr/>
          </p:nvSpPr>
          <p:spPr>
            <a:xfrm>
              <a:off x="4781844" y="6134140"/>
              <a:ext cx="488943" cy="215444"/>
            </a:xfrm>
            <a:prstGeom prst="rect">
              <a:avLst/>
            </a:prstGeom>
            <a:noFill/>
          </p:spPr>
          <p:txBody>
            <a:bodyPr wrap="square" lIns="0" tIns="0" rIns="0" bIns="0" rtlCol="0">
              <a:spAutoFit/>
            </a:bodyPr>
            <a:lstStyle/>
            <a:p>
              <a:pPr algn="ctr"/>
              <a:r>
                <a:rPr lang="de-DE" sz="1400" b="1" dirty="0">
                  <a:latin typeface="VWAG TheSans" panose="020B0502050302020203" pitchFamily="34" charset="0"/>
                </a:rPr>
                <a:t>N</a:t>
              </a:r>
            </a:p>
          </p:txBody>
        </p:sp>
        <p:sp>
          <p:nvSpPr>
            <p:cNvPr id="23" name="Textfeld 18">
              <a:extLst>
                <a:ext uri="{FF2B5EF4-FFF2-40B4-BE49-F238E27FC236}">
                  <a16:creationId xmlns:a16="http://schemas.microsoft.com/office/drawing/2014/main" id="{7CE8DFB9-9359-3B48-AAEA-203E1416AD9F}"/>
                </a:ext>
              </a:extLst>
            </p:cNvPr>
            <p:cNvSpPr txBox="1"/>
            <p:nvPr/>
          </p:nvSpPr>
          <p:spPr>
            <a:xfrm>
              <a:off x="4017913" y="6134140"/>
              <a:ext cx="488943" cy="215444"/>
            </a:xfrm>
            <a:prstGeom prst="rect">
              <a:avLst/>
            </a:prstGeom>
            <a:noFill/>
          </p:spPr>
          <p:txBody>
            <a:bodyPr wrap="square" lIns="0" tIns="0" rIns="0" bIns="0" rtlCol="0">
              <a:spAutoFit/>
            </a:bodyPr>
            <a:lstStyle/>
            <a:p>
              <a:pPr algn="ctr"/>
              <a:r>
                <a:rPr lang="de-DE" sz="1400" b="1" dirty="0">
                  <a:latin typeface="VWAG TheSans" panose="020B0502050302020203" pitchFamily="34" charset="0"/>
                </a:rPr>
                <a:t>PE</a:t>
              </a:r>
            </a:p>
          </p:txBody>
        </p:sp>
        <p:sp>
          <p:nvSpPr>
            <p:cNvPr id="24" name="Line 4">
              <a:extLst>
                <a:ext uri="{FF2B5EF4-FFF2-40B4-BE49-F238E27FC236}">
                  <a16:creationId xmlns:a16="http://schemas.microsoft.com/office/drawing/2014/main" id="{64852E7F-090E-E540-9511-11B4BB15E31C}"/>
                </a:ext>
              </a:extLst>
            </p:cNvPr>
            <p:cNvSpPr>
              <a:spLocks noChangeShapeType="1"/>
            </p:cNvSpPr>
            <p:nvPr/>
          </p:nvSpPr>
          <p:spPr bwMode="auto">
            <a:xfrm flipH="1" flipV="1">
              <a:off x="3861426" y="4502134"/>
              <a:ext cx="293894" cy="708570"/>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400" b="1" dirty="0">
                <a:latin typeface="VWAG TheSans" panose="020B0502050302020203" pitchFamily="34" charset="0"/>
              </a:endParaRPr>
            </a:p>
          </p:txBody>
        </p:sp>
        <p:sp>
          <p:nvSpPr>
            <p:cNvPr id="25" name="Line 4">
              <a:extLst>
                <a:ext uri="{FF2B5EF4-FFF2-40B4-BE49-F238E27FC236}">
                  <a16:creationId xmlns:a16="http://schemas.microsoft.com/office/drawing/2014/main" id="{827EF215-25D2-C54D-9D1C-31F17DF7F912}"/>
                </a:ext>
              </a:extLst>
            </p:cNvPr>
            <p:cNvSpPr>
              <a:spLocks noChangeShapeType="1"/>
            </p:cNvSpPr>
            <p:nvPr/>
          </p:nvSpPr>
          <p:spPr bwMode="auto">
            <a:xfrm flipV="1">
              <a:off x="4394827" y="4502134"/>
              <a:ext cx="293369" cy="708570"/>
            </a:xfrm>
            <a:prstGeom prst="line">
              <a:avLst/>
            </a:prstGeom>
            <a:noFill/>
            <a:ln w="19050">
              <a:solidFill>
                <a:schemeClr val="tx1"/>
              </a:solidFill>
              <a:round/>
              <a:headEnd/>
              <a:tailEnd/>
            </a:ln>
            <a:effectLst>
              <a:outerShdw dist="19050" dir="5400000" algn="ctr" rotWithShape="0">
                <a:schemeClr val="bg1"/>
              </a:outerShdw>
            </a:effectLst>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de-DE" sz="1400" b="1" dirty="0">
                <a:latin typeface="VWAG TheSans" panose="020B0502050302020203" pitchFamily="34" charset="0"/>
              </a:endParaRPr>
            </a:p>
          </p:txBody>
        </p:sp>
        <p:sp>
          <p:nvSpPr>
            <p:cNvPr id="26" name="Textfeld 27">
              <a:extLst>
                <a:ext uri="{FF2B5EF4-FFF2-40B4-BE49-F238E27FC236}">
                  <a16:creationId xmlns:a16="http://schemas.microsoft.com/office/drawing/2014/main" id="{F8AABB20-A782-884B-9AF2-BF760D7A1306}"/>
                </a:ext>
              </a:extLst>
            </p:cNvPr>
            <p:cNvSpPr txBox="1"/>
            <p:nvPr/>
          </p:nvSpPr>
          <p:spPr>
            <a:xfrm>
              <a:off x="3629193" y="4255913"/>
              <a:ext cx="488943" cy="215444"/>
            </a:xfrm>
            <a:prstGeom prst="rect">
              <a:avLst/>
            </a:prstGeom>
            <a:noFill/>
          </p:spPr>
          <p:txBody>
            <a:bodyPr wrap="square" lIns="0" tIns="0" rIns="0" bIns="0" rtlCol="0">
              <a:spAutoFit/>
            </a:bodyPr>
            <a:lstStyle/>
            <a:p>
              <a:pPr algn="ctr"/>
              <a:r>
                <a:rPr lang="de-DE" sz="1400" b="1" dirty="0">
                  <a:latin typeface="VWAG TheSans" panose="020B0502050302020203" pitchFamily="34" charset="0"/>
                </a:rPr>
                <a:t>PP</a:t>
              </a:r>
            </a:p>
          </p:txBody>
        </p:sp>
        <p:sp>
          <p:nvSpPr>
            <p:cNvPr id="27" name="Textfeld 28">
              <a:extLst>
                <a:ext uri="{FF2B5EF4-FFF2-40B4-BE49-F238E27FC236}">
                  <a16:creationId xmlns:a16="http://schemas.microsoft.com/office/drawing/2014/main" id="{FEE78E29-361D-574C-B5BE-1A7E0FAA7581}"/>
                </a:ext>
              </a:extLst>
            </p:cNvPr>
            <p:cNvSpPr txBox="1"/>
            <p:nvPr/>
          </p:nvSpPr>
          <p:spPr>
            <a:xfrm>
              <a:off x="4448110" y="4255913"/>
              <a:ext cx="488943" cy="215444"/>
            </a:xfrm>
            <a:prstGeom prst="rect">
              <a:avLst/>
            </a:prstGeom>
            <a:noFill/>
          </p:spPr>
          <p:txBody>
            <a:bodyPr wrap="square" lIns="0" tIns="0" rIns="0" bIns="0" rtlCol="0">
              <a:spAutoFit/>
            </a:bodyPr>
            <a:lstStyle/>
            <a:p>
              <a:pPr algn="ctr"/>
              <a:r>
                <a:rPr lang="de-DE" sz="1400" b="1" dirty="0">
                  <a:latin typeface="VWAG TheSans" panose="020B0502050302020203" pitchFamily="34" charset="0"/>
                </a:rPr>
                <a:t>CP</a:t>
              </a:r>
            </a:p>
          </p:txBody>
        </p:sp>
      </p:grpSp>
      <p:sp>
        <p:nvSpPr>
          <p:cNvPr id="29" name="Rectangle 28">
            <a:extLst>
              <a:ext uri="{FF2B5EF4-FFF2-40B4-BE49-F238E27FC236}">
                <a16:creationId xmlns:a16="http://schemas.microsoft.com/office/drawing/2014/main" id="{91654FD5-66FC-B448-AC50-910DF687DE48}"/>
              </a:ext>
            </a:extLst>
          </p:cNvPr>
          <p:cNvSpPr/>
          <p:nvPr/>
        </p:nvSpPr>
        <p:spPr>
          <a:xfrm>
            <a:off x="6303824" y="4457775"/>
            <a:ext cx="2791514" cy="1600438"/>
          </a:xfrm>
          <a:prstGeom prst="rect">
            <a:avLst/>
          </a:prstGeom>
        </p:spPr>
        <p:txBody>
          <a:bodyPr wrap="square">
            <a:spAutoFit/>
          </a:bodyPr>
          <a:lstStyle/>
          <a:p>
            <a:r>
              <a:rPr lang="sv-SE" sz="1400" i="1" dirty="0"/>
              <a:t>Det får inte finnas någon ledande elanslutning mellan klämmor:</a:t>
            </a:r>
          </a:p>
          <a:p>
            <a:pPr marL="149225" indent="-149225">
              <a:buFont typeface="Arial" panose="020B0604020202020204" pitchFamily="34" charset="0"/>
              <a:buChar char="•"/>
            </a:pPr>
            <a:r>
              <a:rPr lang="sv-SE" sz="1400" i="1" dirty="0"/>
              <a:t>L1 och PE, och</a:t>
            </a:r>
          </a:p>
          <a:p>
            <a:pPr marL="149225" indent="-149225">
              <a:buFont typeface="Arial" panose="020B0604020202020204" pitchFamily="34" charset="0"/>
              <a:buChar char="•"/>
            </a:pPr>
            <a:r>
              <a:rPr lang="sv-SE" sz="1400" i="1" dirty="0"/>
              <a:t>N och PE</a:t>
            </a:r>
          </a:p>
          <a:p>
            <a:endParaRPr lang="sv-SE" sz="1400" i="1" dirty="0"/>
          </a:p>
          <a:p>
            <a:r>
              <a:rPr lang="sv-SE" sz="1400" i="1" dirty="0"/>
              <a:t>Utför inga mätningar med </a:t>
            </a:r>
            <a:br>
              <a:rPr lang="sv-SE" sz="1400" i="1" dirty="0"/>
            </a:br>
            <a:r>
              <a:rPr lang="sv-SE" sz="1400" i="1" dirty="0"/>
              <a:t>500 V vid PP och CP!</a:t>
            </a:r>
          </a:p>
        </p:txBody>
      </p:sp>
      <p:sp>
        <p:nvSpPr>
          <p:cNvPr id="5" name="Slide Number Placeholder 4">
            <a:extLst>
              <a:ext uri="{FF2B5EF4-FFF2-40B4-BE49-F238E27FC236}">
                <a16:creationId xmlns:a16="http://schemas.microsoft.com/office/drawing/2014/main" id="{AC29CD41-8878-D549-9682-578FE110A20B}"/>
              </a:ext>
            </a:extLst>
          </p:cNvPr>
          <p:cNvSpPr>
            <a:spLocks noGrp="1"/>
          </p:cNvSpPr>
          <p:nvPr>
            <p:ph type="sldNum" sz="quarter" idx="13"/>
          </p:nvPr>
        </p:nvSpPr>
        <p:spPr/>
        <p:txBody>
          <a:bodyPr/>
          <a:lstStyle/>
          <a:p>
            <a:fld id="{5818BEF9-6AEC-154B-B50F-057E6E327BFC}" type="slidenum">
              <a:rPr lang="en-SE" smtClean="0"/>
              <a:t>71</a:t>
            </a:fld>
            <a:endParaRPr lang="en-SE" dirty="0"/>
          </a:p>
        </p:txBody>
      </p:sp>
    </p:spTree>
    <p:extLst>
      <p:ext uri="{BB962C8B-B14F-4D97-AF65-F5344CB8AC3E}">
        <p14:creationId xmlns:p14="http://schemas.microsoft.com/office/powerpoint/2010/main" val="35920822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48F7B9-8ED8-E141-AB5F-7C530CE1454B}"/>
              </a:ext>
            </a:extLst>
          </p:cNvPr>
          <p:cNvSpPr>
            <a:spLocks noGrp="1"/>
          </p:cNvSpPr>
          <p:nvPr>
            <p:ph idx="1"/>
          </p:nvPr>
        </p:nvSpPr>
        <p:spPr/>
        <p:txBody>
          <a:bodyPr/>
          <a:lstStyle/>
          <a:p>
            <a:r>
              <a:rPr lang="sv-SE" altLang="sv-SE" i="1" dirty="0">
                <a:solidFill>
                  <a:srgbClr val="FF0000"/>
                </a:solidFill>
                <a:ea typeface="Arial Unicode MS" panose="020B0604020202020204" pitchFamily="34" charset="-128"/>
                <a:cs typeface="Arial Unicode MS" panose="020B0604020202020204" pitchFamily="34" charset="-128"/>
              </a:rPr>
              <a:t>Manuell frånkoppling av högvoltssystem skiljer sig från bilmodell till bilmodell och beskrivningen behöver utformas av instruktören/tränaren.</a:t>
            </a:r>
            <a:endParaRPr lang="en-SE" dirty="0"/>
          </a:p>
        </p:txBody>
      </p:sp>
      <p:sp>
        <p:nvSpPr>
          <p:cNvPr id="3" name="Title 2">
            <a:extLst>
              <a:ext uri="{FF2B5EF4-FFF2-40B4-BE49-F238E27FC236}">
                <a16:creationId xmlns:a16="http://schemas.microsoft.com/office/drawing/2014/main" id="{0FEB1B98-10A7-A242-AA46-997E2FAC463F}"/>
              </a:ext>
            </a:extLst>
          </p:cNvPr>
          <p:cNvSpPr>
            <a:spLocks noGrp="1"/>
          </p:cNvSpPr>
          <p:nvPr>
            <p:ph type="title"/>
          </p:nvPr>
        </p:nvSpPr>
        <p:spPr/>
        <p:txBody>
          <a:bodyPr/>
          <a:lstStyle/>
          <a:p>
            <a:r>
              <a:rPr lang="en-SE" dirty="0"/>
              <a:t>Manuell frånkoppling</a:t>
            </a:r>
          </a:p>
        </p:txBody>
      </p:sp>
      <p:sp>
        <p:nvSpPr>
          <p:cNvPr id="4" name="Text Placeholder 3">
            <a:extLst>
              <a:ext uri="{FF2B5EF4-FFF2-40B4-BE49-F238E27FC236}">
                <a16:creationId xmlns:a16="http://schemas.microsoft.com/office/drawing/2014/main" id="{308C06A3-7C1C-9C46-A434-5847FE860446}"/>
              </a:ext>
            </a:extLst>
          </p:cNvPr>
          <p:cNvSpPr>
            <a:spLocks noGrp="1"/>
          </p:cNvSpPr>
          <p:nvPr>
            <p:ph type="body" sz="quarter" idx="10"/>
          </p:nvPr>
        </p:nvSpPr>
        <p:spPr/>
        <p:txBody>
          <a:bodyPr>
            <a:normAutofit lnSpcReduction="10000"/>
          </a:bodyPr>
          <a:lstStyle/>
          <a:p>
            <a:r>
              <a:rPr lang="en-SE" dirty="0"/>
              <a:t>6 Frånkoppling och mätning</a:t>
            </a:r>
          </a:p>
        </p:txBody>
      </p:sp>
      <p:sp>
        <p:nvSpPr>
          <p:cNvPr id="5" name="Slide Number Placeholder 4">
            <a:extLst>
              <a:ext uri="{FF2B5EF4-FFF2-40B4-BE49-F238E27FC236}">
                <a16:creationId xmlns:a16="http://schemas.microsoft.com/office/drawing/2014/main" id="{37EA172F-6442-5643-92B7-628417C9F929}"/>
              </a:ext>
            </a:extLst>
          </p:cNvPr>
          <p:cNvSpPr>
            <a:spLocks noGrp="1"/>
          </p:cNvSpPr>
          <p:nvPr>
            <p:ph type="sldNum" sz="quarter" idx="13"/>
          </p:nvPr>
        </p:nvSpPr>
        <p:spPr/>
        <p:txBody>
          <a:bodyPr/>
          <a:lstStyle/>
          <a:p>
            <a:fld id="{5818BEF9-6AEC-154B-B50F-057E6E327BFC}" type="slidenum">
              <a:rPr lang="en-SE" smtClean="0"/>
              <a:t>72</a:t>
            </a:fld>
            <a:endParaRPr lang="en-SE" dirty="0"/>
          </a:p>
        </p:txBody>
      </p:sp>
    </p:spTree>
    <p:extLst>
      <p:ext uri="{BB962C8B-B14F-4D97-AF65-F5344CB8AC3E}">
        <p14:creationId xmlns:p14="http://schemas.microsoft.com/office/powerpoint/2010/main" val="2136089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392113" y="1275911"/>
            <a:ext cx="3728626" cy="5070914"/>
          </a:xfrm>
        </p:spPr>
        <p:txBody>
          <a:bodyPr>
            <a:normAutofit/>
          </a:bodyPr>
          <a:lstStyle/>
          <a:p>
            <a:r>
              <a:rPr lang="sv-SE" dirty="0"/>
              <a:t>Mildhybriden kallas också för </a:t>
            </a:r>
            <a:r>
              <a:rPr lang="sv-SE" dirty="0" err="1"/>
              <a:t>Battery-assisted</a:t>
            </a:r>
            <a:r>
              <a:rPr lang="sv-SE" dirty="0"/>
              <a:t> Hybrid </a:t>
            </a:r>
            <a:r>
              <a:rPr lang="sv-SE" dirty="0" err="1"/>
              <a:t>Vehicles</a:t>
            </a:r>
            <a:r>
              <a:rPr lang="sv-SE" dirty="0"/>
              <a:t>, BAHV.</a:t>
            </a:r>
          </a:p>
          <a:p>
            <a:r>
              <a:rPr lang="sv-SE" dirty="0"/>
              <a:t>Mildhybriden är liksom fullhybriden en </a:t>
            </a:r>
            <a:r>
              <a:rPr lang="sv-SE" b="1" dirty="0">
                <a:solidFill>
                  <a:srgbClr val="FF0000"/>
                </a:solidFill>
              </a:rPr>
              <a:t>parallellhybrid</a:t>
            </a:r>
            <a:r>
              <a:rPr lang="sv-SE" dirty="0"/>
              <a:t>. Det innebär att både förbränningsmotorn och e-maskinen driver hjulaxlarna, till skillnad från seriehybriden.  </a:t>
            </a:r>
          </a:p>
          <a:p>
            <a:r>
              <a:rPr lang="sv-SE" dirty="0"/>
              <a:t>Mildhybriden skiljer sig från fullhybriden med ett mindre batteri och en enklare konstruktion. </a:t>
            </a:r>
          </a:p>
          <a:p>
            <a:r>
              <a:rPr lang="sv-SE" dirty="0"/>
              <a:t>Bilen klarar sig i princip inte enbart på eldrift. E-maskinen används istället för att öka motorstyrkan utan extra bränsleförbrukning.  </a:t>
            </a:r>
          </a:p>
          <a:p>
            <a:r>
              <a:rPr lang="sv-SE" dirty="0"/>
              <a:t>Batteriet laddas under drift av förbränningsmotorn genom e-maskinen.</a:t>
            </a:r>
          </a:p>
        </p:txBody>
      </p:sp>
      <p:sp>
        <p:nvSpPr>
          <p:cNvPr id="3" name="Rubrik 2"/>
          <p:cNvSpPr>
            <a:spLocks noGrp="1"/>
          </p:cNvSpPr>
          <p:nvPr>
            <p:ph type="title"/>
          </p:nvPr>
        </p:nvSpPr>
        <p:spPr/>
        <p:txBody>
          <a:bodyPr/>
          <a:lstStyle/>
          <a:p>
            <a:r>
              <a:rPr lang="sv-SE" dirty="0"/>
              <a:t>MHEV (Mild Hybrid Electric </a:t>
            </a:r>
            <a:r>
              <a:rPr lang="sv-SE" dirty="0" err="1"/>
              <a:t>Vehicle</a:t>
            </a:r>
            <a:r>
              <a:rPr lang="sv-SE" dirty="0"/>
              <a:t>)</a:t>
            </a:r>
          </a:p>
        </p:txBody>
      </p:sp>
      <p:sp>
        <p:nvSpPr>
          <p:cNvPr id="4" name="Text Placeholder 3">
            <a:extLst>
              <a:ext uri="{FF2B5EF4-FFF2-40B4-BE49-F238E27FC236}">
                <a16:creationId xmlns:a16="http://schemas.microsoft.com/office/drawing/2014/main" id="{8972EDFC-66F9-1848-B27E-AC4944C8FA09}"/>
              </a:ext>
            </a:extLst>
          </p:cNvPr>
          <p:cNvSpPr>
            <a:spLocks noGrp="1"/>
          </p:cNvSpPr>
          <p:nvPr>
            <p:ph type="body" sz="quarter" idx="10"/>
          </p:nvPr>
        </p:nvSpPr>
        <p:spPr/>
        <p:txBody>
          <a:bodyPr>
            <a:normAutofit lnSpcReduction="10000"/>
          </a:bodyPr>
          <a:lstStyle/>
          <a:p>
            <a:r>
              <a:rPr lang="en-SE" dirty="0"/>
              <a:t>1 Drivkoncept</a:t>
            </a:r>
          </a:p>
          <a:p>
            <a:endParaRPr lang="en-SE" dirty="0"/>
          </a:p>
        </p:txBody>
      </p:sp>
      <p:pic>
        <p:nvPicPr>
          <p:cNvPr id="26" name="Picture 25">
            <a:extLst>
              <a:ext uri="{FF2B5EF4-FFF2-40B4-BE49-F238E27FC236}">
                <a16:creationId xmlns:a16="http://schemas.microsoft.com/office/drawing/2014/main" id="{202F5B5F-1316-5245-AB96-4ECEE7BAA112}"/>
              </a:ext>
            </a:extLst>
          </p:cNvPr>
          <p:cNvPicPr/>
          <p:nvPr/>
        </p:nvPicPr>
        <p:blipFill rotWithShape="1">
          <a:blip r:embed="rId3" cstate="print">
            <a:extLst>
              <a:ext uri="{28A0092B-C50C-407E-A947-70E740481C1C}">
                <a14:useLocalDpi xmlns:a14="http://schemas.microsoft.com/office/drawing/2010/main" val="0"/>
              </a:ext>
            </a:extLst>
          </a:blip>
          <a:srcRect l="6558" t="2052" r="4231"/>
          <a:stretch/>
        </p:blipFill>
        <p:spPr bwMode="auto">
          <a:xfrm>
            <a:off x="4251364" y="1851587"/>
            <a:ext cx="5523778" cy="2727325"/>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EDB35693-4B6D-7F4E-BDC1-B072C9A56F1C}"/>
              </a:ext>
            </a:extLst>
          </p:cNvPr>
          <p:cNvSpPr txBox="1"/>
          <p:nvPr/>
        </p:nvSpPr>
        <p:spPr>
          <a:xfrm>
            <a:off x="6151556" y="2646381"/>
            <a:ext cx="732510" cy="278089"/>
          </a:xfrm>
          <a:prstGeom prst="rect">
            <a:avLst/>
          </a:prstGeom>
          <a:noFill/>
          <a:ln>
            <a:solidFill>
              <a:schemeClr val="tx1"/>
            </a:solidFill>
          </a:ln>
        </p:spPr>
        <p:txBody>
          <a:bodyPr wrap="none" lIns="46800" tIns="46800" rIns="46800"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SE" sz="1200" noProof="0" dirty="0"/>
              <a:t>HV-batteri</a:t>
            </a:r>
          </a:p>
        </p:txBody>
      </p:sp>
      <p:sp>
        <p:nvSpPr>
          <p:cNvPr id="7" name="TextBox 6">
            <a:extLst>
              <a:ext uri="{FF2B5EF4-FFF2-40B4-BE49-F238E27FC236}">
                <a16:creationId xmlns:a16="http://schemas.microsoft.com/office/drawing/2014/main" id="{80500C44-AF30-8242-AD2C-89219B6E28FD}"/>
              </a:ext>
            </a:extLst>
          </p:cNvPr>
          <p:cNvSpPr txBox="1"/>
          <p:nvPr/>
        </p:nvSpPr>
        <p:spPr>
          <a:xfrm>
            <a:off x="5867023" y="1744519"/>
            <a:ext cx="1301576" cy="278089"/>
          </a:xfrm>
          <a:prstGeom prst="rect">
            <a:avLst/>
          </a:prstGeom>
          <a:noFill/>
          <a:ln>
            <a:solidFill>
              <a:schemeClr val="tx1"/>
            </a:solidFill>
          </a:ln>
        </p:spPr>
        <p:txBody>
          <a:bodyPr wrap="none" lIns="46800" tIns="46800" rIns="46800"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SE" sz="1200" noProof="0" dirty="0"/>
              <a:t>Förbränningsmotor</a:t>
            </a:r>
          </a:p>
        </p:txBody>
      </p:sp>
      <p:sp>
        <p:nvSpPr>
          <p:cNvPr id="8" name="TextBox 7">
            <a:extLst>
              <a:ext uri="{FF2B5EF4-FFF2-40B4-BE49-F238E27FC236}">
                <a16:creationId xmlns:a16="http://schemas.microsoft.com/office/drawing/2014/main" id="{33200628-3073-A94A-85A5-B95F94D8773D}"/>
              </a:ext>
            </a:extLst>
          </p:cNvPr>
          <p:cNvSpPr txBox="1"/>
          <p:nvPr/>
        </p:nvSpPr>
        <p:spPr>
          <a:xfrm>
            <a:off x="8784258" y="2600308"/>
            <a:ext cx="658772" cy="278089"/>
          </a:xfrm>
          <a:prstGeom prst="rect">
            <a:avLst/>
          </a:prstGeom>
          <a:noFill/>
          <a:ln>
            <a:solidFill>
              <a:schemeClr val="tx1"/>
            </a:solidFill>
          </a:ln>
        </p:spPr>
        <p:txBody>
          <a:bodyPr wrap="none" lIns="46800" tIns="46800" rIns="46800" rtlCol="0">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SE" sz="1200" noProof="0" dirty="0"/>
              <a:t>E-maskin</a:t>
            </a:r>
          </a:p>
        </p:txBody>
      </p:sp>
      <p:cxnSp>
        <p:nvCxnSpPr>
          <p:cNvPr id="9" name="Straight Connector 8">
            <a:extLst>
              <a:ext uri="{FF2B5EF4-FFF2-40B4-BE49-F238E27FC236}">
                <a16:creationId xmlns:a16="http://schemas.microsoft.com/office/drawing/2014/main" id="{7DB512C4-55DE-DD49-945A-8087FC3E9591}"/>
              </a:ext>
            </a:extLst>
          </p:cNvPr>
          <p:cNvCxnSpPr>
            <a:cxnSpLocks/>
          </p:cNvCxnSpPr>
          <p:nvPr/>
        </p:nvCxnSpPr>
        <p:spPr>
          <a:xfrm flipH="1">
            <a:off x="5584164" y="2020445"/>
            <a:ext cx="567392" cy="90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225D934A-6131-DF49-B981-170A5147486A}"/>
                  </a:ext>
                </a:extLst>
              </p14:cNvPr>
              <p14:cNvContentPartPr/>
              <p14:nvPr/>
            </p14:nvContentPartPr>
            <p14:xfrm>
              <a:off x="5811292" y="3326243"/>
              <a:ext cx="171360" cy="693720"/>
            </p14:xfrm>
          </p:contentPart>
        </mc:Choice>
        <mc:Fallback xmlns="">
          <p:pic>
            <p:nvPicPr>
              <p:cNvPr id="17" name="Ink 16">
                <a:extLst>
                  <a:ext uri="{FF2B5EF4-FFF2-40B4-BE49-F238E27FC236}">
                    <a16:creationId xmlns:a16="http://schemas.microsoft.com/office/drawing/2014/main" id="{225D934A-6131-DF49-B981-170A5147486A}"/>
                  </a:ext>
                </a:extLst>
              </p:cNvPr>
              <p:cNvPicPr/>
              <p:nvPr/>
            </p:nvPicPr>
            <p:blipFill>
              <a:blip r:embed="rId5"/>
              <a:stretch>
                <a:fillRect/>
              </a:stretch>
            </p:blipFill>
            <p:spPr>
              <a:xfrm>
                <a:off x="5802652" y="3317603"/>
                <a:ext cx="189000" cy="711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B02C3ABE-E642-4D42-B06C-AD3ECB9658A5}"/>
                  </a:ext>
                </a:extLst>
              </p14:cNvPr>
              <p14:cNvContentPartPr/>
              <p14:nvPr/>
            </p14:nvContentPartPr>
            <p14:xfrm>
              <a:off x="5805532" y="3966683"/>
              <a:ext cx="69840" cy="79560"/>
            </p14:xfrm>
          </p:contentPart>
        </mc:Choice>
        <mc:Fallback xmlns="">
          <p:pic>
            <p:nvPicPr>
              <p:cNvPr id="18" name="Ink 17">
                <a:extLst>
                  <a:ext uri="{FF2B5EF4-FFF2-40B4-BE49-F238E27FC236}">
                    <a16:creationId xmlns:a16="http://schemas.microsoft.com/office/drawing/2014/main" id="{B02C3ABE-E642-4D42-B06C-AD3ECB9658A5}"/>
                  </a:ext>
                </a:extLst>
              </p:cNvPr>
              <p:cNvPicPr/>
              <p:nvPr/>
            </p:nvPicPr>
            <p:blipFill>
              <a:blip r:embed="rId7"/>
              <a:stretch>
                <a:fillRect/>
              </a:stretch>
            </p:blipFill>
            <p:spPr>
              <a:xfrm>
                <a:off x="5796532" y="3957683"/>
                <a:ext cx="874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743EED10-5EE7-764C-96DB-2274BF087DCF}"/>
                  </a:ext>
                </a:extLst>
              </p14:cNvPr>
              <p14:cNvContentPartPr/>
              <p14:nvPr/>
            </p14:nvContentPartPr>
            <p14:xfrm>
              <a:off x="5836645" y="4051645"/>
              <a:ext cx="97560" cy="223920"/>
            </p14:xfrm>
          </p:contentPart>
        </mc:Choice>
        <mc:Fallback xmlns="">
          <p:pic>
            <p:nvPicPr>
              <p:cNvPr id="20" name="Ink 19">
                <a:extLst>
                  <a:ext uri="{FF2B5EF4-FFF2-40B4-BE49-F238E27FC236}">
                    <a16:creationId xmlns:a16="http://schemas.microsoft.com/office/drawing/2014/main" id="{743EED10-5EE7-764C-96DB-2274BF087DCF}"/>
                  </a:ext>
                </a:extLst>
              </p:cNvPr>
              <p:cNvPicPr/>
              <p:nvPr/>
            </p:nvPicPr>
            <p:blipFill>
              <a:blip r:embed="rId9"/>
              <a:stretch>
                <a:fillRect/>
              </a:stretch>
            </p:blipFill>
            <p:spPr>
              <a:xfrm>
                <a:off x="5828005" y="4042645"/>
                <a:ext cx="11520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FC6BB227-1071-CA4F-A8BA-8F63687B01BD}"/>
                  </a:ext>
                </a:extLst>
              </p14:cNvPr>
              <p14:cNvContentPartPr/>
              <p14:nvPr/>
            </p14:nvContentPartPr>
            <p14:xfrm>
              <a:off x="5841685" y="4050565"/>
              <a:ext cx="48240" cy="33480"/>
            </p14:xfrm>
          </p:contentPart>
        </mc:Choice>
        <mc:Fallback xmlns="">
          <p:pic>
            <p:nvPicPr>
              <p:cNvPr id="21" name="Ink 20">
                <a:extLst>
                  <a:ext uri="{FF2B5EF4-FFF2-40B4-BE49-F238E27FC236}">
                    <a16:creationId xmlns:a16="http://schemas.microsoft.com/office/drawing/2014/main" id="{FC6BB227-1071-CA4F-A8BA-8F63687B01BD}"/>
                  </a:ext>
                </a:extLst>
              </p:cNvPr>
              <p:cNvPicPr/>
              <p:nvPr/>
            </p:nvPicPr>
            <p:blipFill>
              <a:blip r:embed="rId11"/>
              <a:stretch>
                <a:fillRect/>
              </a:stretch>
            </p:blipFill>
            <p:spPr>
              <a:xfrm>
                <a:off x="5833045" y="4041565"/>
                <a:ext cx="6588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6E782E34-7AA5-784B-A900-D4457C9BF829}"/>
                  </a:ext>
                </a:extLst>
              </p14:cNvPr>
              <p14:cNvContentPartPr/>
              <p14:nvPr/>
            </p14:nvContentPartPr>
            <p14:xfrm>
              <a:off x="5835565" y="3951205"/>
              <a:ext cx="68400" cy="78480"/>
            </p14:xfrm>
          </p:contentPart>
        </mc:Choice>
        <mc:Fallback xmlns="">
          <p:pic>
            <p:nvPicPr>
              <p:cNvPr id="24" name="Ink 23">
                <a:extLst>
                  <a:ext uri="{FF2B5EF4-FFF2-40B4-BE49-F238E27FC236}">
                    <a16:creationId xmlns:a16="http://schemas.microsoft.com/office/drawing/2014/main" id="{6E782E34-7AA5-784B-A900-D4457C9BF829}"/>
                  </a:ext>
                </a:extLst>
              </p:cNvPr>
              <p:cNvPicPr/>
              <p:nvPr/>
            </p:nvPicPr>
            <p:blipFill>
              <a:blip r:embed="rId13"/>
              <a:stretch>
                <a:fillRect/>
              </a:stretch>
            </p:blipFill>
            <p:spPr>
              <a:xfrm>
                <a:off x="5826565" y="3942205"/>
                <a:ext cx="8604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Ink 24">
                <a:extLst>
                  <a:ext uri="{FF2B5EF4-FFF2-40B4-BE49-F238E27FC236}">
                    <a16:creationId xmlns:a16="http://schemas.microsoft.com/office/drawing/2014/main" id="{D04AE79C-5DA8-4F40-BD90-5843E3AC7F62}"/>
                  </a:ext>
                </a:extLst>
              </p14:cNvPr>
              <p14:cNvContentPartPr/>
              <p14:nvPr/>
            </p14:nvContentPartPr>
            <p14:xfrm>
              <a:off x="5857565" y="4093115"/>
              <a:ext cx="32040" cy="19440"/>
            </p14:xfrm>
          </p:contentPart>
        </mc:Choice>
        <mc:Fallback xmlns="">
          <p:pic>
            <p:nvPicPr>
              <p:cNvPr id="25" name="Ink 24">
                <a:extLst>
                  <a:ext uri="{FF2B5EF4-FFF2-40B4-BE49-F238E27FC236}">
                    <a16:creationId xmlns:a16="http://schemas.microsoft.com/office/drawing/2014/main" id="{D04AE79C-5DA8-4F40-BD90-5843E3AC7F62}"/>
                  </a:ext>
                </a:extLst>
              </p:cNvPr>
              <p:cNvPicPr/>
              <p:nvPr/>
            </p:nvPicPr>
            <p:blipFill>
              <a:blip r:embed="rId15"/>
              <a:stretch>
                <a:fillRect/>
              </a:stretch>
            </p:blipFill>
            <p:spPr>
              <a:xfrm>
                <a:off x="5848565" y="4084115"/>
                <a:ext cx="496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7279A2DF-AFEA-384C-A74F-96471C36BE62}"/>
                  </a:ext>
                </a:extLst>
              </p14:cNvPr>
              <p14:cNvContentPartPr/>
              <p14:nvPr/>
            </p14:nvContentPartPr>
            <p14:xfrm>
              <a:off x="5833950" y="4277530"/>
              <a:ext cx="55080" cy="11520"/>
            </p14:xfrm>
          </p:contentPart>
        </mc:Choice>
        <mc:Fallback xmlns="">
          <p:pic>
            <p:nvPicPr>
              <p:cNvPr id="27" name="Ink 26">
                <a:extLst>
                  <a:ext uri="{FF2B5EF4-FFF2-40B4-BE49-F238E27FC236}">
                    <a16:creationId xmlns:a16="http://schemas.microsoft.com/office/drawing/2014/main" id="{7279A2DF-AFEA-384C-A74F-96471C36BE62}"/>
                  </a:ext>
                </a:extLst>
              </p:cNvPr>
              <p:cNvPicPr/>
              <p:nvPr/>
            </p:nvPicPr>
            <p:blipFill>
              <a:blip r:embed="rId17"/>
              <a:stretch>
                <a:fillRect/>
              </a:stretch>
            </p:blipFill>
            <p:spPr>
              <a:xfrm>
                <a:off x="5829630" y="4273210"/>
                <a:ext cx="637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Ink 27">
                <a:extLst>
                  <a:ext uri="{FF2B5EF4-FFF2-40B4-BE49-F238E27FC236}">
                    <a16:creationId xmlns:a16="http://schemas.microsoft.com/office/drawing/2014/main" id="{22B8E50E-4A63-A84F-B866-9C7D16EFCD99}"/>
                  </a:ext>
                </a:extLst>
              </p14:cNvPr>
              <p14:cNvContentPartPr/>
              <p14:nvPr/>
            </p14:nvContentPartPr>
            <p14:xfrm>
              <a:off x="4507350" y="4301650"/>
              <a:ext cx="1403640" cy="192960"/>
            </p14:xfrm>
          </p:contentPart>
        </mc:Choice>
        <mc:Fallback xmlns="">
          <p:pic>
            <p:nvPicPr>
              <p:cNvPr id="28" name="Ink 27">
                <a:extLst>
                  <a:ext uri="{FF2B5EF4-FFF2-40B4-BE49-F238E27FC236}">
                    <a16:creationId xmlns:a16="http://schemas.microsoft.com/office/drawing/2014/main" id="{22B8E50E-4A63-A84F-B866-9C7D16EFCD99}"/>
                  </a:ext>
                </a:extLst>
              </p:cNvPr>
              <p:cNvPicPr/>
              <p:nvPr/>
            </p:nvPicPr>
            <p:blipFill>
              <a:blip r:embed="rId19"/>
              <a:stretch>
                <a:fillRect/>
              </a:stretch>
            </p:blipFill>
            <p:spPr>
              <a:xfrm>
                <a:off x="4489350" y="4283650"/>
                <a:ext cx="143928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1DD267D4-B4E1-454B-AE90-E008CB393AAF}"/>
                  </a:ext>
                </a:extLst>
              </p14:cNvPr>
              <p14:cNvContentPartPr/>
              <p14:nvPr/>
            </p14:nvContentPartPr>
            <p14:xfrm>
              <a:off x="5810509" y="3378079"/>
              <a:ext cx="227160" cy="603720"/>
            </p14:xfrm>
          </p:contentPart>
        </mc:Choice>
        <mc:Fallback xmlns="">
          <p:pic>
            <p:nvPicPr>
              <p:cNvPr id="29" name="Ink 28">
                <a:extLst>
                  <a:ext uri="{FF2B5EF4-FFF2-40B4-BE49-F238E27FC236}">
                    <a16:creationId xmlns:a16="http://schemas.microsoft.com/office/drawing/2014/main" id="{1DD267D4-B4E1-454B-AE90-E008CB393AAF}"/>
                  </a:ext>
                </a:extLst>
              </p:cNvPr>
              <p:cNvPicPr/>
              <p:nvPr/>
            </p:nvPicPr>
            <p:blipFill>
              <a:blip r:embed="rId21"/>
              <a:stretch>
                <a:fillRect/>
              </a:stretch>
            </p:blipFill>
            <p:spPr>
              <a:xfrm>
                <a:off x="5774509" y="3342439"/>
                <a:ext cx="298800" cy="675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0" name="Ink 29">
                <a:extLst>
                  <a:ext uri="{FF2B5EF4-FFF2-40B4-BE49-F238E27FC236}">
                    <a16:creationId xmlns:a16="http://schemas.microsoft.com/office/drawing/2014/main" id="{88921241-DC13-E046-A56D-88BBD20859C9}"/>
                  </a:ext>
                </a:extLst>
              </p14:cNvPr>
              <p14:cNvContentPartPr/>
              <p14:nvPr/>
            </p14:nvContentPartPr>
            <p14:xfrm>
              <a:off x="4453024" y="4527000"/>
              <a:ext cx="1494000" cy="240480"/>
            </p14:xfrm>
          </p:contentPart>
        </mc:Choice>
        <mc:Fallback xmlns="">
          <p:pic>
            <p:nvPicPr>
              <p:cNvPr id="30" name="Ink 29">
                <a:extLst>
                  <a:ext uri="{FF2B5EF4-FFF2-40B4-BE49-F238E27FC236}">
                    <a16:creationId xmlns:a16="http://schemas.microsoft.com/office/drawing/2014/main" id="{88921241-DC13-E046-A56D-88BBD20859C9}"/>
                  </a:ext>
                </a:extLst>
              </p:cNvPr>
              <p:cNvPicPr/>
              <p:nvPr/>
            </p:nvPicPr>
            <p:blipFill>
              <a:blip r:embed="rId23"/>
              <a:stretch>
                <a:fillRect/>
              </a:stretch>
            </p:blipFill>
            <p:spPr>
              <a:xfrm>
                <a:off x="4390024" y="4464000"/>
                <a:ext cx="1619640" cy="366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Ink 32">
                <a:extLst>
                  <a:ext uri="{FF2B5EF4-FFF2-40B4-BE49-F238E27FC236}">
                    <a16:creationId xmlns:a16="http://schemas.microsoft.com/office/drawing/2014/main" id="{6667D38A-25AF-D745-AB96-348311B270AD}"/>
                  </a:ext>
                </a:extLst>
              </p14:cNvPr>
              <p14:cNvContentPartPr/>
              <p14:nvPr/>
            </p14:nvContentPartPr>
            <p14:xfrm>
              <a:off x="5317020" y="4399020"/>
              <a:ext cx="500040" cy="15840"/>
            </p14:xfrm>
          </p:contentPart>
        </mc:Choice>
        <mc:Fallback xmlns="">
          <p:pic>
            <p:nvPicPr>
              <p:cNvPr id="33" name="Ink 32">
                <a:extLst>
                  <a:ext uri="{FF2B5EF4-FFF2-40B4-BE49-F238E27FC236}">
                    <a16:creationId xmlns:a16="http://schemas.microsoft.com/office/drawing/2014/main" id="{6667D38A-25AF-D745-AB96-348311B270AD}"/>
                  </a:ext>
                </a:extLst>
              </p:cNvPr>
              <p:cNvPicPr/>
              <p:nvPr/>
            </p:nvPicPr>
            <p:blipFill>
              <a:blip r:embed="rId25"/>
              <a:stretch>
                <a:fillRect/>
              </a:stretch>
            </p:blipFill>
            <p:spPr>
              <a:xfrm>
                <a:off x="5281020" y="4363380"/>
                <a:ext cx="571680" cy="87480"/>
              </a:xfrm>
              <a:prstGeom prst="rect">
                <a:avLst/>
              </a:prstGeom>
            </p:spPr>
          </p:pic>
        </mc:Fallback>
      </mc:AlternateContent>
      <p:sp>
        <p:nvSpPr>
          <p:cNvPr id="6" name="Slide Number Placeholder 5">
            <a:extLst>
              <a:ext uri="{FF2B5EF4-FFF2-40B4-BE49-F238E27FC236}">
                <a16:creationId xmlns:a16="http://schemas.microsoft.com/office/drawing/2014/main" id="{330A990A-82F4-7F47-8F75-E9A45B6A7A5F}"/>
              </a:ext>
            </a:extLst>
          </p:cNvPr>
          <p:cNvSpPr>
            <a:spLocks noGrp="1"/>
          </p:cNvSpPr>
          <p:nvPr>
            <p:ph type="sldNum" sz="quarter" idx="13"/>
          </p:nvPr>
        </p:nvSpPr>
        <p:spPr/>
        <p:txBody>
          <a:bodyPr/>
          <a:lstStyle/>
          <a:p>
            <a:fld id="{5818BEF9-6AEC-154B-B50F-057E6E327BFC}" type="slidenum">
              <a:rPr lang="en-SE" smtClean="0"/>
              <a:t>8</a:t>
            </a:fld>
            <a:endParaRPr lang="en-SE" dirty="0"/>
          </a:p>
        </p:txBody>
      </p:sp>
    </p:spTree>
    <p:extLst>
      <p:ext uri="{BB962C8B-B14F-4D97-AF65-F5344CB8AC3E}">
        <p14:creationId xmlns:p14="http://schemas.microsoft.com/office/powerpoint/2010/main" val="225207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86D6F0-3F9E-8342-A1AE-626FF69DCF72}"/>
              </a:ext>
            </a:extLst>
          </p:cNvPr>
          <p:cNvSpPr>
            <a:spLocks noGrp="1"/>
          </p:cNvSpPr>
          <p:nvPr>
            <p:ph idx="1"/>
          </p:nvPr>
        </p:nvSpPr>
        <p:spPr/>
        <p:txBody>
          <a:bodyPr/>
          <a:lstStyle/>
          <a:p>
            <a:endParaRPr lang="en-SE"/>
          </a:p>
        </p:txBody>
      </p:sp>
      <p:sp>
        <p:nvSpPr>
          <p:cNvPr id="6" name="Nadpis 5"/>
          <p:cNvSpPr>
            <a:spLocks noGrp="1"/>
          </p:cNvSpPr>
          <p:nvPr>
            <p:ph type="title"/>
          </p:nvPr>
        </p:nvSpPr>
        <p:spPr/>
        <p:txBody>
          <a:bodyPr/>
          <a:lstStyle/>
          <a:p>
            <a:r>
              <a:rPr lang="sv-SE" dirty="0">
                <a:solidFill>
                  <a:schemeClr val="tx1"/>
                </a:solidFill>
              </a:rPr>
              <a:t>Drivkoncept elektriska fordon</a:t>
            </a:r>
            <a:endParaRPr lang="cs-CZ" dirty="0">
              <a:solidFill>
                <a:schemeClr val="tx1"/>
              </a:solidFill>
            </a:endParaRPr>
          </a:p>
        </p:txBody>
      </p:sp>
      <p:sp>
        <p:nvSpPr>
          <p:cNvPr id="4" name="Text Placeholder 3">
            <a:extLst>
              <a:ext uri="{FF2B5EF4-FFF2-40B4-BE49-F238E27FC236}">
                <a16:creationId xmlns:a16="http://schemas.microsoft.com/office/drawing/2014/main" id="{80F27746-8AD6-3347-BBFE-F9DFDDC7DEF3}"/>
              </a:ext>
            </a:extLst>
          </p:cNvPr>
          <p:cNvSpPr>
            <a:spLocks noGrp="1"/>
          </p:cNvSpPr>
          <p:nvPr>
            <p:ph type="body" sz="quarter" idx="10"/>
          </p:nvPr>
        </p:nvSpPr>
        <p:spPr/>
        <p:txBody>
          <a:bodyPr>
            <a:normAutofit lnSpcReduction="10000"/>
          </a:bodyPr>
          <a:lstStyle/>
          <a:p>
            <a:r>
              <a:rPr lang="en-SE" dirty="0"/>
              <a:t>1 Drivkoncept</a:t>
            </a:r>
          </a:p>
          <a:p>
            <a:endParaRPr lang="en-SE" dirty="0"/>
          </a:p>
        </p:txBody>
      </p:sp>
      <p:sp>
        <p:nvSpPr>
          <p:cNvPr id="3" name="Zástupný symbol pro číslo snímku 2"/>
          <p:cNvSpPr>
            <a:spLocks noGrp="1"/>
          </p:cNvSpPr>
          <p:nvPr>
            <p:ph type="sldNum" sz="quarter" idx="13"/>
          </p:nvPr>
        </p:nvSpPr>
        <p:spPr>
          <a:xfrm>
            <a:off x="7677150" y="6356350"/>
            <a:ext cx="2228850" cy="365125"/>
          </a:xfrm>
        </p:spPr>
        <p:txBody>
          <a:bodyPr/>
          <a:lstStyle/>
          <a:p>
            <a:fld id="{1E956721-BB38-4972-8ACD-5A2C9377E3B4}" type="slidenum">
              <a:rPr lang="cs-CZ" smtClean="0"/>
              <a:pPr/>
              <a:t>9</a:t>
            </a:fld>
            <a:endParaRPr lang="cs-CZ" dirty="0"/>
          </a:p>
        </p:txBody>
      </p:sp>
      <p:graphicFrame>
        <p:nvGraphicFramePr>
          <p:cNvPr id="9" name="Tabulka 8"/>
          <p:cNvGraphicFramePr>
            <a:graphicFrameLocks noGrp="1"/>
          </p:cNvGraphicFramePr>
          <p:nvPr>
            <p:extLst>
              <p:ext uri="{D42A27DB-BD31-4B8C-83A1-F6EECF244321}">
                <p14:modId xmlns:p14="http://schemas.microsoft.com/office/powerpoint/2010/main" val="4023889013"/>
              </p:ext>
            </p:extLst>
          </p:nvPr>
        </p:nvGraphicFramePr>
        <p:xfrm>
          <a:off x="421554" y="1310430"/>
          <a:ext cx="9077367" cy="4702091"/>
        </p:xfrm>
        <a:graphic>
          <a:graphicData uri="http://schemas.openxmlformats.org/drawingml/2006/table">
            <a:tbl>
              <a:tblPr firstRow="1" bandRow="1">
                <a:tableStyleId>{10A1B5D5-9B99-4C35-A422-299274C87663}</a:tableStyleId>
              </a:tblPr>
              <a:tblGrid>
                <a:gridCol w="1605557">
                  <a:extLst>
                    <a:ext uri="{9D8B030D-6E8A-4147-A177-3AD203B41FA5}">
                      <a16:colId xmlns:a16="http://schemas.microsoft.com/office/drawing/2014/main" val="20000"/>
                    </a:ext>
                  </a:extLst>
                </a:gridCol>
                <a:gridCol w="1324170">
                  <a:extLst>
                    <a:ext uri="{9D8B030D-6E8A-4147-A177-3AD203B41FA5}">
                      <a16:colId xmlns:a16="http://schemas.microsoft.com/office/drawing/2014/main" val="20001"/>
                    </a:ext>
                  </a:extLst>
                </a:gridCol>
                <a:gridCol w="1241409">
                  <a:extLst>
                    <a:ext uri="{9D8B030D-6E8A-4147-A177-3AD203B41FA5}">
                      <a16:colId xmlns:a16="http://schemas.microsoft.com/office/drawing/2014/main" val="20002"/>
                    </a:ext>
                  </a:extLst>
                </a:gridCol>
                <a:gridCol w="1539347">
                  <a:extLst>
                    <a:ext uri="{9D8B030D-6E8A-4147-A177-3AD203B41FA5}">
                      <a16:colId xmlns:a16="http://schemas.microsoft.com/office/drawing/2014/main" val="20003"/>
                    </a:ext>
                  </a:extLst>
                </a:gridCol>
                <a:gridCol w="1423483">
                  <a:extLst>
                    <a:ext uri="{9D8B030D-6E8A-4147-A177-3AD203B41FA5}">
                      <a16:colId xmlns:a16="http://schemas.microsoft.com/office/drawing/2014/main" val="20004"/>
                    </a:ext>
                  </a:extLst>
                </a:gridCol>
                <a:gridCol w="1943401">
                  <a:extLst>
                    <a:ext uri="{9D8B030D-6E8A-4147-A177-3AD203B41FA5}">
                      <a16:colId xmlns:a16="http://schemas.microsoft.com/office/drawing/2014/main" val="20005"/>
                    </a:ext>
                  </a:extLst>
                </a:gridCol>
              </a:tblGrid>
              <a:tr h="604833">
                <a:tc>
                  <a:txBody>
                    <a:bodyPr/>
                    <a:lstStyle>
                      <a:defPPr>
                        <a:defRPr lang="de-DE"/>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defPPr>
                        <a:defRPr lang="de-DE"/>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cs-CZ" sz="1300" dirty="0" err="1">
                          <a:latin typeface="VWAG TheSans" panose="020B0502050302020203" pitchFamily="34" charset="0"/>
                        </a:rPr>
                        <a:t>Microhybrid</a:t>
                      </a:r>
                      <a:endParaRPr lang="cs-CZ" sz="13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defPPr>
                        <a:defRPr lang="de-DE"/>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cs-CZ" sz="1300" dirty="0" err="1">
                          <a:latin typeface="VWAG TheSans" panose="020B0502050302020203" pitchFamily="34" charset="0"/>
                        </a:rPr>
                        <a:t>Mildhybrid</a:t>
                      </a:r>
                      <a:endParaRPr lang="cs-CZ" sz="13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defPPr>
                        <a:defRPr lang="de-DE"/>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cs-CZ" sz="1300" dirty="0" err="1">
                          <a:latin typeface="VWAG TheSans" panose="020B0502050302020203" pitchFamily="34" charset="0"/>
                        </a:rPr>
                        <a:t>Fullhybrid</a:t>
                      </a:r>
                      <a:endParaRPr lang="cs-CZ" sz="13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defPPr>
                        <a:defRPr lang="de-DE"/>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cs-CZ" sz="1300" dirty="0" err="1">
                          <a:latin typeface="VWAG TheSans" panose="020B0502050302020203" pitchFamily="34" charset="0"/>
                        </a:rPr>
                        <a:t>Plug</a:t>
                      </a:r>
                      <a:r>
                        <a:rPr lang="cs-CZ" sz="1300" dirty="0">
                          <a:latin typeface="VWAG TheSans" panose="020B0502050302020203" pitchFamily="34" charset="0"/>
                        </a:rPr>
                        <a:t>-in-hybrid</a:t>
                      </a: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defPPr>
                        <a:defRPr lang="de-DE"/>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cs-CZ" sz="1300" dirty="0">
                          <a:latin typeface="VWAG TheSans" panose="020B0502050302020203" pitchFamily="34" charset="0"/>
                        </a:rPr>
                        <a:t>El</a:t>
                      </a:r>
                      <a:r>
                        <a:rPr lang="sv-SE" sz="1300" dirty="0">
                          <a:latin typeface="VWAG TheSans" panose="020B0502050302020203" pitchFamily="34" charset="0"/>
                        </a:rPr>
                        <a:t>bil</a:t>
                      </a:r>
                      <a:endParaRPr lang="cs-CZ" sz="13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32844">
                <a:tc rowSpan="3">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Motor</a:t>
                      </a:r>
                      <a:r>
                        <a:rPr lang="sv-SE" sz="1100" baseline="0" dirty="0">
                          <a:latin typeface="VWAG TheSans" panose="020B0502050302020203" pitchFamily="34" charset="0"/>
                        </a:rPr>
                        <a:t>koncept</a:t>
                      </a:r>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4">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sv-SE" sz="1100" dirty="0">
                          <a:latin typeface="VWAG TheSans" panose="020B0502050302020203" pitchFamily="34" charset="0"/>
                        </a:rPr>
                        <a:t>Förbränningsmotor</a:t>
                      </a:r>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cs-CZ" sz="16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432844">
                <a:tc vMerge="1">
                  <a:txBody>
                    <a:bodyPr/>
                    <a:lstStyle/>
                    <a:p>
                      <a:endParaRPr lang="cs-CZ" dirty="0"/>
                    </a:p>
                  </a:txBody>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4">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sv-SE" sz="1100" dirty="0">
                          <a:latin typeface="VWAG TheSans" panose="020B0502050302020203" pitchFamily="34" charset="0"/>
                        </a:rPr>
                        <a:t>E-maskin</a:t>
                      </a:r>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C0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2"/>
                  </a:ext>
                </a:extLst>
              </a:tr>
              <a:tr h="432844">
                <a:tc vMerge="1">
                  <a:txBody>
                    <a:bodyPr/>
                    <a:lstStyle/>
                    <a:p>
                      <a:endParaRPr lang="cs-CZ" dirty="0"/>
                    </a:p>
                  </a:txBody>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cs-CZ" sz="160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cs-CZ" sz="160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2">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cs-CZ" sz="1100" dirty="0">
                          <a:latin typeface="VWAG TheSans" panose="020B0502050302020203" pitchFamily="34" charset="0"/>
                        </a:rPr>
                        <a:t>Exter</a:t>
                      </a:r>
                      <a:r>
                        <a:rPr lang="sv-SE" sz="1100" dirty="0">
                          <a:latin typeface="VWAG TheSans" panose="020B0502050302020203" pitchFamily="34" charset="0"/>
                        </a:rPr>
                        <a:t>n</a:t>
                      </a:r>
                      <a:r>
                        <a:rPr lang="sv-SE" sz="1100" baseline="0" dirty="0">
                          <a:latin typeface="VWAG TheSans" panose="020B0502050302020203" pitchFamily="34" charset="0"/>
                        </a:rPr>
                        <a:t> laddmöjlighet</a:t>
                      </a:r>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10003"/>
                  </a:ext>
                </a:extLst>
              </a:tr>
              <a:tr h="432844">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Spänning</a:t>
                      </a:r>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12V</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40 - 130V</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200 - 270V</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300 - 400V</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300 – 400V</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533675">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Effekt</a:t>
                      </a:r>
                      <a:r>
                        <a:rPr lang="sv-SE" sz="1100" baseline="0" dirty="0">
                          <a:latin typeface="VWAG TheSans" panose="020B0502050302020203" pitchFamily="34" charset="0"/>
                        </a:rPr>
                        <a:t> e-maskin</a:t>
                      </a:r>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3kW</a:t>
                      </a:r>
                      <a:endParaRPr lang="sv-SE"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10 – 15kW</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20 – 50kW</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60 – 70kW</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60 – 400kW </a:t>
                      </a:r>
                      <a:r>
                        <a:rPr lang="sv-SE" sz="1100" dirty="0">
                          <a:latin typeface="VWAG TheSans" panose="020B0502050302020203" pitchFamily="34" charset="0"/>
                        </a:rPr>
                        <a:t>eller</a:t>
                      </a:r>
                      <a:r>
                        <a:rPr lang="sv-SE" sz="1100" baseline="0" dirty="0">
                          <a:latin typeface="VWAG TheSans" panose="020B0502050302020203" pitchFamily="34" charset="0"/>
                        </a:rPr>
                        <a:t> mer</a:t>
                      </a:r>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5"/>
                  </a:ext>
                </a:extLst>
              </a:tr>
              <a:tr h="533675">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Räckvidd</a:t>
                      </a:r>
                      <a:r>
                        <a:rPr lang="sv-SE" sz="1100" baseline="0" dirty="0">
                          <a:latin typeface="VWAG TheSans" panose="020B0502050302020203" pitchFamily="34" charset="0"/>
                        </a:rPr>
                        <a:t> på el</a:t>
                      </a:r>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cs-CZ" sz="160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Ca</a:t>
                      </a:r>
                      <a:r>
                        <a:rPr lang="cs-CZ" sz="1100" dirty="0">
                          <a:latin typeface="VWAG TheSans" panose="020B0502050302020203" pitchFamily="34" charset="0"/>
                        </a:rPr>
                        <a:t>. 2 – 3km</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Ca</a:t>
                      </a:r>
                      <a:r>
                        <a:rPr lang="cs-CZ" sz="1100" dirty="0">
                          <a:latin typeface="VWAG TheSans" panose="020B0502050302020203" pitchFamily="34" charset="0"/>
                        </a:rPr>
                        <a:t>. 40km</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&gt; 100km</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6"/>
                  </a:ext>
                </a:extLst>
              </a:tr>
              <a:tr h="432844">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Elektrisk</a:t>
                      </a:r>
                      <a:r>
                        <a:rPr lang="sv-SE" sz="1100" baseline="0" dirty="0">
                          <a:latin typeface="VWAG TheSans" panose="020B0502050302020203" pitchFamily="34" charset="0"/>
                        </a:rPr>
                        <a:t> </a:t>
                      </a:r>
                      <a:r>
                        <a:rPr lang="sv-SE" sz="1100" baseline="0" dirty="0" err="1">
                          <a:latin typeface="VWAG TheSans" panose="020B0502050302020203" pitchFamily="34" charset="0"/>
                        </a:rPr>
                        <a:t>boost</a:t>
                      </a:r>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&lt; 15kW</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&gt;15kW</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&gt; 60kW</a:t>
                      </a: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cs-CZ" sz="160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7"/>
                  </a:ext>
                </a:extLst>
              </a:tr>
              <a:tr h="432844">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err="1">
                          <a:latin typeface="VWAG TheSans" panose="020B0502050302020203" pitchFamily="34" charset="0"/>
                        </a:rPr>
                        <a:t>Regenerativ</a:t>
                      </a:r>
                      <a:r>
                        <a:rPr lang="cs-CZ" sz="1100" dirty="0">
                          <a:latin typeface="VWAG TheSans" panose="020B0502050302020203" pitchFamily="34" charset="0"/>
                        </a:rPr>
                        <a:t> </a:t>
                      </a:r>
                      <a:r>
                        <a:rPr lang="cs-CZ" sz="1100" dirty="0" err="1">
                          <a:latin typeface="VWAG TheSans" panose="020B0502050302020203" pitchFamily="34" charset="0"/>
                        </a:rPr>
                        <a:t>bromsning</a:t>
                      </a:r>
                      <a:endParaRPr lang="cs-CZ" sz="1100" dirty="0">
                        <a:latin typeface="VWAG TheSans" panose="020B0502050302020203" pitchFamily="34" charset="0"/>
                      </a:endParaRP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ja</a:t>
                      </a:r>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ja</a:t>
                      </a:r>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ja</a:t>
                      </a:r>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ja</a:t>
                      </a:r>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ja</a:t>
                      </a:r>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8"/>
                  </a:ext>
                </a:extLst>
              </a:tr>
              <a:tr h="432844">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cs-CZ" sz="1100" dirty="0">
                          <a:latin typeface="VWAG TheSans" panose="020B0502050302020203" pitchFamily="34" charset="0"/>
                        </a:rPr>
                        <a:t>Start - Stop</a:t>
                      </a:r>
                    </a:p>
                  </a:txBody>
                  <a:tcPr marL="82954" marR="82954" marT="41474" marB="4147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ja</a:t>
                      </a:r>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ja</a:t>
                      </a:r>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ja</a:t>
                      </a:r>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sv-SE" sz="1100" dirty="0">
                          <a:latin typeface="VWAG TheSans" panose="020B0502050302020203" pitchFamily="34" charset="0"/>
                        </a:rPr>
                        <a:t>ja</a:t>
                      </a:r>
                      <a:endParaRPr lang="cs-CZ" sz="11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defPPr>
                        <a:defRPr lang="de-D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cs-CZ" sz="1600" dirty="0">
                        <a:latin typeface="VWAG TheSans" panose="020B0502050302020203" pitchFamily="34" charset="0"/>
                      </a:endParaRPr>
                    </a:p>
                  </a:txBody>
                  <a:tcPr marL="82954" marR="82954" marT="41474" marB="41474" anchor="ctr" anchorCtr="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528135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90000"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sz="1200" noProof="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3D35907F5FB014EAA3B0068FA9B990D" ma:contentTypeVersion="11" ma:contentTypeDescription="Skapa ett nytt dokument." ma:contentTypeScope="" ma:versionID="087ff54e1d3aa651867782d6b604d93e">
  <xsd:schema xmlns:xsd="http://www.w3.org/2001/XMLSchema" xmlns:xs="http://www.w3.org/2001/XMLSchema" xmlns:p="http://schemas.microsoft.com/office/2006/metadata/properties" xmlns:ns2="87aa4d14-4c8f-468b-9e06-d4f8ccce7202" xmlns:ns3="55d79369-1191-414f-abf7-37710848e7b1" targetNamespace="http://schemas.microsoft.com/office/2006/metadata/properties" ma:root="true" ma:fieldsID="820bf1a84f12006620a276b2f7618207" ns2:_="" ns3:_="">
    <xsd:import namespace="87aa4d14-4c8f-468b-9e06-d4f8ccce7202"/>
    <xsd:import namespace="55d79369-1191-414f-abf7-37710848e7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aa4d14-4c8f-468b-9e06-d4f8ccce72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d79369-1191-414f-abf7-37710848e7b1"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11E852-9140-4B15-BF25-5F57DCCFA7CB}">
  <ds:schemaRefs>
    <ds:schemaRef ds:uri="http://schemas.microsoft.com/sharepoint/v3/contenttype/forms"/>
  </ds:schemaRefs>
</ds:datastoreItem>
</file>

<file path=customXml/itemProps2.xml><?xml version="1.0" encoding="utf-8"?>
<ds:datastoreItem xmlns:ds="http://schemas.openxmlformats.org/officeDocument/2006/customXml" ds:itemID="{2A1A84E3-C06A-496E-9E47-A8A3084E5C9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858F01B-48E8-4943-8BBA-DC50431BB0DD}"/>
</file>

<file path=docProps/app.xml><?xml version="1.0" encoding="utf-8"?>
<Properties xmlns="http://schemas.openxmlformats.org/officeDocument/2006/extended-properties" xmlns:vt="http://schemas.openxmlformats.org/officeDocument/2006/docPropsVTypes">
  <Template>Office Theme</Template>
  <TotalTime>7097</TotalTime>
  <Words>8131</Words>
  <Application>Microsoft Office PowerPoint</Application>
  <PresentationFormat>A4 (210 x 297 mm)</PresentationFormat>
  <Paragraphs>1081</Paragraphs>
  <Slides>72</Slides>
  <Notes>27</Notes>
  <HiddenSlides>0</HiddenSlides>
  <MMClips>0</MMClips>
  <ScaleCrop>false</ScaleCrop>
  <HeadingPairs>
    <vt:vector size="6" baseType="variant">
      <vt:variant>
        <vt:lpstr>Använt teckensnitt</vt:lpstr>
      </vt:variant>
      <vt:variant>
        <vt:i4>15</vt:i4>
      </vt:variant>
      <vt:variant>
        <vt:lpstr>Tema</vt:lpstr>
      </vt:variant>
      <vt:variant>
        <vt:i4>1</vt:i4>
      </vt:variant>
      <vt:variant>
        <vt:lpstr>Bildrubriker</vt:lpstr>
      </vt:variant>
      <vt:variant>
        <vt:i4>72</vt:i4>
      </vt:variant>
    </vt:vector>
  </HeadingPairs>
  <TitlesOfParts>
    <vt:vector size="88" baseType="lpstr">
      <vt:lpstr>Arial</vt:lpstr>
      <vt:lpstr>Arial Narrow</vt:lpstr>
      <vt:lpstr>Arial-BoldMT</vt:lpstr>
      <vt:lpstr>ArialMT</vt:lpstr>
      <vt:lpstr>calibri</vt:lpstr>
      <vt:lpstr>calibri</vt:lpstr>
      <vt:lpstr>Calibri Light</vt:lpstr>
      <vt:lpstr>Helvetica</vt:lpstr>
      <vt:lpstr>Rockwell</vt:lpstr>
      <vt:lpstr>Symbol</vt:lpstr>
      <vt:lpstr>Tahoma</vt:lpstr>
      <vt:lpstr>Times New Roman</vt:lpstr>
      <vt:lpstr>VW Headline Semibold Tab</vt:lpstr>
      <vt:lpstr>VWAG TheSans</vt:lpstr>
      <vt:lpstr>vw-text</vt:lpstr>
      <vt:lpstr>Office Theme</vt:lpstr>
      <vt:lpstr>Elteknik</vt:lpstr>
      <vt:lpstr>Elektriska fordon – drivkoncept</vt:lpstr>
      <vt:lpstr>HEV (Hybrid Electric Vehicle)</vt:lpstr>
      <vt:lpstr>PHEV (Plugin Hybrid Electric Vehicle)</vt:lpstr>
      <vt:lpstr>BEV (Battery Electric Vehicle)</vt:lpstr>
      <vt:lpstr>FCBEV (Fuel Cell Battery Electric Vehicle)</vt:lpstr>
      <vt:lpstr>EREV (Extended Range Battery Electric Vehicle)</vt:lpstr>
      <vt:lpstr>MHEV (Mild Hybrid Electric Vehicle)</vt:lpstr>
      <vt:lpstr>Drivkoncept elektriska fordon</vt:lpstr>
      <vt:lpstr>Varför används högvoltsbatterier?</vt:lpstr>
      <vt:lpstr>Varför används högvoltsbatterier?</vt:lpstr>
      <vt:lpstr>Lagar &amp; ansvar</vt:lpstr>
      <vt:lpstr>Lagar &amp; ansvar</vt:lpstr>
      <vt:lpstr>PowerPoint-presentation</vt:lpstr>
      <vt:lpstr>PowerPoint-presentation</vt:lpstr>
      <vt:lpstr>Lagar &amp; ansvar</vt:lpstr>
      <vt:lpstr>Uppgifter &amp; ansvar</vt:lpstr>
      <vt:lpstr>PowerPoint-presentation</vt:lpstr>
      <vt:lpstr>Uppgifter &amp; ansvar för HVT</vt:lpstr>
      <vt:lpstr>Grupparbete</vt:lpstr>
      <vt:lpstr>Grupparbete</vt:lpstr>
      <vt:lpstr>Grupparbete</vt:lpstr>
      <vt:lpstr>Blybatteri, blyackumulator</vt:lpstr>
      <vt:lpstr>Litiumjonbatteri</vt:lpstr>
      <vt:lpstr>Litiumjonbatteri</vt:lpstr>
      <vt:lpstr>Säkerhet litiumceller/batterier</vt:lpstr>
      <vt:lpstr>VÄTEFLUORID  HF  även känt som fluorväte eller fluoran är en kemisk förening mellan väte och fluor med formeln HF. HF är en vätska eller gas med en kokpunkt på 20℃. HF består av den frätande vätejonen (H+) och den giftiga Fluorid jonen (F-) och verkar därigenom på två sätt. Syran fräter sönder det skyddande hudlagret och öppnar på så sätt upp för den giftiga fluoridjonen att tränga in i kroppen. När fluoridjonen har kommit in i kroppen binder den sig med bl.a. kalciumet i kroppen och på så sätt rubbar funktionen hos de vitala organen.  De gränsvärden som finns framtagna för HF gäller koncentration i gas fas och vid inandning då risken är som allra störst.   1,8 ppm NGV (nivågränsvärde) Nivågränsvärdet är fastställt av Arbetsmiljöverket och gäller vid exponering under en arbetsdag. Nivågränsvärden är bindande för arbetsgivaren och får inte överskridas.  Exempel koncentration HF  Om vi utgår från att ett garage har en area på 1000 m2 och en takhöjd på 2,5 meter = 2500 m3 så skulle en elbilsbrand kunna genera en koncentration på vätefluorid 343 ppm utifrån att batteriet producerar 859 gram (40kWh) vätefluorid.   </vt:lpstr>
      <vt:lpstr>Hur kan jag identifiera högvoltskomponenter i en bil?</vt:lpstr>
      <vt:lpstr>Högvolt säkerhet</vt:lpstr>
      <vt:lpstr>Högvolt säkerhet</vt:lpstr>
      <vt:lpstr>Enledarsystem jämfört med tvåledarsystem</vt:lpstr>
      <vt:lpstr>Enledarsystem jämfört med tvåledarsystem</vt:lpstr>
      <vt:lpstr>Funktionsprincip tvåledarsystem</vt:lpstr>
      <vt:lpstr>Funktionsprincip tvåledarsystem</vt:lpstr>
      <vt:lpstr>Funktionsprincip tvåledarsystem</vt:lpstr>
      <vt:lpstr>Funktionsprincip tvåledarsystem</vt:lpstr>
      <vt:lpstr>Funktionsprincip tvåledarsystem</vt:lpstr>
      <vt:lpstr>Funktionsprincip tvåledarsystem</vt:lpstr>
      <vt:lpstr>KOMPONENTER</vt:lpstr>
      <vt:lpstr>Funktionsprincip tvåledarsystem</vt:lpstr>
      <vt:lpstr>Högvolt säkerhet – beröringsskydd och isolationsövervakning</vt:lpstr>
      <vt:lpstr>Högvolt säkerhet – pilotledning (interlock)</vt:lpstr>
      <vt:lpstr>Högvolt säkerhet – servicebrytare</vt:lpstr>
      <vt:lpstr>Högvolt säkerhet - potentialutjämningskabel</vt:lpstr>
      <vt:lpstr>Högvoltsbatteri </vt:lpstr>
      <vt:lpstr>Högvoltsbatteri </vt:lpstr>
      <vt:lpstr>Högvoltsbatteri </vt:lpstr>
      <vt:lpstr>Högvoltsbatteri  </vt:lpstr>
      <vt:lpstr>Högvolstbatteri</vt:lpstr>
      <vt:lpstr>Kraftelektronik</vt:lpstr>
      <vt:lpstr>Startmotor/Generator</vt:lpstr>
      <vt:lpstr>HSG  Hybrid Start/Generator</vt:lpstr>
      <vt:lpstr>Elmotor</vt:lpstr>
      <vt:lpstr>Elmotor (synkron och asynkron)</vt:lpstr>
      <vt:lpstr>Elmotor</vt:lpstr>
      <vt:lpstr>Laddare och ladduttag </vt:lpstr>
      <vt:lpstr>Laddare och ladduttag</vt:lpstr>
      <vt:lpstr>Laddare och ladduttag</vt:lpstr>
      <vt:lpstr>Laddare och ladduttag</vt:lpstr>
      <vt:lpstr>Laddare och ladduttag</vt:lpstr>
      <vt:lpstr>Laddare och ladduttag</vt:lpstr>
      <vt:lpstr>Laddare och ladduttag</vt:lpstr>
      <vt:lpstr>Laddare och ladduttag</vt:lpstr>
      <vt:lpstr>Klimatkompressor</vt:lpstr>
      <vt:lpstr>Värmare</vt:lpstr>
      <vt:lpstr>PowerPoint-presentation</vt:lpstr>
      <vt:lpstr>PowerPoint-presentation</vt:lpstr>
      <vt:lpstr>PowerPoint-presentation</vt:lpstr>
      <vt:lpstr>Frånkoppling av högvoltssystem</vt:lpstr>
      <vt:lpstr>Anslutning av högvoltsbatteri – isolationsmätning</vt:lpstr>
      <vt:lpstr>Anslutning av högvoltsbatteri – isolationsmätning</vt:lpstr>
      <vt:lpstr>Manuell frånkoppling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Micael Björklund</cp:lastModifiedBy>
  <cp:revision>311</cp:revision>
  <cp:lastPrinted>2020-04-28T14:59:51Z</cp:lastPrinted>
  <dcterms:created xsi:type="dcterms:W3CDTF">2020-04-26T16:00:00Z</dcterms:created>
  <dcterms:modified xsi:type="dcterms:W3CDTF">2021-12-20T18:01:57Z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0x01010023D35907F5FB014EAA3B0068FA9B990D</vt:lpwstr>
  </property>
  <property fmtid="{D5CDD505-2E9C-101B-9397-08002B2CF9AE}" pid="3" name="Order">
    <vt:r8>100</vt:r8>
  </property>
</Properties>
</file>